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65" r:id="rId1"/>
  </p:sldMasterIdLst>
  <p:notesMasterIdLst>
    <p:notesMasterId r:id="rId11"/>
  </p:notesMasterIdLst>
  <p:sldIdLst>
    <p:sldId id="256" r:id="rId2"/>
    <p:sldId id="272" r:id="rId3"/>
    <p:sldId id="261" r:id="rId4"/>
    <p:sldId id="271" r:id="rId5"/>
    <p:sldId id="270" r:id="rId6"/>
    <p:sldId id="265" r:id="rId7"/>
    <p:sldId id="274" r:id="rId8"/>
    <p:sldId id="273" r:id="rId9"/>
    <p:sldId id="26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21"/>
    <p:restoredTop sz="94694"/>
  </p:normalViewPr>
  <p:slideViewPr>
    <p:cSldViewPr snapToGrid="0">
      <p:cViewPr varScale="1">
        <p:scale>
          <a:sx n="121" d="100"/>
          <a:sy n="121" d="100"/>
        </p:scale>
        <p:origin x="1432"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1A3BAC-482A-E04A-BC0A-6F32BC6FFC54}" type="datetimeFigureOut">
              <a:rPr lang="fr-FR" smtClean="0"/>
              <a:t>20/04/2026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5DB5DB-EF6B-E34E-9E15-7AD996D196D0}" type="slidenum">
              <a:rPr lang="fr-FR" smtClean="0"/>
              <a:t>‹N°›</a:t>
            </a:fld>
            <a:endParaRPr lang="fr-FR"/>
          </a:p>
        </p:txBody>
      </p:sp>
    </p:spTree>
    <p:extLst>
      <p:ext uri="{BB962C8B-B14F-4D97-AF65-F5344CB8AC3E}">
        <p14:creationId xmlns:p14="http://schemas.microsoft.com/office/powerpoint/2010/main" val="4189671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B1B6F7B-9CCA-5645-8ECA-585C60724F4E}" type="datetime1">
              <a:rPr lang="fr-FR" smtClean="0"/>
              <a:t>20/04/2026</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fr-FR"/>
          </a:p>
        </p:txBody>
      </p:sp>
      <p:sp>
        <p:nvSpPr>
          <p:cNvPr id="6" name="Slide Number Placeholder 5"/>
          <p:cNvSpPr>
            <a:spLocks noGrp="1"/>
          </p:cNvSpPr>
          <p:nvPr>
            <p:ph type="sldNum" sz="quarter" idx="12"/>
          </p:nvPr>
        </p:nvSpPr>
        <p:spPr>
          <a:xfrm>
            <a:off x="531812" y="4529540"/>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385198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DE6B6A8-77C9-454B-ADC0-158DE6B2E8F4}" type="datetime1">
              <a:rPr lang="fr-FR" smtClean="0"/>
              <a:t>20/04/2026</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60131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B828743-D660-0346-BC50-CBE668758B38}" type="datetime1">
              <a:rPr lang="fr-FR" smtClean="0"/>
              <a:t>20/04/2026</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387C5DA-6769-1942-A178-B0670A5BE201}"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2304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3D7BC184-BED5-264D-87A6-080A73C8FB0A}" type="datetime1">
              <a:rPr lang="fr-FR" smtClean="0"/>
              <a:t>20/04/2026</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54101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125E26E8-4523-034B-A0F6-DC9DDF2A86E1}" type="datetime1">
              <a:rPr lang="fr-FR" smtClean="0"/>
              <a:t>20/04/2026</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87C5DA-6769-1942-A178-B0670A5BE201}"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1765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C7FBBDC1-2218-A649-8B79-4E871290F722}" type="datetime1">
              <a:rPr lang="fr-FR" smtClean="0"/>
              <a:t>20/04/2026</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5871426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AD5CAF8-27E2-C740-BEF1-04D5BF630DBB}" type="datetime1">
              <a:rPr lang="fr-FR" smtClean="0"/>
              <a:t>20/04/2026</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63968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5D75C69-229C-414E-8D7F-4AAA8BB13BF9}" type="datetime1">
              <a:rPr lang="fr-FR" smtClean="0"/>
              <a:t>20/04/2026</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072530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E70EAE3-6C44-054E-8CE2-D26B3D4063D8}" type="datetime1">
              <a:rPr lang="fr-FR" smtClean="0"/>
              <a:t>20/04/2026</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fr-FR"/>
          </a:p>
        </p:txBody>
      </p:sp>
      <p:sp>
        <p:nvSpPr>
          <p:cNvPr id="6" name="Slide Number Placeholder 5"/>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86125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81C3D37-63A3-084E-BF81-481C740952AD}" type="datetime1">
              <a:rPr lang="fr-FR" smtClean="0"/>
              <a:t>20/04/2026</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2179406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F69D720-56B5-6545-8C08-A7D7499DD0AA}" type="datetime1">
              <a:rPr lang="fr-FR" smtClean="0"/>
              <a:t>20/04/2026</a:t>
            </a:fld>
            <a:endParaRPr lang="fr-FR"/>
          </a:p>
        </p:txBody>
      </p:sp>
      <p:sp>
        <p:nvSpPr>
          <p:cNvPr id="6" name="Footer Placeholder 5"/>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fr-FR"/>
          </a:p>
        </p:txBody>
      </p:sp>
      <p:sp>
        <p:nvSpPr>
          <p:cNvPr id="13" name="Slide Number Placeholder 5"/>
          <p:cNvSpPr>
            <a:spLocks noGrp="1"/>
          </p:cNvSpPr>
          <p:nvPr>
            <p:ph type="sldNum" sz="quarter" idx="12"/>
          </p:nvPr>
        </p:nvSpPr>
        <p:spPr>
          <a:xfrm>
            <a:off x="531812" y="787782"/>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705575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CDB13E2-2658-5F4E-8AE1-32340CC1A83B}" type="datetime1">
              <a:rPr lang="fr-FR" smtClean="0"/>
              <a:t>20/04/2026</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559134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B9877B3-39ED-A547-858B-5528D6A50387}" type="datetime1">
              <a:rPr lang="fr-FR" smtClean="0"/>
              <a:t>20/04/2026</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741302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40CD67-364C-A242-B810-54C4FE6DD34B}" type="datetime1">
              <a:rPr lang="fr-FR" smtClean="0"/>
              <a:t>20/04/2026</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389790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2C66A2-49A9-A540-9A91-F506E579CF65}" type="datetime1">
              <a:rPr lang="fr-FR" smtClean="0"/>
              <a:t>20/04/2026</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419540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DD3CEE5-F788-3446-90F2-53E1974B4E3D}" type="datetime1">
              <a:rPr lang="fr-FR" smtClean="0"/>
              <a:t>20/04/2026</a:t>
            </a:fld>
            <a:endParaRPr lang="fr-F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87C5DA-6769-1942-A178-B0670A5BE201}" type="slidenum">
              <a:rPr lang="fr-FR" smtClean="0"/>
              <a:t>‹N°›</a:t>
            </a:fld>
            <a:endParaRPr lang="fr-FR"/>
          </a:p>
        </p:txBody>
      </p:sp>
    </p:spTree>
    <p:extLst>
      <p:ext uri="{BB962C8B-B14F-4D97-AF65-F5344CB8AC3E}">
        <p14:creationId xmlns:p14="http://schemas.microsoft.com/office/powerpoint/2010/main" val="1997273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fr-F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fr-F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fr-F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fr-F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fr-F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fr-F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fr-F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fr-F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fr-F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fr-F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fr-F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fr-FR"/>
            </a:p>
          </p:txBody>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fr-F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fr-F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fr-F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fr-F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fr-F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fr-F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fr-F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fr-F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fr-F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fr-F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fr-F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fr-F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AA01BEC-2435-8A4D-9EF6-3169ACCC9072}" type="datetime1">
              <a:rPr lang="fr-FR" smtClean="0"/>
              <a:t>20/04/2026</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387C5DA-6769-1942-A178-B0670A5BE201}" type="slidenum">
              <a:rPr lang="fr-FR" smtClean="0"/>
              <a:t>‹N°›</a:t>
            </a:fld>
            <a:endParaRPr lang="fr-FR"/>
          </a:p>
        </p:txBody>
      </p:sp>
    </p:spTree>
    <p:extLst>
      <p:ext uri="{BB962C8B-B14F-4D97-AF65-F5344CB8AC3E}">
        <p14:creationId xmlns:p14="http://schemas.microsoft.com/office/powerpoint/2010/main" val="593007972"/>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 id="2147483977" r:id="rId12"/>
    <p:sldLayoutId id="2147483978" r:id="rId13"/>
    <p:sldLayoutId id="2147483979" r:id="rId14"/>
    <p:sldLayoutId id="2147483980" r:id="rId15"/>
    <p:sldLayoutId id="2147483981"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linkedin.com/search/results/companies/?origin=FACETED_SEARCH&amp;companyHqGeo=%5B%22105015875%22%5D&amp;industryCompanyVertical=%5B%2211%22%5D" TargetMode="External"/><Relationship Id="rId2" Type="http://schemas.openxmlformats.org/officeDocument/2006/relationships/hyperlink" Target="https://www.linkedin.com/search/results/companies/?origin=FACETED_SEARCH&amp;companyHqGeo=%5B%22105015875%22%5D&amp;industryCompanyVertical=%5B%2296%22%5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linkedin.com/search/results/companies/?origin=FACETED_SEARCH&amp;companyHqGeo=%5B%22105015875%22%5D&amp;companySize=%5B%22G%22%2C%22E%22%2C%22F%22%5D&amp;industryCompanyVertical=%5B%2296%22%5D" TargetMode="External"/><Relationship Id="rId2" Type="http://schemas.openxmlformats.org/officeDocument/2006/relationships/hyperlink" Target="https://www.linkedin.com/search/results/companies/?origin=FACETED_SEARCH&amp;companyHqGeo=%5B%22105015875%22%5D&amp;companySize=%5B%22H%22%2C%22I%22%5D&amp;industryCompanyVertical=%5B%2296%22%5D" TargetMode="External"/><Relationship Id="rId1" Type="http://schemas.openxmlformats.org/officeDocument/2006/relationships/slideLayout" Target="../slideLayouts/slideLayout4.xml"/><Relationship Id="rId4" Type="http://schemas.openxmlformats.org/officeDocument/2006/relationships/hyperlink" Target="https://www.linkedin.com/search/results/companies/?origin=FACETED_SEARCH&amp;companyHqGeo=%5B%22105015875%22%5D&amp;companySize=%5B%22D%22%2C%22C%22%2C%22B%22%5D&amp;industryCompanyVertical=%5B%2296%22%5D" TargetMode="External"/></Relationships>
</file>

<file path=ppt/slides/_rels/slide4.xml.rels><?xml version="1.0" encoding="UTF-8" standalone="yes"?>
<Relationships xmlns="http://schemas.openxmlformats.org/package/2006/relationships"><Relationship Id="rId13" Type="http://schemas.openxmlformats.org/officeDocument/2006/relationships/hyperlink" Target="https://www.linkedin.com/search/results/people/?keywords=PhD%20OR%20Ph.D&amp;origin=FACETED_SEARCH&amp;currentCompany=%5B%22157240%22%5D" TargetMode="External"/><Relationship Id="rId18" Type="http://schemas.openxmlformats.org/officeDocument/2006/relationships/hyperlink" Target="https://www.linkedin.com/company/eviden/people/" TargetMode="External"/><Relationship Id="rId26" Type="http://schemas.openxmlformats.org/officeDocument/2006/relationships/hyperlink" Target="https://www.linkedin.com/company/orange-business/people/" TargetMode="External"/><Relationship Id="rId39" Type="http://schemas.openxmlformats.org/officeDocument/2006/relationships/hyperlink" Target="https://www.linkedin.com/search/results/people/?keywords=PhD%20OR%20Ph.D&amp;origin=FACETED_SEARCH&amp;currentCompany=%5B%22127847%22%5D" TargetMode="External"/><Relationship Id="rId21" Type="http://schemas.openxmlformats.org/officeDocument/2006/relationships/hyperlink" Target="https://www.linkedin.com/search/results/people/?keywords=PhD%20OR%20Ph.D&amp;origin=FACETED_SEARCH&amp;currentCompany=%5B%2226684491%22%5D" TargetMode="External"/><Relationship Id="rId34" Type="http://schemas.openxmlformats.org/officeDocument/2006/relationships/hyperlink" Target="https://www.linkedin.com/company/soprasteria/people/" TargetMode="External"/><Relationship Id="rId42" Type="http://schemas.openxmlformats.org/officeDocument/2006/relationships/hyperlink" Target="https://www.linkedin.com/company/vinci-energies/people/" TargetMode="External"/><Relationship Id="rId7" Type="http://schemas.openxmlformats.org/officeDocument/2006/relationships/hyperlink" Target="https://www.linkedin.com/search/results/people/?keywords=PhD%20OR%20Ph.D&amp;origin=FACETED_SEARCH&amp;currentCompany=%5B%221259%22%5D" TargetMode="External"/><Relationship Id="rId2" Type="http://schemas.openxmlformats.org/officeDocument/2006/relationships/hyperlink" Target="https://www.linkedin.com/company/accenture-france/people/" TargetMode="External"/><Relationship Id="rId16" Type="http://schemas.openxmlformats.org/officeDocument/2006/relationships/hyperlink" Target="https://www.linkedin.com/company/devoteam-cyber-trust/people/" TargetMode="External"/><Relationship Id="rId20" Type="http://schemas.openxmlformats.org/officeDocument/2006/relationships/hyperlink" Target="https://www.linkedin.com/company/expleo-group/people/" TargetMode="External"/><Relationship Id="rId29" Type="http://schemas.openxmlformats.org/officeDocument/2006/relationships/hyperlink" Target="https://www.linkedin.com/search/results/people/?keywords=PhD%20OR%20Ph.D&amp;origin=FACETED_SEARCH&amp;currentCompany=%5B%221810300%22%5D" TargetMode="External"/><Relationship Id="rId41" Type="http://schemas.openxmlformats.org/officeDocument/2006/relationships/hyperlink" Target="https://www.linkedin.com/search/results/people/?keywords=PhD%20OR%20Ph.D&amp;origin=FACETED_SEARCH&amp;currentCompany=%5B%222683%22%5D" TargetMode="External"/><Relationship Id="rId1" Type="http://schemas.openxmlformats.org/officeDocument/2006/relationships/slideLayout" Target="../slideLayouts/slideLayout2.xml"/><Relationship Id="rId6" Type="http://schemas.openxmlformats.org/officeDocument/2006/relationships/hyperlink" Target="https://www.linkedin.com/company/atos/people/" TargetMode="External"/><Relationship Id="rId11" Type="http://schemas.openxmlformats.org/officeDocument/2006/relationships/hyperlink" Target="https://www.linkedin.com/search/results/people/?keywords=PhD%20OR%20Ph.D&amp;origin=FACETED_SEARCH&amp;currentCompany=%5B%22476312%22%5D" TargetMode="External"/><Relationship Id="rId24" Type="http://schemas.openxmlformats.org/officeDocument/2006/relationships/hyperlink" Target="https://www.linkedin.com/company/inetum/people/" TargetMode="External"/><Relationship Id="rId32" Type="http://schemas.openxmlformats.org/officeDocument/2006/relationships/hyperlink" Target="https://www.linkedin.com/company/sogeti/people/" TargetMode="External"/><Relationship Id="rId37" Type="http://schemas.openxmlformats.org/officeDocument/2006/relationships/hyperlink" Target="https://www.linkedin.com/search/results/people/?keywords=PhD%20OR%20Ph.D&amp;origin=FACETED_SEARCH&amp;currentCompany=%5B%2231401079%22%5D" TargetMode="External"/><Relationship Id="rId40" Type="http://schemas.openxmlformats.org/officeDocument/2006/relationships/hyperlink" Target="https://www.linkedin.com/company/thalesdis/people/" TargetMode="External"/><Relationship Id="rId5" Type="http://schemas.openxmlformats.org/officeDocument/2006/relationships/hyperlink" Target="https://www.linkedin.com/search/results/people/?keywords=PhD%20OR%20Ph.D&amp;origin=FACETED_SEARCH&amp;currentCompany=%5B%222795%22%5D" TargetMode="External"/><Relationship Id="rId15" Type="http://schemas.openxmlformats.org/officeDocument/2006/relationships/hyperlink" Target="https://www.linkedin.com/search/results/people/?keywords=PhD%20OR%20Ph.D&amp;origin=FACETED_SEARCH&amp;currentCompany=%5B%221415%22%5D" TargetMode="External"/><Relationship Id="rId23" Type="http://schemas.openxmlformats.org/officeDocument/2006/relationships/hyperlink" Target="https://www.linkedin.com/search/results/people/?keywords=PhD%20OR%20Ph.D&amp;origin=FACETED_SEARCH&amp;currentCompany=%5B%227041%22%5D" TargetMode="External"/><Relationship Id="rId28" Type="http://schemas.openxmlformats.org/officeDocument/2006/relationships/hyperlink" Target="https://www.linkedin.com/company/outscale/people/" TargetMode="External"/><Relationship Id="rId36" Type="http://schemas.openxmlformats.org/officeDocument/2006/relationships/hyperlink" Target="https://www.linkedin.com/company/spiefrance/people/" TargetMode="External"/><Relationship Id="rId10" Type="http://schemas.openxmlformats.org/officeDocument/2006/relationships/hyperlink" Target="https://www.linkedin.com/company/axiansfrance/people/" TargetMode="External"/><Relationship Id="rId19" Type="http://schemas.openxmlformats.org/officeDocument/2006/relationships/hyperlink" Target="https://www.linkedin.com/search/results/people/?keywords=PhD%20OR%20Ph.D&amp;origin=FACETED_SEARCH&amp;currentCompany=%5B%2290548177%22%5D" TargetMode="External"/><Relationship Id="rId31" Type="http://schemas.openxmlformats.org/officeDocument/2006/relationships/hyperlink" Target="https://www.linkedin.com/search/results/people/?keywords=PhD%20OR%20Ph.D&amp;origin=FACETED_SEARCH&amp;currentCompany=%5B%2298528515%22%5D" TargetMode="External"/><Relationship Id="rId44" Type="http://schemas.openxmlformats.org/officeDocument/2006/relationships/hyperlink" Target="https://www.linkedin.com/search/results/companies/?origin=FACETED_SEARCH&amp;companyHqGeo=%5B%22105015875%22%5D&amp;companySize=%5B%22I%22%5D&amp;industryCompanyVertical=%5B%2296%22%5D" TargetMode="External"/><Relationship Id="rId4" Type="http://schemas.openxmlformats.org/officeDocument/2006/relationships/hyperlink" Target="https://www.linkedin.com/company/apc/people/" TargetMode="External"/><Relationship Id="rId9" Type="http://schemas.openxmlformats.org/officeDocument/2006/relationships/hyperlink" Target="https://www.linkedin.com/search/results/people/?keywords=PhD%20OR%20Ph.D&amp;origin=FACETED_SEARCH&amp;currentCompany=%5B%229284%22%5D" TargetMode="External"/><Relationship Id="rId14" Type="http://schemas.openxmlformats.org/officeDocument/2006/relationships/hyperlink" Target="https://www.linkedin.com/company/cgi/people/" TargetMode="External"/><Relationship Id="rId22" Type="http://schemas.openxmlformats.org/officeDocument/2006/relationships/hyperlink" Target="https://www.linkedin.com/company/sii/people/" TargetMode="External"/><Relationship Id="rId27" Type="http://schemas.openxmlformats.org/officeDocument/2006/relationships/hyperlink" Target="https://www.linkedin.com/search/results/people/?keywords=PhD%20OR%20Ph.D&amp;origin=FACETED_SEARCH&amp;currentCompany=%5B%221112%22%5D" TargetMode="External"/><Relationship Id="rId30" Type="http://schemas.openxmlformats.org/officeDocument/2006/relationships/hyperlink" Target="https://www.linkedin.com/company/randstad-digital-france/people/" TargetMode="External"/><Relationship Id="rId35" Type="http://schemas.openxmlformats.org/officeDocument/2006/relationships/hyperlink" Target="https://www.linkedin.com/search/results/people/?keywords=PhD%20OR%20Ph.D&amp;origin=FACETED_SEARCH&amp;currentCompany=%5B%223054%22%5D" TargetMode="External"/><Relationship Id="rId43" Type="http://schemas.openxmlformats.org/officeDocument/2006/relationships/hyperlink" Target="https://www.linkedin.com/search/results/people/?keywords=PhD%20OR%20Ph.D&amp;origin=FACETED_SEARCH&amp;currentCompany=%5B%2238236%22%5D" TargetMode="External"/><Relationship Id="rId8" Type="http://schemas.openxmlformats.org/officeDocument/2006/relationships/hyperlink" Target="https://www.linkedin.com/company/axians/people/" TargetMode="External"/><Relationship Id="rId3" Type="http://schemas.openxmlformats.org/officeDocument/2006/relationships/hyperlink" Target="https://www.linkedin.com/search/results/people/?keywords=PhD%20OR%20Ph.D&amp;origin=FACETED_SEARCH&amp;currentCompany=%5B%223790748%22%5D" TargetMode="External"/><Relationship Id="rId12" Type="http://schemas.openxmlformats.org/officeDocument/2006/relationships/hyperlink" Target="https://www.linkedin.com/company/capgemini/people/" TargetMode="External"/><Relationship Id="rId17" Type="http://schemas.openxmlformats.org/officeDocument/2006/relationships/hyperlink" Target="https://www.linkedin.com/search/results/people/?keywords=PhD%20OR%20Ph.D&amp;origin=FACETED_SEARCH&amp;currentCompany=%5B%2264507143%22%5D" TargetMode="External"/><Relationship Id="rId25" Type="http://schemas.openxmlformats.org/officeDocument/2006/relationships/hyperlink" Target="https://www.linkedin.com/search/results/people/?keywords=PhD%20OR%20Ph.D&amp;origin=FACETED_SEARCH&amp;currentCompany=%5B%2268841835%22%5D" TargetMode="External"/><Relationship Id="rId33" Type="http://schemas.openxmlformats.org/officeDocument/2006/relationships/hyperlink" Target="https://www.linkedin.com/search/results/people/?keywords=PhD%20OR%20Ph.D&amp;origin=FACETED_SEARCH&amp;currentCompany=%5B%221956%22%5D" TargetMode="External"/><Relationship Id="rId38" Type="http://schemas.openxmlformats.org/officeDocument/2006/relationships/hyperlink" Target="https://www.linkedin.com/company/tessi/people/"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linkedin.com/company/axa-group-operations/people/" TargetMode="External"/><Relationship Id="rId13" Type="http://schemas.openxmlformats.org/officeDocument/2006/relationships/hyperlink" Target="https://www.linkedin.com/search/results/people/?keywords=PhD%20OR%20Ph.D&amp;origin=FACETED_SEARCH&amp;currentCompany=%5B%22163287%22%5D&amp;page=10&amp;spellCorrectionEnabled=true&amp;prioritizeMessage=false" TargetMode="External"/><Relationship Id="rId18" Type="http://schemas.openxmlformats.org/officeDocument/2006/relationships/hyperlink" Target="https://www.linkedin.com/company/equans-digital/people/" TargetMode="External"/><Relationship Id="rId26" Type="http://schemas.openxmlformats.org/officeDocument/2006/relationships/hyperlink" Target="https://www.linkedin.com/company/talan-cas/people/" TargetMode="External"/><Relationship Id="rId3" Type="http://schemas.openxmlformats.org/officeDocument/2006/relationships/hyperlink" Target="https://www.linkedin.com/search/results/people/?keywords=PhD%20OR%20Ph.D&amp;origin=FACETED_SEARCH&amp;currentCompany=%5B%22162561%22%5D&amp;page=8&amp;spellCorrectionEnabled=true&amp;prioritizeMessage=false" TargetMode="External"/><Relationship Id="rId21" Type="http://schemas.openxmlformats.org/officeDocument/2006/relationships/hyperlink" Target="https://www.linkedin.com/search/results/people/?keywords=PhD%20OR%20Ph.D&amp;origin=FACETED_SEARCH&amp;currentCompany=%5B%2210088%22%5D" TargetMode="External"/><Relationship Id="rId7" Type="http://schemas.openxmlformats.org/officeDocument/2006/relationships/hyperlink" Target="https://www.linkedin.com/search/results/people/?keywords=PhD%20OR%20Ph.D&amp;origin=FACETED_SEARCH&amp;currentCompany=%5B%22162589%22%5D" TargetMode="External"/><Relationship Id="rId12" Type="http://schemas.openxmlformats.org/officeDocument/2006/relationships/hyperlink" Target="https://www.linkedin.com/company/cs-sopra-steria-company/people/" TargetMode="External"/><Relationship Id="rId17" Type="http://schemas.openxmlformats.org/officeDocument/2006/relationships/hyperlink" Target="https://www.linkedin.com/search/results/people/?keywords=PhD%20OR%20Ph.D&amp;origin=FACETED_SEARCH&amp;currentCompany=%5B%2210984%22%5D&amp;page=2&amp;spellCorrectionEnabled=true&amp;prioritizeMessage=false" TargetMode="External"/><Relationship Id="rId25" Type="http://schemas.openxmlformats.org/officeDocument/2006/relationships/hyperlink" Target="https://www.linkedin.com/search/results/people/?keywords=PhD%20OR%20Ph.D&amp;origin=FACETED_SEARCH&amp;currentCompany=%5B%2228542%22%5D&amp;page=6&amp;spellCorrectionEnabled=true&amp;prioritizeMessage=false" TargetMode="External"/><Relationship Id="rId2" Type="http://schemas.openxmlformats.org/officeDocument/2006/relationships/hyperlink" Target="https://www.linkedin.com/company/astek/people/" TargetMode="External"/><Relationship Id="rId16" Type="http://schemas.openxmlformats.org/officeDocument/2006/relationships/hyperlink" Target="https://www.linkedin.com/company/econocom/people/" TargetMode="External"/><Relationship Id="rId20" Type="http://schemas.openxmlformats.org/officeDocument/2006/relationships/hyperlink" Target="https://www.linkedin.com/company/neurones/people/" TargetMode="External"/><Relationship Id="rId1" Type="http://schemas.openxmlformats.org/officeDocument/2006/relationships/slideLayout" Target="../slideLayouts/slideLayout2.xml"/><Relationship Id="rId6" Type="http://schemas.openxmlformats.org/officeDocument/2006/relationships/hyperlink" Target="https://www.linkedin.com/company/ausy/people/" TargetMode="External"/><Relationship Id="rId11" Type="http://schemas.openxmlformats.org/officeDocument/2006/relationships/hyperlink" Target="https://www.linkedin.com/search/results/people/?keywords=PhD%20OR%20Ph.D&amp;origin=FACETED_SEARCH&amp;currentCompany=%5B%222367857%22%5D&amp;page=2&amp;spellCorrectionEnabled=true&amp;prioritizeMessage=false" TargetMode="External"/><Relationship Id="rId24" Type="http://schemas.openxmlformats.org/officeDocument/2006/relationships/hyperlink" Target="https://www.linkedin.com/company/talan/people/" TargetMode="External"/><Relationship Id="rId5" Type="http://schemas.openxmlformats.org/officeDocument/2006/relationships/hyperlink" Target="https://www.linkedin.com/search/results/people/?keywords=PhD%20OR%20Ph.D&amp;origin=FACETED_SEARCH&amp;currentCompany=%5B%22162580%22%5D&amp;page=2&amp;spellCorrectionEnabled=true&amp;prioritizeMessage=false" TargetMode="External"/><Relationship Id="rId15" Type="http://schemas.openxmlformats.org/officeDocument/2006/relationships/hyperlink" Target="https://www.linkedin.com/search/results/people/?keywords=PhD%20OR%20Ph.D&amp;origin=FACETED_SEARCH&amp;currentCompany=%5B%22765431%22%5D&amp;page=3&amp;spellCorrectionEnabled=true&amp;prioritizeMessage=false" TargetMode="External"/><Relationship Id="rId23" Type="http://schemas.openxmlformats.org/officeDocument/2006/relationships/hyperlink" Target="https://www.linkedin.com/search/results/people/?keywords=PhD%20OR%20Ph.D&amp;origin=FACETED_SEARCH&amp;currentCompany=%5B%22843855%22%5D" TargetMode="External"/><Relationship Id="rId28" Type="http://schemas.openxmlformats.org/officeDocument/2006/relationships/hyperlink" Target="https://www.linkedin.com/search/results/companies/?origin=FACETED_SEARCH&amp;companyHqGeo=%5B%22105015875%22%5D&amp;companySize=%5B%22H%22%5D&amp;industryCompanyVertical=%5B%2296%22%5D" TargetMode="External"/><Relationship Id="rId10" Type="http://schemas.openxmlformats.org/officeDocument/2006/relationships/hyperlink" Target="https://www.linkedin.com/company/cegedim/people/" TargetMode="External"/><Relationship Id="rId19" Type="http://schemas.openxmlformats.org/officeDocument/2006/relationships/hyperlink" Target="https://www.linkedin.com/search/results/people/?keywords=PhD%20OR%20Ph.D&amp;origin=FACETED_SEARCH&amp;currentCompany=%5B%22162589%22%2C%2289296929%22%5D" TargetMode="External"/><Relationship Id="rId4" Type="http://schemas.openxmlformats.org/officeDocument/2006/relationships/hyperlink" Target="https://www.linkedin.com/company/aubay/people/" TargetMode="External"/><Relationship Id="rId9" Type="http://schemas.openxmlformats.org/officeDocument/2006/relationships/hyperlink" Target="https://www.linkedin.com/search/results/people/?keywords=PhD%20OR%20Ph.D&amp;origin=FACETED_SEARCH&amp;currentCompany=%5B%2215797235%22%5D&amp;page=4&amp;spellCorrectionEnabled=true&amp;prioritizeMessage=false" TargetMode="External"/><Relationship Id="rId14" Type="http://schemas.openxmlformats.org/officeDocument/2006/relationships/hyperlink" Target="https://www.linkedin.com/company/docaposte/people/" TargetMode="External"/><Relationship Id="rId22" Type="http://schemas.openxmlformats.org/officeDocument/2006/relationships/hyperlink" Target="https://www.linkedin.com/company/sogeti-high-tech/people/" TargetMode="External"/><Relationship Id="rId27" Type="http://schemas.openxmlformats.org/officeDocument/2006/relationships/hyperlink" Target="https://www.linkedin.com/search/results/people/?keywords=PhD%20OR%20Ph.D&amp;origin=FACETED_SEARCH&amp;currentCompany=%5B%22427360%22%5D"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linkedin.com/search/results/people/?keywords=PhD%20OR%20Ph.D&amp;origin=FACETED_SEARCH&amp;currentCompany=%5B%22140649%22%5D&amp;page=3&amp;spellCorrectionEnabled=true&amp;prioritizeMessage=false" TargetMode="External"/><Relationship Id="rId13" Type="http://schemas.openxmlformats.org/officeDocument/2006/relationships/hyperlink" Target="https://www.linkedin.com/search/results/people/?keywords=PhD%20OR%20Ph.D&amp;origin=FACETED_SEARCH&amp;currentCompany=%5B%225389345%22%5D&amp;page=2&amp;spellCorrectionEnabled=true&amp;prioritizeMessage=false" TargetMode="External"/><Relationship Id="rId18" Type="http://schemas.openxmlformats.org/officeDocument/2006/relationships/hyperlink" Target="https://www.linkedin.com/search/results/people/?keywords=PhD%20OR%20Ph.D&amp;origin=FACETED_SEARCH&amp;currentCompany=%5B%2297599%22%5D" TargetMode="External"/><Relationship Id="rId3" Type="http://schemas.openxmlformats.org/officeDocument/2006/relationships/hyperlink" Target="https://www.linkedin.com/search/results/people/?keywords=PhD%20OR%20Ph.D&amp;origin=FACETED_SEARCH&amp;currentCompany=%5B%22772519%22%5D&amp;page=4&amp;spellCorrectionEnabled=true&amp;prioritizeMessage=false" TargetMode="External"/><Relationship Id="rId7" Type="http://schemas.openxmlformats.org/officeDocument/2006/relationships/hyperlink" Target="https://www.linkedin.com/search/results/people/?keywords=PhD%20OR%20Ph.D&amp;origin=FACETED_SEARCH&amp;currentCompany=%5B%223575102%22%5D&amp;page=3&amp;spellCorrectionEnabled=true&amp;prioritizeMessage=false" TargetMode="External"/><Relationship Id="rId12" Type="http://schemas.openxmlformats.org/officeDocument/2006/relationships/hyperlink" Target="https://www.linkedin.com/search/results/people/?keywords=PhD%20OR%20Ph.D&amp;origin=FACETED_SEARCH&amp;currentCompany=%5B%2225906%22%5D&amp;page=3&amp;spellCorrectionEnabled=true&amp;prioritizeMessage=false" TargetMode="External"/><Relationship Id="rId17" Type="http://schemas.openxmlformats.org/officeDocument/2006/relationships/hyperlink" Target="https://www.linkedin.com/search/results/people/?keywords=PhD%20OR%20Ph.D&amp;origin=FACETED_SEARCH&amp;currentCompany=%5B%2214829576%22%5D&amp;page=2&amp;spellCorrectionEnabled=true&amp;prioritizeMessage=false" TargetMode="External"/><Relationship Id="rId2" Type="http://schemas.openxmlformats.org/officeDocument/2006/relationships/hyperlink" Target="https://www.linkedin.com/search/results/people/?keywords=PhD%20OR%20Ph.D&amp;origin=FACETED_SEARCH&amp;currentCompany=%5B%222274%22%5D&amp;page=10&amp;spellCorrectionEnabled=true&amp;prioritizeMessage=false" TargetMode="External"/><Relationship Id="rId16" Type="http://schemas.openxmlformats.org/officeDocument/2006/relationships/hyperlink" Target="https://www.linkedin.com/search/results/people/?keywords=PhD%20OR%20Ph.D&amp;origin=FACETED_SEARCH&amp;currentCompany=%5B%2225171012%22%5D&amp;page=2&amp;spellCorrectionEnabled=true&amp;prioritizeMessage=false" TargetMode="External"/><Relationship Id="rId1" Type="http://schemas.openxmlformats.org/officeDocument/2006/relationships/slideLayout" Target="../slideLayouts/slideLayout4.xml"/><Relationship Id="rId6" Type="http://schemas.openxmlformats.org/officeDocument/2006/relationships/hyperlink" Target="https://www.linkedin.com/search/results/people/?keywords=PhD%20OR%20Ph.D&amp;origin=FACETED_SEARCH&amp;currentCompany=%5B%228538%22%5D&amp;page=3&amp;spellCorrectionEnabled=true&amp;prioritizeMessage=false" TargetMode="External"/><Relationship Id="rId11" Type="http://schemas.openxmlformats.org/officeDocument/2006/relationships/hyperlink" Target="https://www.linkedin.com/search/results/people/?keywords=PhD%20OR%20Ph.D&amp;origin=FACETED_SEARCH&amp;currentCompany=%5B%22499507%22%5D&amp;page=4&amp;spellCorrectionEnabled=true&amp;prioritizeMessage=false" TargetMode="External"/><Relationship Id="rId5" Type="http://schemas.openxmlformats.org/officeDocument/2006/relationships/hyperlink" Target="https://www.linkedin.com/search/results/people/?keywords=PhD%20OR%20Ph.D&amp;origin=FACETED_SEARCH&amp;currentCompany=%5B%22166101%22%5D&amp;page=3&amp;spellCorrectionEnabled=true&amp;prioritizeMessage=false" TargetMode="External"/><Relationship Id="rId15" Type="http://schemas.openxmlformats.org/officeDocument/2006/relationships/hyperlink" Target="https://www.linkedin.com/search/results/people/?keywords=PhD%20OR%20Ph.D&amp;origin=FACETED_SEARCH&amp;currentCompany=%5B%222046490%22%5D&amp;page=2&amp;spellCorrectionEnabled=true&amp;prioritizeMessage=false" TargetMode="External"/><Relationship Id="rId10" Type="http://schemas.openxmlformats.org/officeDocument/2006/relationships/hyperlink" Target="https://www.linkedin.com/search/results/people/?keywords=PhD%20OR%20Ph.D&amp;origin=FACETED_SEARCH&amp;currentCompany=%5B%2212328%22%5D&amp;page=2&amp;spellCorrectionEnabled=true&amp;prioritizeMessage=false" TargetMode="External"/><Relationship Id="rId4" Type="http://schemas.openxmlformats.org/officeDocument/2006/relationships/hyperlink" Target="https://www.linkedin.com/search/results/people/?keywords=PhD%20OR%20Ph.D&amp;origin=FACETED_SEARCH&amp;currentCompany=%5B%2251195%22%5D&amp;page=3&amp;spellCorrectionEnabled=true&amp;prioritizeMessage=false" TargetMode="External"/><Relationship Id="rId9" Type="http://schemas.openxmlformats.org/officeDocument/2006/relationships/hyperlink" Target="https://www.linkedin.com/search/results/people/?keywords=PhD%20OR%20Ph.D&amp;origin=FACETED_SEARCH&amp;currentCompany=%5B%2218711372%22%5D&amp;page=3&amp;spellCorrectionEnabled=true&amp;prioritizeMessage=false" TargetMode="External"/><Relationship Id="rId14" Type="http://schemas.openxmlformats.org/officeDocument/2006/relationships/hyperlink" Target="https://www.linkedin.com/search/results/people/?keywords=PhD%20OR%20Ph.D&amp;origin=FACETED_SEARCH&amp;currentCompany=%5B%226801%22%5D&amp;page=2&amp;spellCorrectionEnabled=true&amp;prioritizeMessage=false"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linkedin.com/search/results/people/?keywords=PhD%20OR%20Ph.D%20&amp;origin=FACETED_SEARCH&amp;currentCompany=%5B%22535268%22%5D" TargetMode="External"/><Relationship Id="rId13" Type="http://schemas.openxmlformats.org/officeDocument/2006/relationships/hyperlink" Target="https://www.linkedin.com/search/results/people/?keywords=PhD%20OR%20Ph.D%20&amp;origin=FACETED_SEARCH&amp;currentCompany=%5B%22546602%22%5D" TargetMode="External"/><Relationship Id="rId18" Type="http://schemas.openxmlformats.org/officeDocument/2006/relationships/hyperlink" Target="https://www.linkedin.com/search/results/people/?keywords=PhD%20OR%20Ph.D&amp;origin=GLOBAL_SEARCH_HEADER&amp;currentCompany=%5B%2218548980%22%5D" TargetMode="External"/><Relationship Id="rId26" Type="http://schemas.openxmlformats.org/officeDocument/2006/relationships/hyperlink" Target="https://www.linkedin.com/search/results/people/?keywords=PhD%20OR%20Ph%3BD&amp;origin=FACETED_SEARCH&amp;currentCompany=%5B%2211168067%22%5D" TargetMode="External"/><Relationship Id="rId3" Type="http://schemas.openxmlformats.org/officeDocument/2006/relationships/hyperlink" Target="https://www.linkedin.com/search/results/people/?keywords=PhD%20OR%20Ph.D%20&amp;origin=FACETED_SEARCH&amp;currentCompany=%5B%22318016%22%5D&amp;page=3&amp;spellCorrectionEnabled=true&amp;prioritizeMessage=false" TargetMode="External"/><Relationship Id="rId21" Type="http://schemas.openxmlformats.org/officeDocument/2006/relationships/hyperlink" Target="https://www.linkedin.com/search/results/people/?keywords=PhD%20OR%20Ph.D&amp;origin=FACETED_SEARCH&amp;currentCompany=%5B%2275518818%22%5D" TargetMode="External"/><Relationship Id="rId7" Type="http://schemas.openxmlformats.org/officeDocument/2006/relationships/hyperlink" Target="https://www.linkedin.com/search/results/people/?keywords=PhD%20OR%20Ph.D%20&amp;origin=FACETED_SEARCH&amp;currentCompany=%5B%223120635%22%5D" TargetMode="External"/><Relationship Id="rId12" Type="http://schemas.openxmlformats.org/officeDocument/2006/relationships/hyperlink" Target="https://www.linkedin.com/search/results/people/?keywords=PhD%20OR%20Ph.D%20&amp;origin=FACETED_SEARCH&amp;currentCompany=%5B%221254979%22%5D" TargetMode="External"/><Relationship Id="rId17" Type="http://schemas.openxmlformats.org/officeDocument/2006/relationships/hyperlink" Target="https://www.linkedin.com/search/results/people/?keywords=PhD%20OR%20Ph.D&amp;origin=FACETED_SEARCH&amp;currentCompany=%5B%229218576%22%5D&amp;page=2&amp;spellCorrectionEnabled=true&amp;prioritizeMessage=false" TargetMode="External"/><Relationship Id="rId25" Type="http://schemas.openxmlformats.org/officeDocument/2006/relationships/hyperlink" Target="https://www.linkedin.com/search/results/people/?keywords=PhD%20OR%20Ph.D&amp;origin=FACETED_SEARCH&amp;currentCompany=%5B%2212624151%22%5D" TargetMode="External"/><Relationship Id="rId2" Type="http://schemas.openxmlformats.org/officeDocument/2006/relationships/hyperlink" Target="https://www.linkedin.com/search/results/people/?keywords=PhD%20OR%20Ph.D%20&amp;origin=FACETED_SEARCH&amp;currentCompany=%5B%2219068665%22%5D&amp;page=9&amp;spellCorrectionEnabled=true&amp;prioritizeMessage=false" TargetMode="External"/><Relationship Id="rId16" Type="http://schemas.openxmlformats.org/officeDocument/2006/relationships/hyperlink" Target="https://www.linkedin.com/search/results/people/?keywords=PhD%20OR%20Ph.D&amp;origin=FACETED_SEARCH&amp;currentCompany=%5B%229175916%22%5D&amp;page=2&amp;spellCorrectionEnabled=true&amp;prioritizeMessage=false" TargetMode="External"/><Relationship Id="rId20" Type="http://schemas.openxmlformats.org/officeDocument/2006/relationships/hyperlink" Target="https://www.linkedin.com/search/results/people/?keywords=PhD%20OR%20Ph.D&amp;origin=FACETED_SEARCH&amp;currentCompany=%5B%225069801%22%5D" TargetMode="External"/><Relationship Id="rId1" Type="http://schemas.openxmlformats.org/officeDocument/2006/relationships/slideLayout" Target="../slideLayouts/slideLayout4.xml"/><Relationship Id="rId6" Type="http://schemas.openxmlformats.org/officeDocument/2006/relationships/hyperlink" Target="https://www.linkedin.com/search/results/people/?keywords=PhD%20OR%20Ph.D%20&amp;origin=FACETED_SEARCH&amp;currentCompany=%5B%223178052%22%5D" TargetMode="External"/><Relationship Id="rId11" Type="http://schemas.openxmlformats.org/officeDocument/2006/relationships/hyperlink" Target="https://www.linkedin.com/search/results/people/?keywords=PhD%20OR%20Ph.D%20&amp;origin=FACETED_SEARCH&amp;currentCompany=%5B%2261440%22%5D" TargetMode="External"/><Relationship Id="rId24" Type="http://schemas.openxmlformats.org/officeDocument/2006/relationships/hyperlink" Target="https://www.linkedin.com/search/results/people/?keywords=PhD%20OR%20Ph.D&amp;origin=FACETED_SEARCH&amp;currentCompany=%5B%2211764295%22%5D" TargetMode="External"/><Relationship Id="rId5" Type="http://schemas.openxmlformats.org/officeDocument/2006/relationships/hyperlink" Target="https://www.linkedin.com/search/results/people/?keywords=PhD%20OR%20Ph.D%20&amp;origin=FACETED_SEARCH&amp;currentCompany=%5B%2216194934%22%5D&amp;page=2&amp;spellCorrectionEnabled=true&amp;prioritizeMessage=false" TargetMode="External"/><Relationship Id="rId15" Type="http://schemas.openxmlformats.org/officeDocument/2006/relationships/hyperlink" Target="https://www.linkedin.com/search/results/people/?keywords=PhD%20OR%20Ph.D&amp;origin=FACETED_SEARCH&amp;currentCompany=%5B%2215256568%22%5D&amp;page=2&amp;spellCorrectionEnabled=true&amp;prioritizeMessage=false" TargetMode="External"/><Relationship Id="rId23" Type="http://schemas.openxmlformats.org/officeDocument/2006/relationships/hyperlink" Target="https://www.linkedin.com/search/results/people/?keywords=PhD%20OR%20Ph.D&amp;origin=FACETED_SEARCH&amp;currentCompany=%5B%2227139915%22%5D" TargetMode="External"/><Relationship Id="rId28" Type="http://schemas.openxmlformats.org/officeDocument/2006/relationships/hyperlink" Target="https://www.linkedin.com/search/results/people/?keywords=PhD%20OR%20Ph.D&amp;origin=FACETED_SEARCH&amp;currentCompany=%5B%2210394699%22%5D" TargetMode="External"/><Relationship Id="rId10" Type="http://schemas.openxmlformats.org/officeDocument/2006/relationships/hyperlink" Target="https://www.linkedin.com/search/results/people/?keywords=PhD%20OR%20Ph.D%20&amp;origin=FACETED_SEARCH&amp;currentCompany=%5B%2265922%22%5D" TargetMode="External"/><Relationship Id="rId19" Type="http://schemas.openxmlformats.org/officeDocument/2006/relationships/hyperlink" Target="https://www.linkedin.com/search/results/people/?keywords=PhD%20OR%20Ph.D&amp;origin=GLOBAL_SEARCH_HEADER&amp;currentCompany=%5B%2234722956%22%5D" TargetMode="External"/><Relationship Id="rId4" Type="http://schemas.openxmlformats.org/officeDocument/2006/relationships/hyperlink" Target="https://www.linkedin.com/search/results/people/?keywords=PhD%20OR%20Ph.D%20&amp;origin=FACETED_SEARCH&amp;currentCompany=%5B%225252159%22%5D&amp;page=2&amp;spellCorrectionEnabled=true&amp;prioritizeMessage=false" TargetMode="External"/><Relationship Id="rId9" Type="http://schemas.openxmlformats.org/officeDocument/2006/relationships/hyperlink" Target="https://www.linkedin.com/search/results/people/?keywords=PhD%20OR%20Ph.D%20&amp;origin=FACETED_SEARCH&amp;currentCompany=%5B%22203807%22%5D" TargetMode="External"/><Relationship Id="rId14" Type="http://schemas.openxmlformats.org/officeDocument/2006/relationships/hyperlink" Target="https://www.linkedin.com/search/results/people/?keywords=PhD%20OR%20Ph.D%20&amp;origin=FACETED_SEARCH&amp;currentCompany=%5B%2222425%22%5D" TargetMode="External"/><Relationship Id="rId22" Type="http://schemas.openxmlformats.org/officeDocument/2006/relationships/hyperlink" Target="https://www.linkedin.com/search/results/people/?keywords=PhD%20OR%20Ph.D&amp;origin=FACETED_SEARCH&amp;currentCompany=%5B%221200488%22%5D" TargetMode="External"/><Relationship Id="rId27" Type="http://schemas.openxmlformats.org/officeDocument/2006/relationships/hyperlink" Target="https://www.linkedin.com/search/results/people/?keywords=PhD%20OR%20Ph.D&amp;origin=FACETED_SEARCH&amp;currentCompany=%5B%2289174879%22%5D"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linkedin.com/search/results/people/?keywords=PhD%20OR%20Ph.D&amp;origin=FACETED_SEARCH&amp;currentCompany=%5B%22100082620%22%2C%22102164513%22%2C%22104967298%22%2C%2210837157%22%2C%2210911541%22%2C%2211490661%22%2C%2211759398%22%2C%22122553%22%2C%2212976936%22%2C%2213022991%22%2C%221314775%22%2C%221393187%22%2C%2215239154%22%2C%2218382818%22%2C%2219107359%22%2C%2228631714%22%2C%2228938562%22%2C%2235624556%22%2C%2235631002%22%2C%2235681827%22%2C%2237022353%22%2C%22370776%22%2C%2238126569%22%2C%2243285769%22%2C%2249939187%22%2C%225059929%22%2C%2251624%22%2C%2254162573%22%2C%22558781%22%2C%2265523428%22%2C%2265739584%22%2C%2267262301%22%2C%2268540828%22%2C%2269238320%22%2C%2270414014%22%2C%2272628773%22%2C%2275118304%22%2C%2276104240%22%2C%2276510013%22%2C%2276511808%22%2C%2278622396%22%2C%2279929684%22%2C%2280922440%22%2C%2289662040%22%2C%2291476484%22%2C%2293319610%22%2C%229472253%22%2C%2298262951%22%2C%2298465108%22%2C%2286359473%22%5D&amp;page=2&amp;spellCorrectionEnabled=true&amp;prioritizeMessage=false" TargetMode="External"/><Relationship Id="rId2" Type="http://schemas.openxmlformats.org/officeDocument/2006/relationships/hyperlink" Target="https://www.linkedin.com/search/results/people/?keywords=PhD%20OR%20Ph.D&amp;origin=FACETED_SEARCH&amp;currentCompany=%5B%22100521880%22%2C%22102804153%22%2C%2210349751%22%2C%22104014025%22%2C%2210563813%22%2C%2210949735%22%2C%2210968809%22%2C%2211118256%22%2C%2211193434%22%2C%2211372646%22%2C%2211560543%22%2C%2214031786%22%2C%221422245%22%2C%221698340%22%2C%2218316066%22%2C%2218523131%22%2C%2220571512%22%2C%2228619619%22%2C%2228661697%22%2C%2229037980%22%2C%2229090100%22%2C%2230585411%22%2C%223069700%22%2C%2233294084%22%2C%2235497673%22%2C%2235499461%22%2C%2235587847%22%2C%2237386003%22%2C%2237417638%22%2C%2249158661%22%2C%225050003%22%2C%225078912%22%2C%2255052043%22%2C%2266664972%22%2C%2268165811%22%2C%2269713868%22%2C%2272440200%22%2C%2273956616%22%2C%2276172778%22%2C%2276321915%22%2C%2276975537%22%2C%2276979984%22%2C%2279717655%22%2C%2279746%22%2C%2279969506%22%2C%2286934946%22%2C%2291708098%22%2C%2293096743%22%2C%22101111735%22%2C%2242102038%22%5D&amp;page=2&amp;spellCorrectionEnabled=true&amp;prioritizeMessage=false" TargetMode="External"/><Relationship Id="rId1" Type="http://schemas.openxmlformats.org/officeDocument/2006/relationships/slideLayout" Target="../slideLayouts/slideLayout2.xml"/><Relationship Id="rId5" Type="http://schemas.openxmlformats.org/officeDocument/2006/relationships/hyperlink" Target="https://www.linkedin.com/search/results/people/?keywords=PhD%20OR%20Ph.D&amp;origin=FACETED_SEARCH&amp;currentCompany=%5B%221023064%22%2C%2210560835%22%2C%2210781153%22%2C%221092796%22%2C%2210957065%22%2C%2210985263%22%2C%2210986020%22%2C%2210986997%22%2C%2211017867%22%2C%2211180789%22%2C%2211272487%22%2C%2211363782%22%2C%2211786116%22%2C%2211820005%22%2C%221287209%22%2C%2214791711%22%2C%221757573%22%2C%2218452696%22%2C%2218746770%22%2C%2218766513%22%2C%2218866630%22%2C%2218875028%22%2C%2219012932%22%2C%2220167008%22%2C%22220905%22%2C%222251304%22%2C%2225079442%22%2C%2227233021%22%2C%223021541%22%2C%223090946%22%2C%2235463845%22%2C%2237050634%22%2C%2237264533%22%2C%2238091185%22%2C%2242958664%22%2C%2243329300%22%2C%224983033%22%2C%225139453%22%2C%225228040%22%2C%22541870%22%2C%2269243017%22%2C%2269573223%22%2C%2273159%22%2C%2274107997%22%2C%2276247116%22%2C%2277950601%22%2C%2288907899%22%2C%229204450%22%2C%229227576%22%2C%2227101441%22%5D&amp;page=4&amp;spellCorrectionEnabled=true&amp;prioritizeMessage=false" TargetMode="External"/><Relationship Id="rId4" Type="http://schemas.openxmlformats.org/officeDocument/2006/relationships/hyperlink" Target="https://www.linkedin.com/search/results/people/?keywords=PhD%20OR%20Ph.D&amp;origin=FACETED_SEARCH&amp;currentCompany=%5B%2210173993%22%2C%2210368514%22%2C%2210812185%22%2C%2211054005%22%2C%2211084085%22%2C%2211135105%22%2C%2211712852%22%2C%22142118%22%2C%2215233257%22%2C%2215871401%22%2C%2218259697%22%2C%2218366312%22%2C%2218577308%22%2C%2218902187%22%2C%2219133016%22%2C%221935108%22%2C%2226703925%22%2C%2226752568%22%2C%2227054498%22%2C%2228144793%22%2C%2228644374%22%2C%222970743%22%2C%223177743%22%2C%223349486%22%2C%223680527%22%2C%2238076988%22%2C%225091503%22%2C%2253443483%22%2C%2266630635%22%2C%2269241173%22%2C%2269244309%22%2C%22705491%22%2C%2271673565%22%2C%2273863559%22%2C%22751519%22%2C%2275873612%22%2C%2277756114%22%2C%2277760770%22%2C%2280704122%22%2C%2285399932%22%2C%2286345375%22%2C%2286602959%22%2C%2286895979%22%2C%2291724814%22%2C%2292923925%22%2C%22936456%22%2C%229485372%22%2C%2298603789%22%2C%2298894840%22%2C%2272008%22%5D&amp;page=6&amp;spellCorrectionEnabled=true&amp;prioritizeMessage=false"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www.linkedin.com/search/results/companies/?origin=FACETED_SEARCH&amp;companyHqGeo=%5B%22105015875%22%5D&amp;companySize=%5B%22B%22%5D&amp;industryCompanyVertical=%5B%2296%22%5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179549-5245-58F1-3EC1-54CCE6D54479}"/>
              </a:ext>
            </a:extLst>
          </p:cNvPr>
          <p:cNvSpPr>
            <a:spLocks noGrp="1"/>
          </p:cNvSpPr>
          <p:nvPr>
            <p:ph type="ctrTitle"/>
          </p:nvPr>
        </p:nvSpPr>
        <p:spPr>
          <a:xfrm>
            <a:off x="1902372" y="2514600"/>
            <a:ext cx="10174015" cy="2262781"/>
          </a:xfrm>
        </p:spPr>
        <p:txBody>
          <a:bodyPr>
            <a:normAutofit/>
          </a:bodyPr>
          <a:lstStyle/>
          <a:p>
            <a:r>
              <a:rPr lang="fr-FR" sz="2800" dirty="0">
                <a:solidFill>
                  <a:srgbClr val="002060"/>
                </a:solidFill>
              </a:rPr>
              <a:t>Secteur d’activité : « Services et conseil en informatique »</a:t>
            </a:r>
            <a:br>
              <a:rPr lang="fr-FR" sz="2800" dirty="0">
                <a:solidFill>
                  <a:srgbClr val="002060"/>
                </a:solidFill>
              </a:rPr>
            </a:br>
            <a:r>
              <a:rPr lang="fr-FR" sz="2800" dirty="0">
                <a:solidFill>
                  <a:srgbClr val="002060"/>
                </a:solidFill>
              </a:rPr>
              <a:t>Profils PhD employés</a:t>
            </a:r>
            <a:br>
              <a:rPr lang="fr-FR" sz="3200" dirty="0">
                <a:solidFill>
                  <a:srgbClr val="002060"/>
                </a:solidFill>
              </a:rPr>
            </a:br>
            <a:r>
              <a:rPr lang="fr-FR" sz="2000" dirty="0">
                <a:solidFill>
                  <a:srgbClr val="002060"/>
                </a:solidFill>
              </a:rPr>
              <a:t>source LinkedIn</a:t>
            </a:r>
            <a:br>
              <a:rPr lang="fr-FR" sz="2000" dirty="0">
                <a:solidFill>
                  <a:srgbClr val="002060"/>
                </a:solidFill>
              </a:rPr>
            </a:br>
            <a:endParaRPr lang="fr-FR" sz="2000" dirty="0">
              <a:solidFill>
                <a:schemeClr val="accent5"/>
              </a:solidFill>
            </a:endParaRPr>
          </a:p>
        </p:txBody>
      </p:sp>
      <p:sp>
        <p:nvSpPr>
          <p:cNvPr id="3" name="Sous-titre 2">
            <a:extLst>
              <a:ext uri="{FF2B5EF4-FFF2-40B4-BE49-F238E27FC236}">
                <a16:creationId xmlns:a16="http://schemas.microsoft.com/office/drawing/2014/main" id="{6DB28F1D-887C-3850-A81B-093A5DACF41E}"/>
              </a:ext>
            </a:extLst>
          </p:cNvPr>
          <p:cNvSpPr>
            <a:spLocks noGrp="1"/>
          </p:cNvSpPr>
          <p:nvPr>
            <p:ph type="subTitle" idx="1"/>
          </p:nvPr>
        </p:nvSpPr>
        <p:spPr/>
        <p:txBody>
          <a:bodyPr/>
          <a:lstStyle/>
          <a:p>
            <a:pPr>
              <a:spcBef>
                <a:spcPts val="400"/>
              </a:spcBef>
            </a:pPr>
            <a:r>
              <a:rPr lang="fr-FR" dirty="0">
                <a:solidFill>
                  <a:srgbClr val="002060"/>
                </a:solidFill>
              </a:rPr>
              <a:t>Liens vers 5200 profils LinkedIn PhD </a:t>
            </a:r>
          </a:p>
          <a:p>
            <a:pPr>
              <a:spcBef>
                <a:spcPts val="400"/>
              </a:spcBef>
            </a:pPr>
            <a:r>
              <a:rPr lang="fr-FR" dirty="0">
                <a:solidFill>
                  <a:srgbClr val="002060"/>
                </a:solidFill>
              </a:rPr>
              <a:t>employés par 600 entreprises de toute taille</a:t>
            </a:r>
          </a:p>
          <a:p>
            <a:pPr>
              <a:spcBef>
                <a:spcPts val="400"/>
              </a:spcBef>
            </a:pPr>
            <a:r>
              <a:rPr lang="fr-FR" i="1" dirty="0">
                <a:solidFill>
                  <a:srgbClr val="002060"/>
                </a:solidFill>
              </a:rPr>
              <a:t>Navigation rapide avec de nombreux filtres </a:t>
            </a:r>
          </a:p>
          <a:p>
            <a:endParaRPr lang="fr-FR" dirty="0"/>
          </a:p>
        </p:txBody>
      </p:sp>
      <p:sp>
        <p:nvSpPr>
          <p:cNvPr id="4" name="ZoneTexte 3">
            <a:extLst>
              <a:ext uri="{FF2B5EF4-FFF2-40B4-BE49-F238E27FC236}">
                <a16:creationId xmlns:a16="http://schemas.microsoft.com/office/drawing/2014/main" id="{6902EA19-A38D-B362-1217-AD3218445E4C}"/>
              </a:ext>
            </a:extLst>
          </p:cNvPr>
          <p:cNvSpPr txBox="1"/>
          <p:nvPr/>
        </p:nvSpPr>
        <p:spPr>
          <a:xfrm>
            <a:off x="735723" y="704193"/>
            <a:ext cx="2396359" cy="861774"/>
          </a:xfrm>
          <a:prstGeom prst="rect">
            <a:avLst/>
          </a:prstGeom>
          <a:noFill/>
        </p:spPr>
        <p:txBody>
          <a:bodyPr wrap="square" rtlCol="0">
            <a:spAutoFit/>
          </a:bodyPr>
          <a:lstStyle/>
          <a:p>
            <a:r>
              <a:rPr lang="fr-FR" dirty="0">
                <a:solidFill>
                  <a:srgbClr val="002060"/>
                </a:solidFill>
              </a:rPr>
              <a:t>Alain Bamberger</a:t>
            </a:r>
          </a:p>
          <a:p>
            <a:r>
              <a:rPr lang="fr-FR" dirty="0">
                <a:solidFill>
                  <a:srgbClr val="002060"/>
                </a:solidFill>
              </a:rPr>
              <a:t>REDOC SPI</a:t>
            </a:r>
          </a:p>
          <a:p>
            <a:r>
              <a:rPr lang="fr-FR" sz="1400" dirty="0">
                <a:solidFill>
                  <a:srgbClr val="002060"/>
                </a:solidFill>
              </a:rPr>
              <a:t>04/ 2026</a:t>
            </a:r>
          </a:p>
        </p:txBody>
      </p:sp>
    </p:spTree>
    <p:extLst>
      <p:ext uri="{BB962C8B-B14F-4D97-AF65-F5344CB8AC3E}">
        <p14:creationId xmlns:p14="http://schemas.microsoft.com/office/powerpoint/2010/main" val="410286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D570B5-12C0-3667-EE2B-9759045881D8}"/>
              </a:ext>
            </a:extLst>
          </p:cNvPr>
          <p:cNvSpPr>
            <a:spLocks noGrp="1"/>
          </p:cNvSpPr>
          <p:nvPr>
            <p:ph type="title"/>
          </p:nvPr>
        </p:nvSpPr>
        <p:spPr>
          <a:xfrm>
            <a:off x="838200" y="365125"/>
            <a:ext cx="10515600" cy="671513"/>
          </a:xfrm>
        </p:spPr>
        <p:txBody>
          <a:bodyPr>
            <a:normAutofit/>
          </a:bodyPr>
          <a:lstStyle/>
          <a:p>
            <a:pPr algn="ctr"/>
            <a:r>
              <a:rPr lang="fr-FR" sz="3200" dirty="0"/>
              <a:t>Présentation</a:t>
            </a:r>
          </a:p>
        </p:txBody>
      </p:sp>
      <p:sp>
        <p:nvSpPr>
          <p:cNvPr id="3" name="Espace réservé du contenu 2">
            <a:extLst>
              <a:ext uri="{FF2B5EF4-FFF2-40B4-BE49-F238E27FC236}">
                <a16:creationId xmlns:a16="http://schemas.microsoft.com/office/drawing/2014/main" id="{D3416424-592D-50D6-0398-23F5116EE1B5}"/>
              </a:ext>
            </a:extLst>
          </p:cNvPr>
          <p:cNvSpPr>
            <a:spLocks noGrp="1"/>
          </p:cNvSpPr>
          <p:nvPr>
            <p:ph idx="1"/>
          </p:nvPr>
        </p:nvSpPr>
        <p:spPr>
          <a:xfrm>
            <a:off x="838200" y="1155700"/>
            <a:ext cx="11027980" cy="5055914"/>
          </a:xfrm>
        </p:spPr>
        <p:txBody>
          <a:bodyPr lIns="90000">
            <a:normAutofit/>
          </a:bodyPr>
          <a:lstStyle/>
          <a:p>
            <a:pPr marL="0" indent="0">
              <a:buNone/>
            </a:pPr>
            <a:endParaRPr lang="fr-FR" sz="1600" dirty="0"/>
          </a:p>
          <a:p>
            <a:pPr marL="0" indent="0">
              <a:buNone/>
            </a:pPr>
            <a:r>
              <a:rPr lang="fr-FR" sz="1600" dirty="0"/>
              <a:t>Nous examinons les entreprises du secteur « Services et Conseil en informatique » , qui ont leur siège social en France,  en nous appuyant sur </a:t>
            </a:r>
            <a:r>
              <a:rPr lang="fr-FR" sz="1600" dirty="0">
                <a:solidFill>
                  <a:schemeClr val="tx1"/>
                </a:solidFill>
                <a:hlinkClick r:id="rId2">
                  <a:extLst>
                    <a:ext uri="{A12FA001-AC4F-418D-AE19-62706E023703}">
                      <ahyp:hlinkClr xmlns:ahyp="http://schemas.microsoft.com/office/drawing/2018/hyperlinkcolor" val="tx"/>
                    </a:ext>
                  </a:extLst>
                </a:hlinkClick>
              </a:rPr>
              <a:t>l’annuaire LinkedIn des entreprises</a:t>
            </a:r>
            <a:r>
              <a:rPr lang="fr-FR" sz="1600" dirty="0">
                <a:solidFill>
                  <a:schemeClr val="tx1"/>
                </a:solidFill>
                <a:hlinkClick r:id="rId3">
                  <a:extLst>
                    <a:ext uri="{A12FA001-AC4F-418D-AE19-62706E023703}">
                      <ahyp:hlinkClr xmlns:ahyp="http://schemas.microsoft.com/office/drawing/2018/hyperlinkcolor" val="tx"/>
                    </a:ext>
                  </a:extLst>
                </a:hlinkClick>
              </a:rPr>
              <a:t>. </a:t>
            </a:r>
            <a:endParaRPr lang="fr-FR" sz="1600" dirty="0">
              <a:solidFill>
                <a:schemeClr val="tx1"/>
              </a:solidFill>
            </a:endParaRPr>
          </a:p>
          <a:p>
            <a:pPr marL="0" indent="0">
              <a:buNone/>
            </a:pPr>
            <a:r>
              <a:rPr lang="fr-FR" sz="1600" dirty="0"/>
              <a:t>Nous publions des liens vers</a:t>
            </a:r>
          </a:p>
          <a:p>
            <a:r>
              <a:rPr lang="fr-FR" sz="1600" dirty="0"/>
              <a:t>des entreprises du secteur qui emploient des profils PhD. </a:t>
            </a:r>
          </a:p>
          <a:p>
            <a:r>
              <a:rPr lang="fr-FR" sz="1600" dirty="0"/>
              <a:t>les profils PhD eux-mêmes</a:t>
            </a:r>
          </a:p>
          <a:p>
            <a:pPr marL="0" indent="0">
              <a:buNone/>
            </a:pPr>
            <a:r>
              <a:rPr lang="fr-FR" sz="1600" dirty="0"/>
              <a:t>L’ objectif est de permettre au Lecteur de découvrir rapidement sur LinkedIn </a:t>
            </a:r>
          </a:p>
          <a:p>
            <a:r>
              <a:rPr lang="fr-FR" sz="1600" dirty="0"/>
              <a:t>une variété d’entreprises qui emploient des PhD: nous en présentons ici plusieurs centaines</a:t>
            </a:r>
          </a:p>
          <a:p>
            <a:r>
              <a:rPr lang="fr-FR" sz="1600" dirty="0"/>
              <a:t>une variété de profils PhD avec leurs parcours de formation et professionnels : nous en présentons ici 5300.</a:t>
            </a:r>
          </a:p>
          <a:p>
            <a:pPr marL="0" indent="0">
              <a:buNone/>
            </a:pPr>
            <a:r>
              <a:rPr lang="fr-FR" sz="1600" dirty="0"/>
              <a:t>Le Lecteur naviguera à travers les entreprises et les profils en utilisant les différents filtres. Il aura vite pris en main LinkedIn et saura adapter les requêtes proposées à ses intérêts spécifiques.</a:t>
            </a:r>
          </a:p>
          <a:p>
            <a:pPr marL="457200" lvl="1" indent="0">
              <a:buNone/>
            </a:pPr>
            <a:endParaRPr lang="fr-FR" sz="2000" dirty="0"/>
          </a:p>
        </p:txBody>
      </p:sp>
      <p:sp>
        <p:nvSpPr>
          <p:cNvPr id="4" name="Espace réservé du numéro de diapositive 3">
            <a:extLst>
              <a:ext uri="{FF2B5EF4-FFF2-40B4-BE49-F238E27FC236}">
                <a16:creationId xmlns:a16="http://schemas.microsoft.com/office/drawing/2014/main" id="{A4A44467-5FD3-EBEB-36F5-BD4291EDD684}"/>
              </a:ext>
            </a:extLst>
          </p:cNvPr>
          <p:cNvSpPr>
            <a:spLocks noGrp="1"/>
          </p:cNvSpPr>
          <p:nvPr>
            <p:ph type="sldNum" sz="quarter" idx="12"/>
          </p:nvPr>
        </p:nvSpPr>
        <p:spPr/>
        <p:txBody>
          <a:bodyPr/>
          <a:lstStyle/>
          <a:p>
            <a:fld id="{B387C5DA-6769-1942-A178-B0670A5BE201}" type="slidenum">
              <a:rPr lang="fr-FR" smtClean="0"/>
              <a:t>2</a:t>
            </a:fld>
            <a:endParaRPr lang="fr-FR"/>
          </a:p>
        </p:txBody>
      </p:sp>
    </p:spTree>
    <p:extLst>
      <p:ext uri="{BB962C8B-B14F-4D97-AF65-F5344CB8AC3E}">
        <p14:creationId xmlns:p14="http://schemas.microsoft.com/office/powerpoint/2010/main" val="3651645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D570B5-12C0-3667-EE2B-9759045881D8}"/>
              </a:ext>
            </a:extLst>
          </p:cNvPr>
          <p:cNvSpPr>
            <a:spLocks noGrp="1"/>
          </p:cNvSpPr>
          <p:nvPr>
            <p:ph type="title"/>
          </p:nvPr>
        </p:nvSpPr>
        <p:spPr/>
        <p:txBody>
          <a:bodyPr>
            <a:normAutofit/>
          </a:bodyPr>
          <a:lstStyle/>
          <a:p>
            <a:pPr algn="ctr"/>
            <a:r>
              <a:rPr lang="fr-FR" sz="3200" dirty="0"/>
              <a:t>Une présentation des entreprises</a:t>
            </a:r>
            <a:br>
              <a:rPr lang="fr-FR" sz="3200" dirty="0"/>
            </a:br>
            <a:r>
              <a:rPr lang="fr-FR" sz="3200" dirty="0"/>
              <a:t>par taille en effectifs</a:t>
            </a:r>
          </a:p>
        </p:txBody>
      </p:sp>
      <p:sp>
        <p:nvSpPr>
          <p:cNvPr id="9" name="Espace réservé du contenu 8">
            <a:extLst>
              <a:ext uri="{FF2B5EF4-FFF2-40B4-BE49-F238E27FC236}">
                <a16:creationId xmlns:a16="http://schemas.microsoft.com/office/drawing/2014/main" id="{6F7F05CB-8328-4212-7FB5-CEBE60993E8D}"/>
              </a:ext>
            </a:extLst>
          </p:cNvPr>
          <p:cNvSpPr>
            <a:spLocks noGrp="1"/>
          </p:cNvSpPr>
          <p:nvPr>
            <p:ph sz="half" idx="2"/>
          </p:nvPr>
        </p:nvSpPr>
        <p:spPr>
          <a:xfrm>
            <a:off x="1158239" y="2697480"/>
            <a:ext cx="4313864" cy="1818640"/>
          </a:xfrm>
        </p:spPr>
        <p:txBody>
          <a:bodyPr>
            <a:normAutofit lnSpcReduction="10000"/>
          </a:bodyPr>
          <a:lstStyle/>
          <a:p>
            <a:r>
              <a:rPr lang="fr-FR" i="1" dirty="0"/>
              <a:t>La présentation des entreprises est organisée par taille. </a:t>
            </a:r>
          </a:p>
          <a:p>
            <a:r>
              <a:rPr lang="fr-FR" i="1" dirty="0"/>
              <a:t>Ceci est nécessaire compte tenu des ordres de grandeur très différents du nombre d’entreprise par taille (Cf. colonne 1 tableau)</a:t>
            </a:r>
          </a:p>
          <a:p>
            <a:endParaRPr lang="fr-FR" i="1" dirty="0"/>
          </a:p>
          <a:p>
            <a:endParaRPr lang="fr-FR" dirty="0"/>
          </a:p>
        </p:txBody>
      </p:sp>
      <p:sp>
        <p:nvSpPr>
          <p:cNvPr id="4" name="Espace réservé du numéro de diapositive 3">
            <a:extLst>
              <a:ext uri="{FF2B5EF4-FFF2-40B4-BE49-F238E27FC236}">
                <a16:creationId xmlns:a16="http://schemas.microsoft.com/office/drawing/2014/main" id="{A4A44467-5FD3-EBEB-36F5-BD4291EDD684}"/>
              </a:ext>
            </a:extLst>
          </p:cNvPr>
          <p:cNvSpPr>
            <a:spLocks noGrp="1"/>
          </p:cNvSpPr>
          <p:nvPr>
            <p:ph type="sldNum" sz="quarter" idx="12"/>
          </p:nvPr>
        </p:nvSpPr>
        <p:spPr/>
        <p:txBody>
          <a:bodyPr/>
          <a:lstStyle/>
          <a:p>
            <a:fld id="{B387C5DA-6769-1942-A178-B0670A5BE201}" type="slidenum">
              <a:rPr lang="fr-FR" smtClean="0"/>
              <a:t>3</a:t>
            </a:fld>
            <a:endParaRPr lang="fr-FR"/>
          </a:p>
        </p:txBody>
      </p:sp>
      <p:graphicFrame>
        <p:nvGraphicFramePr>
          <p:cNvPr id="5" name="Tableau 4">
            <a:extLst>
              <a:ext uri="{FF2B5EF4-FFF2-40B4-BE49-F238E27FC236}">
                <a16:creationId xmlns:a16="http://schemas.microsoft.com/office/drawing/2014/main" id="{13444654-E1B9-7086-A2F8-3185D18E6B66}"/>
              </a:ext>
            </a:extLst>
          </p:cNvPr>
          <p:cNvGraphicFramePr>
            <a:graphicFrameLocks noGrp="1"/>
          </p:cNvGraphicFramePr>
          <p:nvPr>
            <p:extLst>
              <p:ext uri="{D42A27DB-BD31-4B8C-83A1-F6EECF244321}">
                <p14:modId xmlns:p14="http://schemas.microsoft.com/office/powerpoint/2010/main" val="326402997"/>
              </p:ext>
            </p:extLst>
          </p:nvPr>
        </p:nvGraphicFramePr>
        <p:xfrm>
          <a:off x="5932170" y="2697480"/>
          <a:ext cx="5657850" cy="2433320"/>
        </p:xfrm>
        <a:graphic>
          <a:graphicData uri="http://schemas.openxmlformats.org/drawingml/2006/table">
            <a:tbl>
              <a:tblPr firstRow="1" bandRow="1">
                <a:tableStyleId>{5C22544A-7EE6-4342-B048-85BDC9FD1C3A}</a:tableStyleId>
              </a:tblPr>
              <a:tblGrid>
                <a:gridCol w="2552662">
                  <a:extLst>
                    <a:ext uri="{9D8B030D-6E8A-4147-A177-3AD203B41FA5}">
                      <a16:colId xmlns:a16="http://schemas.microsoft.com/office/drawing/2014/main" val="3373476905"/>
                    </a:ext>
                  </a:extLst>
                </a:gridCol>
                <a:gridCol w="1470698">
                  <a:extLst>
                    <a:ext uri="{9D8B030D-6E8A-4147-A177-3AD203B41FA5}">
                      <a16:colId xmlns:a16="http://schemas.microsoft.com/office/drawing/2014/main" val="272052707"/>
                    </a:ext>
                  </a:extLst>
                </a:gridCol>
                <a:gridCol w="1634490">
                  <a:extLst>
                    <a:ext uri="{9D8B030D-6E8A-4147-A177-3AD203B41FA5}">
                      <a16:colId xmlns:a16="http://schemas.microsoft.com/office/drawing/2014/main" val="160729928"/>
                    </a:ext>
                  </a:extLst>
                </a:gridCol>
              </a:tblGrid>
              <a:tr h="422910">
                <a:tc>
                  <a:txBody>
                    <a:bodyPr/>
                    <a:lstStyle/>
                    <a:p>
                      <a:pPr algn="ctr"/>
                      <a:r>
                        <a:rPr lang="fr-FR" sz="1600" dirty="0"/>
                        <a:t>Entreprises</a:t>
                      </a:r>
                    </a:p>
                    <a:p>
                      <a:pPr algn="ctr"/>
                      <a:r>
                        <a:rPr lang="fr-FR" sz="1600" dirty="0"/>
                        <a:t>annuaire LinkedIn</a:t>
                      </a:r>
                    </a:p>
                  </a:txBody>
                  <a:tcPr/>
                </a:tc>
                <a:tc>
                  <a:txBody>
                    <a:bodyPr/>
                    <a:lstStyle/>
                    <a:p>
                      <a:pPr algn="ctr"/>
                      <a:r>
                        <a:rPr lang="fr-FR" sz="1600" dirty="0"/>
                        <a:t>Entreprises</a:t>
                      </a:r>
                    </a:p>
                    <a:p>
                      <a:pPr algn="ctr"/>
                      <a:r>
                        <a:rPr lang="fr-FR" sz="1600" dirty="0"/>
                        <a:t>panels</a:t>
                      </a:r>
                    </a:p>
                  </a:txBody>
                  <a:tcPr/>
                </a:tc>
                <a:tc>
                  <a:txBody>
                    <a:bodyPr/>
                    <a:lstStyle/>
                    <a:p>
                      <a:pPr algn="ctr"/>
                      <a:r>
                        <a:rPr lang="fr-FR" sz="1600" dirty="0"/>
                        <a:t>Profils PhD</a:t>
                      </a:r>
                    </a:p>
                  </a:txBody>
                  <a:tcPr anchor="ctr"/>
                </a:tc>
                <a:extLst>
                  <a:ext uri="{0D108BD9-81ED-4DB2-BD59-A6C34878D82A}">
                    <a16:rowId xmlns:a16="http://schemas.microsoft.com/office/drawing/2014/main" val="1889779994"/>
                  </a:ext>
                </a:extLst>
              </a:tr>
              <a:tr h="370840">
                <a:tc>
                  <a:txBody>
                    <a:bodyPr/>
                    <a:lstStyle/>
                    <a:p>
                      <a:r>
                        <a:rPr lang="fr-FR" sz="1600" dirty="0">
                          <a:solidFill>
                            <a:schemeClr val="tx1"/>
                          </a:solidFill>
                          <a:hlinkClick r:id="rId2">
                            <a:extLst>
                              <a:ext uri="{A12FA001-AC4F-418D-AE19-62706E023703}">
                                <ahyp:hlinkClr xmlns:ahyp="http://schemas.microsoft.com/office/drawing/2018/hyperlinkcolor" val="tx"/>
                              </a:ext>
                            </a:extLst>
                          </a:hlinkClick>
                        </a:rPr>
                        <a:t>Grandes entreprises</a:t>
                      </a:r>
                      <a:endParaRPr lang="fr-FR" sz="1600" dirty="0">
                        <a:solidFill>
                          <a:schemeClr val="tx1"/>
                        </a:solidFill>
                      </a:endParaRPr>
                    </a:p>
                  </a:txBody>
                  <a:tcPr/>
                </a:tc>
                <a:tc>
                  <a:txBody>
                    <a:bodyPr/>
                    <a:lstStyle/>
                    <a:p>
                      <a:pPr algn="r"/>
                      <a:r>
                        <a:rPr lang="fr-FR" sz="1600" dirty="0"/>
                        <a:t>30</a:t>
                      </a:r>
                    </a:p>
                  </a:txBody>
                  <a:tcPr/>
                </a:tc>
                <a:tc>
                  <a:txBody>
                    <a:bodyPr/>
                    <a:lstStyle/>
                    <a:p>
                      <a:pPr algn="r"/>
                      <a:r>
                        <a:rPr lang="fr-FR" sz="1600" dirty="0"/>
                        <a:t>3500</a:t>
                      </a:r>
                    </a:p>
                  </a:txBody>
                  <a:tcPr/>
                </a:tc>
                <a:extLst>
                  <a:ext uri="{0D108BD9-81ED-4DB2-BD59-A6C34878D82A}">
                    <a16:rowId xmlns:a16="http://schemas.microsoft.com/office/drawing/2014/main" val="4106016737"/>
                  </a:ext>
                </a:extLst>
              </a:tr>
              <a:tr h="370840">
                <a:tc>
                  <a:txBody>
                    <a:bodyPr/>
                    <a:lstStyle/>
                    <a:p>
                      <a:r>
                        <a:rPr lang="fr-FR" sz="1600" dirty="0">
                          <a:solidFill>
                            <a:schemeClr val="tx1"/>
                          </a:solidFill>
                          <a:hlinkClick r:id="rId3">
                            <a:extLst>
                              <a:ext uri="{A12FA001-AC4F-418D-AE19-62706E023703}">
                                <ahyp:hlinkClr xmlns:ahyp="http://schemas.microsoft.com/office/drawing/2018/hyperlinkcolor" val="tx"/>
                              </a:ext>
                            </a:extLst>
                          </a:hlinkClick>
                        </a:rPr>
                        <a:t>ETI</a:t>
                      </a:r>
                      <a:endParaRPr lang="fr-FR" sz="1600" dirty="0">
                        <a:solidFill>
                          <a:schemeClr val="tx1"/>
                        </a:solidFill>
                      </a:endParaRPr>
                    </a:p>
                  </a:txBody>
                  <a:tcPr/>
                </a:tc>
                <a:tc>
                  <a:txBody>
                    <a:bodyPr/>
                    <a:lstStyle/>
                    <a:p>
                      <a:pPr algn="r"/>
                      <a:r>
                        <a:rPr lang="fr-FR" sz="1600" dirty="0"/>
                        <a:t>200</a:t>
                      </a:r>
                    </a:p>
                  </a:txBody>
                  <a:tcPr/>
                </a:tc>
                <a:tc>
                  <a:txBody>
                    <a:bodyPr/>
                    <a:lstStyle/>
                    <a:p>
                      <a:pPr algn="r"/>
                      <a:r>
                        <a:rPr lang="fr-FR" sz="1600" dirty="0"/>
                        <a:t>1040</a:t>
                      </a:r>
                    </a:p>
                  </a:txBody>
                  <a:tcPr/>
                </a:tc>
                <a:extLst>
                  <a:ext uri="{0D108BD9-81ED-4DB2-BD59-A6C34878D82A}">
                    <a16:rowId xmlns:a16="http://schemas.microsoft.com/office/drawing/2014/main" val="3971888148"/>
                  </a:ext>
                </a:extLst>
              </a:tr>
              <a:tr h="370840">
                <a:tc>
                  <a:txBody>
                    <a:bodyPr/>
                    <a:lstStyle/>
                    <a:p>
                      <a:r>
                        <a:rPr lang="fr-FR" sz="1600" dirty="0">
                          <a:solidFill>
                            <a:schemeClr val="tx1"/>
                          </a:solidFill>
                          <a:hlinkClick r:id="rId4">
                            <a:extLst>
                              <a:ext uri="{A12FA001-AC4F-418D-AE19-62706E023703}">
                                <ahyp:hlinkClr xmlns:ahyp="http://schemas.microsoft.com/office/drawing/2018/hyperlinkcolor" val="tx"/>
                              </a:ext>
                            </a:extLst>
                          </a:hlinkClick>
                        </a:rPr>
                        <a:t>PME</a:t>
                      </a:r>
                      <a:endParaRPr lang="fr-FR" sz="1600" dirty="0">
                        <a:solidFill>
                          <a:schemeClr val="tx1"/>
                        </a:solidFill>
                      </a:endParaRPr>
                    </a:p>
                  </a:txBody>
                  <a:tcPr/>
                </a:tc>
                <a:tc>
                  <a:txBody>
                    <a:bodyPr/>
                    <a:lstStyle/>
                    <a:p>
                      <a:pPr algn="r"/>
                      <a:r>
                        <a:rPr lang="fr-FR" sz="1600" dirty="0"/>
                        <a:t>400</a:t>
                      </a:r>
                    </a:p>
                  </a:txBody>
                  <a:tcPr/>
                </a:tc>
                <a:tc>
                  <a:txBody>
                    <a:bodyPr/>
                    <a:lstStyle/>
                    <a:p>
                      <a:pPr algn="r"/>
                      <a:r>
                        <a:rPr lang="fr-FR" sz="1600" dirty="0"/>
                        <a:t>660</a:t>
                      </a:r>
                    </a:p>
                  </a:txBody>
                  <a:tcPr/>
                </a:tc>
                <a:extLst>
                  <a:ext uri="{0D108BD9-81ED-4DB2-BD59-A6C34878D82A}">
                    <a16:rowId xmlns:a16="http://schemas.microsoft.com/office/drawing/2014/main" val="89714575"/>
                  </a:ext>
                </a:extLst>
              </a:tr>
              <a:tr h="370840">
                <a:tc>
                  <a:txBody>
                    <a:bodyPr/>
                    <a:lstStyle/>
                    <a:p>
                      <a:pPr algn="ctr"/>
                      <a:endParaRPr lang="fr-FR" sz="1600" dirty="0"/>
                    </a:p>
                  </a:txBody>
                  <a:tcPr/>
                </a:tc>
                <a:tc>
                  <a:txBody>
                    <a:bodyPr/>
                    <a:lstStyle/>
                    <a:p>
                      <a:pPr algn="ctr"/>
                      <a:r>
                        <a:rPr lang="fr-FR" sz="1600" dirty="0"/>
                        <a:t>630</a:t>
                      </a:r>
                    </a:p>
                  </a:txBody>
                  <a:tcPr/>
                </a:tc>
                <a:tc>
                  <a:txBody>
                    <a:bodyPr/>
                    <a:lstStyle/>
                    <a:p>
                      <a:pPr algn="ctr"/>
                      <a:r>
                        <a:rPr lang="fr-FR" sz="1600" dirty="0"/>
                        <a:t>5200</a:t>
                      </a:r>
                    </a:p>
                  </a:txBody>
                  <a:tcPr/>
                </a:tc>
                <a:extLst>
                  <a:ext uri="{0D108BD9-81ED-4DB2-BD59-A6C34878D82A}">
                    <a16:rowId xmlns:a16="http://schemas.microsoft.com/office/drawing/2014/main" val="2080657661"/>
                  </a:ext>
                </a:extLst>
              </a:tr>
              <a:tr h="370840">
                <a:tc>
                  <a:txBody>
                    <a:bodyPr/>
                    <a:lstStyle/>
                    <a:p>
                      <a:pPr algn="ctr"/>
                      <a:endParaRPr lang="fr-FR" sz="1600" dirty="0"/>
                    </a:p>
                  </a:txBody>
                  <a:tcPr/>
                </a:tc>
                <a:tc gridSpan="2">
                  <a:txBody>
                    <a:bodyPr/>
                    <a:lstStyle/>
                    <a:p>
                      <a:pPr algn="ctr"/>
                      <a:r>
                        <a:rPr lang="fr-FR" sz="1600" dirty="0"/>
                        <a:t>Taille des panels sélectionnés</a:t>
                      </a:r>
                    </a:p>
                  </a:txBody>
                  <a:tcPr/>
                </a:tc>
                <a:tc hMerge="1">
                  <a:txBody>
                    <a:bodyPr/>
                    <a:lstStyle/>
                    <a:p>
                      <a:pPr algn="ctr"/>
                      <a:endParaRPr lang="fr-FR" sz="1600" dirty="0"/>
                    </a:p>
                  </a:txBody>
                  <a:tcPr/>
                </a:tc>
                <a:extLst>
                  <a:ext uri="{0D108BD9-81ED-4DB2-BD59-A6C34878D82A}">
                    <a16:rowId xmlns:a16="http://schemas.microsoft.com/office/drawing/2014/main" val="617851858"/>
                  </a:ext>
                </a:extLst>
              </a:tr>
            </a:tbl>
          </a:graphicData>
        </a:graphic>
      </p:graphicFrame>
    </p:spTree>
    <p:extLst>
      <p:ext uri="{BB962C8B-B14F-4D97-AF65-F5344CB8AC3E}">
        <p14:creationId xmlns:p14="http://schemas.microsoft.com/office/powerpoint/2010/main" val="482710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558E6-0200-A05C-41AA-5872981A8BE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B418B50-EB25-8AEB-6CE4-44B92C4BA11A}"/>
              </a:ext>
            </a:extLst>
          </p:cNvPr>
          <p:cNvSpPr>
            <a:spLocks noGrp="1"/>
          </p:cNvSpPr>
          <p:nvPr>
            <p:ph type="title"/>
          </p:nvPr>
        </p:nvSpPr>
        <p:spPr>
          <a:xfrm>
            <a:off x="921695" y="291803"/>
            <a:ext cx="4958862" cy="1211176"/>
          </a:xfrm>
        </p:spPr>
        <p:txBody>
          <a:bodyPr>
            <a:normAutofit fontScale="90000"/>
          </a:bodyPr>
          <a:lstStyle/>
          <a:p>
            <a:pPr algn="ctr"/>
            <a:r>
              <a:rPr lang="fr-FR" sz="3200" dirty="0"/>
              <a:t>Grandes entreprises  </a:t>
            </a:r>
            <a:br>
              <a:rPr lang="fr-FR" sz="3200" dirty="0"/>
            </a:br>
            <a:r>
              <a:rPr lang="fr-FR" sz="2200" dirty="0"/>
              <a:t>Taille plus de 10000</a:t>
            </a:r>
            <a:br>
              <a:rPr lang="fr-FR" sz="2200" dirty="0"/>
            </a:br>
            <a:r>
              <a:rPr lang="fr-FR" sz="2200" dirty="0"/>
              <a:t>Lien vers profils PhD</a:t>
            </a:r>
          </a:p>
        </p:txBody>
      </p:sp>
      <p:graphicFrame>
        <p:nvGraphicFramePr>
          <p:cNvPr id="5" name="Espace réservé du contenu 4">
            <a:extLst>
              <a:ext uri="{FF2B5EF4-FFF2-40B4-BE49-F238E27FC236}">
                <a16:creationId xmlns:a16="http://schemas.microsoft.com/office/drawing/2014/main" id="{9413C475-C0D4-1810-1E06-27DD2A97C446}"/>
              </a:ext>
            </a:extLst>
          </p:cNvPr>
          <p:cNvGraphicFramePr>
            <a:graphicFrameLocks noGrp="1"/>
          </p:cNvGraphicFramePr>
          <p:nvPr>
            <p:ph idx="1"/>
            <p:extLst>
              <p:ext uri="{D42A27DB-BD31-4B8C-83A1-F6EECF244321}">
                <p14:modId xmlns:p14="http://schemas.microsoft.com/office/powerpoint/2010/main" val="2944724074"/>
              </p:ext>
            </p:extLst>
          </p:nvPr>
        </p:nvGraphicFramePr>
        <p:xfrm>
          <a:off x="6013937" y="234588"/>
          <a:ext cx="5841731" cy="6482706"/>
        </p:xfrm>
        <a:graphic>
          <a:graphicData uri="http://schemas.openxmlformats.org/drawingml/2006/table">
            <a:tbl>
              <a:tblPr firstRow="1" bandRow="1">
                <a:tableStyleId>{5C22544A-7EE6-4342-B048-85BDC9FD1C3A}</a:tableStyleId>
              </a:tblPr>
              <a:tblGrid>
                <a:gridCol w="1154239">
                  <a:extLst>
                    <a:ext uri="{9D8B030D-6E8A-4147-A177-3AD203B41FA5}">
                      <a16:colId xmlns:a16="http://schemas.microsoft.com/office/drawing/2014/main" val="589179680"/>
                    </a:ext>
                  </a:extLst>
                </a:gridCol>
                <a:gridCol w="2744525">
                  <a:extLst>
                    <a:ext uri="{9D8B030D-6E8A-4147-A177-3AD203B41FA5}">
                      <a16:colId xmlns:a16="http://schemas.microsoft.com/office/drawing/2014/main" val="4093200139"/>
                    </a:ext>
                  </a:extLst>
                </a:gridCol>
                <a:gridCol w="923391">
                  <a:extLst>
                    <a:ext uri="{9D8B030D-6E8A-4147-A177-3AD203B41FA5}">
                      <a16:colId xmlns:a16="http://schemas.microsoft.com/office/drawing/2014/main" val="1880159823"/>
                    </a:ext>
                  </a:extLst>
                </a:gridCol>
                <a:gridCol w="1019576">
                  <a:extLst>
                    <a:ext uri="{9D8B030D-6E8A-4147-A177-3AD203B41FA5}">
                      <a16:colId xmlns:a16="http://schemas.microsoft.com/office/drawing/2014/main" val="3748227902"/>
                    </a:ext>
                  </a:extLst>
                </a:gridCol>
              </a:tblGrid>
              <a:tr h="288879">
                <a:tc>
                  <a:txBody>
                    <a:bodyPr/>
                    <a:lstStyle/>
                    <a:p>
                      <a:r>
                        <a:rPr lang="fr-FR" sz="1200" dirty="0"/>
                        <a:t>Membres (K)</a:t>
                      </a:r>
                    </a:p>
                  </a:txBody>
                  <a:tcPr/>
                </a:tc>
                <a:tc>
                  <a:txBody>
                    <a:bodyPr/>
                    <a:lstStyle/>
                    <a:p>
                      <a:r>
                        <a:rPr lang="fr-FR" sz="1200" dirty="0"/>
                        <a:t>Entreprises + Lien page LinkedIn</a:t>
                      </a:r>
                    </a:p>
                  </a:txBody>
                  <a:tcPr/>
                </a:tc>
                <a:tc>
                  <a:txBody>
                    <a:bodyPr/>
                    <a:lstStyle/>
                    <a:p>
                      <a:r>
                        <a:rPr lang="fr-FR" sz="1200" dirty="0"/>
                        <a:t>Profils</a:t>
                      </a:r>
                    </a:p>
                  </a:txBody>
                  <a:tcPr/>
                </a:tc>
                <a:tc>
                  <a:txBody>
                    <a:bodyPr/>
                    <a:lstStyle/>
                    <a:p>
                      <a:r>
                        <a:rPr lang="fr-FR" sz="1200" dirty="0"/>
                        <a:t>Nombre</a:t>
                      </a:r>
                    </a:p>
                  </a:txBody>
                  <a:tcPr/>
                </a:tc>
                <a:extLst>
                  <a:ext uri="{0D108BD9-81ED-4DB2-BD59-A6C34878D82A}">
                    <a16:rowId xmlns:a16="http://schemas.microsoft.com/office/drawing/2014/main" val="384917781"/>
                  </a:ext>
                </a:extLst>
              </a:tr>
              <a:tr h="288879">
                <a:tc>
                  <a:txBody>
                    <a:bodyPr/>
                    <a:lstStyle/>
                    <a:p>
                      <a:pPr algn="r" fontAlgn="b">
                        <a:buNone/>
                      </a:pPr>
                      <a:r>
                        <a:rPr lang="fr-FR" sz="1400" b="0" i="0" u="none" strike="noStrike" dirty="0">
                          <a:solidFill>
                            <a:srgbClr val="002060"/>
                          </a:solidFill>
                          <a:effectLst/>
                          <a:latin typeface="+mj-lt"/>
                        </a:rPr>
                        <a:t>1,7</a:t>
                      </a:r>
                    </a:p>
                  </a:txBody>
                  <a:tcPr marL="9525" marR="9525" marT="9525" marB="0" anchor="ctr"/>
                </a:tc>
                <a:tc>
                  <a:txBody>
                    <a:bodyPr/>
                    <a:lstStyle/>
                    <a:p>
                      <a:pPr algn="l" fontAlgn="b">
                        <a:buNone/>
                      </a:pPr>
                      <a:r>
                        <a:rPr lang="fr-FR" sz="1400" b="0" i="0" u="sng" strike="noStrike">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Accenture France</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20 à 30</a:t>
                      </a:r>
                    </a:p>
                  </a:txBody>
                  <a:tcPr marL="9525" marR="9525" marT="9525" marB="0" anchor="ctr"/>
                </a:tc>
                <a:extLst>
                  <a:ext uri="{0D108BD9-81ED-4DB2-BD59-A6C34878D82A}">
                    <a16:rowId xmlns:a16="http://schemas.microsoft.com/office/drawing/2014/main" val="500708051"/>
                  </a:ext>
                </a:extLst>
              </a:tr>
              <a:tr h="288879">
                <a:tc>
                  <a:txBody>
                    <a:bodyPr/>
                    <a:lstStyle/>
                    <a:p>
                      <a:pPr algn="r" fontAlgn="b">
                        <a:buNone/>
                      </a:pPr>
                      <a:r>
                        <a:rPr lang="fr-FR" sz="1400" b="0" i="0" u="none" strike="noStrike" dirty="0">
                          <a:solidFill>
                            <a:srgbClr val="002060"/>
                          </a:solidFill>
                          <a:effectLst/>
                          <a:latin typeface="+mj-lt"/>
                        </a:rPr>
                        <a:t>4,2</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APC by Schneider Electric</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1 à 10</a:t>
                      </a:r>
                    </a:p>
                  </a:txBody>
                  <a:tcPr marL="9525" marR="9525" marT="9525" marB="0" anchor="ctr"/>
                </a:tc>
                <a:extLst>
                  <a:ext uri="{0D108BD9-81ED-4DB2-BD59-A6C34878D82A}">
                    <a16:rowId xmlns:a16="http://schemas.microsoft.com/office/drawing/2014/main" val="3879288621"/>
                  </a:ext>
                </a:extLst>
              </a:tr>
              <a:tr h="288879">
                <a:tc>
                  <a:txBody>
                    <a:bodyPr/>
                    <a:lstStyle/>
                    <a:p>
                      <a:pPr algn="r" fontAlgn="b">
                        <a:buNone/>
                      </a:pPr>
                      <a:r>
                        <a:rPr lang="fr-FR" sz="1400" b="0" i="0" u="none" strike="noStrike" dirty="0">
                          <a:solidFill>
                            <a:srgbClr val="002060"/>
                          </a:solidFill>
                          <a:effectLst/>
                          <a:latin typeface="+mj-lt"/>
                        </a:rPr>
                        <a:t>88</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6">
                            <a:extLst>
                              <a:ext uri="{A12FA001-AC4F-418D-AE19-62706E023703}">
                                <ahyp:hlinkClr xmlns:ahyp="http://schemas.microsoft.com/office/drawing/2018/hyperlinkcolor" val="tx"/>
                              </a:ext>
                            </a:extLst>
                          </a:hlinkClick>
                        </a:rPr>
                        <a:t>Atos</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1" i="0" u="sng" strike="noStrike" dirty="0">
                          <a:solidFill>
                            <a:srgbClr val="002060"/>
                          </a:solidFill>
                          <a:effectLst/>
                          <a:latin typeface="Aptos Narrow" panose="020B0004020202020204" pitchFamily="34" charset="0"/>
                          <a:hlinkClick r:id="rId7">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mj-lt"/>
                        </a:rPr>
                        <a:t>300 à 400</a:t>
                      </a:r>
                    </a:p>
                  </a:txBody>
                  <a:tcPr marL="9525" marR="9525" marT="9525" marB="0" anchor="ctr"/>
                </a:tc>
                <a:extLst>
                  <a:ext uri="{0D108BD9-81ED-4DB2-BD59-A6C34878D82A}">
                    <a16:rowId xmlns:a16="http://schemas.microsoft.com/office/drawing/2014/main" val="2312359913"/>
                  </a:ext>
                </a:extLst>
              </a:tr>
              <a:tr h="288879">
                <a:tc>
                  <a:txBody>
                    <a:bodyPr/>
                    <a:lstStyle/>
                    <a:p>
                      <a:pPr algn="r" fontAlgn="b">
                        <a:buNone/>
                      </a:pPr>
                      <a:r>
                        <a:rPr lang="fr-FR" sz="1400" b="0" i="0" u="none" strike="noStrike" dirty="0">
                          <a:solidFill>
                            <a:srgbClr val="002060"/>
                          </a:solidFill>
                          <a:effectLst/>
                          <a:latin typeface="+mj-lt"/>
                        </a:rPr>
                        <a:t>4,1</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8">
                            <a:extLst>
                              <a:ext uri="{A12FA001-AC4F-418D-AE19-62706E023703}">
                                <ahyp:hlinkClr xmlns:ahyp="http://schemas.microsoft.com/office/drawing/2018/hyperlinkcolor" val="tx"/>
                              </a:ext>
                            </a:extLst>
                          </a:hlinkClick>
                        </a:rPr>
                        <a:t>Axians</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9">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10 à 20</a:t>
                      </a:r>
                    </a:p>
                  </a:txBody>
                  <a:tcPr marL="9525" marR="9525" marT="9525" marB="0" anchor="ctr"/>
                </a:tc>
                <a:extLst>
                  <a:ext uri="{0D108BD9-81ED-4DB2-BD59-A6C34878D82A}">
                    <a16:rowId xmlns:a16="http://schemas.microsoft.com/office/drawing/2014/main" val="3658172183"/>
                  </a:ext>
                </a:extLst>
              </a:tr>
              <a:tr h="288879">
                <a:tc>
                  <a:txBody>
                    <a:bodyPr/>
                    <a:lstStyle/>
                    <a:p>
                      <a:pPr algn="r" fontAlgn="b">
                        <a:buNone/>
                      </a:pPr>
                      <a:r>
                        <a:rPr lang="fr-FR" sz="1400" b="0" i="0" u="none" strike="noStrike" dirty="0">
                          <a:solidFill>
                            <a:srgbClr val="002060"/>
                          </a:solidFill>
                          <a:effectLst/>
                          <a:latin typeface="+mj-lt"/>
                        </a:rPr>
                        <a:t>1,1</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10">
                            <a:extLst>
                              <a:ext uri="{A12FA001-AC4F-418D-AE19-62706E023703}">
                                <ahyp:hlinkClr xmlns:ahyp="http://schemas.microsoft.com/office/drawing/2018/hyperlinkcolor" val="tx"/>
                              </a:ext>
                            </a:extLst>
                          </a:hlinkClick>
                        </a:rPr>
                        <a:t>Axians France</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1">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1 à 10</a:t>
                      </a:r>
                    </a:p>
                  </a:txBody>
                  <a:tcPr marL="9525" marR="9525" marT="9525" marB="0" anchor="ctr"/>
                </a:tc>
                <a:extLst>
                  <a:ext uri="{0D108BD9-81ED-4DB2-BD59-A6C34878D82A}">
                    <a16:rowId xmlns:a16="http://schemas.microsoft.com/office/drawing/2014/main" val="1253618588"/>
                  </a:ext>
                </a:extLst>
              </a:tr>
              <a:tr h="288879">
                <a:tc>
                  <a:txBody>
                    <a:bodyPr/>
                    <a:lstStyle/>
                    <a:p>
                      <a:pPr algn="r" fontAlgn="b">
                        <a:buNone/>
                      </a:pPr>
                      <a:r>
                        <a:rPr lang="fr-FR" sz="1400" b="0" i="0" u="none" strike="noStrike" dirty="0">
                          <a:solidFill>
                            <a:srgbClr val="002060"/>
                          </a:solidFill>
                          <a:effectLst/>
                          <a:latin typeface="+mj-lt"/>
                        </a:rPr>
                        <a:t>338</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12">
                            <a:extLst>
                              <a:ext uri="{A12FA001-AC4F-418D-AE19-62706E023703}">
                                <ahyp:hlinkClr xmlns:ahyp="http://schemas.microsoft.com/office/drawing/2018/hyperlinkcolor" val="tx"/>
                              </a:ext>
                            </a:extLst>
                          </a:hlinkClick>
                        </a:rPr>
                        <a:t>Capgemini</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1" i="0" u="sng" strike="noStrike" dirty="0">
                          <a:solidFill>
                            <a:srgbClr val="002060"/>
                          </a:solidFill>
                          <a:effectLst/>
                          <a:latin typeface="Aptos Narrow" panose="020B0004020202020204" pitchFamily="34" charset="0"/>
                          <a:hlinkClick r:id="rId13">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mj-lt"/>
                        </a:rPr>
                        <a:t>800 à 900</a:t>
                      </a:r>
                    </a:p>
                  </a:txBody>
                  <a:tcPr marL="9525" marR="9525" marT="9525" marB="0" anchor="ctr"/>
                </a:tc>
                <a:extLst>
                  <a:ext uri="{0D108BD9-81ED-4DB2-BD59-A6C34878D82A}">
                    <a16:rowId xmlns:a16="http://schemas.microsoft.com/office/drawing/2014/main" val="1763498009"/>
                  </a:ext>
                </a:extLst>
              </a:tr>
              <a:tr h="288879">
                <a:tc>
                  <a:txBody>
                    <a:bodyPr/>
                    <a:lstStyle/>
                    <a:p>
                      <a:pPr algn="r" fontAlgn="b">
                        <a:buNone/>
                      </a:pPr>
                      <a:r>
                        <a:rPr lang="fr-FR" sz="1400" b="0" i="0" u="none" strike="noStrike" dirty="0">
                          <a:solidFill>
                            <a:srgbClr val="002060"/>
                          </a:solidFill>
                          <a:effectLst/>
                          <a:latin typeface="+mj-lt"/>
                        </a:rPr>
                        <a:t>70,8</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14">
                            <a:extLst>
                              <a:ext uri="{A12FA001-AC4F-418D-AE19-62706E023703}">
                                <ahyp:hlinkClr xmlns:ahyp="http://schemas.microsoft.com/office/drawing/2018/hyperlinkcolor" val="tx"/>
                              </a:ext>
                            </a:extLst>
                          </a:hlinkClick>
                        </a:rPr>
                        <a:t>CGI</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1" i="0" u="sng" strike="noStrike" dirty="0">
                          <a:solidFill>
                            <a:srgbClr val="002060"/>
                          </a:solidFill>
                          <a:effectLst/>
                          <a:latin typeface="Aptos Narrow" panose="020B0004020202020204" pitchFamily="34" charset="0"/>
                          <a:hlinkClick r:id="rId15">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mj-lt"/>
                        </a:rPr>
                        <a:t>400 à 500</a:t>
                      </a:r>
                    </a:p>
                  </a:txBody>
                  <a:tcPr marL="9525" marR="9525" marT="9525" marB="0" anchor="ctr"/>
                </a:tc>
                <a:extLst>
                  <a:ext uri="{0D108BD9-81ED-4DB2-BD59-A6C34878D82A}">
                    <a16:rowId xmlns:a16="http://schemas.microsoft.com/office/drawing/2014/main" val="2016448801"/>
                  </a:ext>
                </a:extLst>
              </a:tr>
              <a:tr h="288879">
                <a:tc>
                  <a:txBody>
                    <a:bodyPr/>
                    <a:lstStyle/>
                    <a:p>
                      <a:pPr algn="r" fontAlgn="b">
                        <a:buNone/>
                      </a:pPr>
                      <a:r>
                        <a:rPr lang="fr-FR" sz="1400" b="0" i="0" u="none" strike="noStrike" dirty="0">
                          <a:solidFill>
                            <a:srgbClr val="002060"/>
                          </a:solidFill>
                          <a:effectLst/>
                          <a:latin typeface="+mj-lt"/>
                        </a:rPr>
                        <a:t>0,3</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16">
                            <a:extLst>
                              <a:ext uri="{A12FA001-AC4F-418D-AE19-62706E023703}">
                                <ahyp:hlinkClr xmlns:ahyp="http://schemas.microsoft.com/office/drawing/2018/hyperlinkcolor" val="tx"/>
                              </a:ext>
                            </a:extLst>
                          </a:hlinkClick>
                        </a:rPr>
                        <a:t>Devoteam | Cyber Trust</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7">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0</a:t>
                      </a:r>
                    </a:p>
                  </a:txBody>
                  <a:tcPr marL="9525" marR="9525" marT="9525" marB="0" anchor="ctr"/>
                </a:tc>
                <a:extLst>
                  <a:ext uri="{0D108BD9-81ED-4DB2-BD59-A6C34878D82A}">
                    <a16:rowId xmlns:a16="http://schemas.microsoft.com/office/drawing/2014/main" val="669284250"/>
                  </a:ext>
                </a:extLst>
              </a:tr>
              <a:tr h="288879">
                <a:tc>
                  <a:txBody>
                    <a:bodyPr/>
                    <a:lstStyle/>
                    <a:p>
                      <a:pPr algn="r" fontAlgn="b">
                        <a:buNone/>
                      </a:pPr>
                      <a:r>
                        <a:rPr lang="fr-FR" sz="1400" b="0" i="0" u="none" strike="noStrike" dirty="0">
                          <a:solidFill>
                            <a:srgbClr val="002060"/>
                          </a:solidFill>
                          <a:effectLst/>
                          <a:latin typeface="+mj-lt"/>
                        </a:rPr>
                        <a:t>11,4</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18">
                            <a:extLst>
                              <a:ext uri="{A12FA001-AC4F-418D-AE19-62706E023703}">
                                <ahyp:hlinkClr xmlns:ahyp="http://schemas.microsoft.com/office/drawing/2018/hyperlinkcolor" val="tx"/>
                              </a:ext>
                            </a:extLst>
                          </a:hlinkClick>
                        </a:rPr>
                        <a:t>Eviden</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19">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100 à 200</a:t>
                      </a:r>
                    </a:p>
                  </a:txBody>
                  <a:tcPr marL="9525" marR="9525" marT="9525" marB="0" anchor="ctr"/>
                </a:tc>
                <a:extLst>
                  <a:ext uri="{0D108BD9-81ED-4DB2-BD59-A6C34878D82A}">
                    <a16:rowId xmlns:a16="http://schemas.microsoft.com/office/drawing/2014/main" val="798757133"/>
                  </a:ext>
                </a:extLst>
              </a:tr>
              <a:tr h="288879">
                <a:tc>
                  <a:txBody>
                    <a:bodyPr/>
                    <a:lstStyle/>
                    <a:p>
                      <a:pPr algn="r" fontAlgn="b">
                        <a:buNone/>
                      </a:pPr>
                      <a:r>
                        <a:rPr lang="fr-FR" sz="1400" b="0" i="0" u="none" strike="noStrike" dirty="0">
                          <a:solidFill>
                            <a:srgbClr val="002060"/>
                          </a:solidFill>
                          <a:effectLst/>
                          <a:latin typeface="+mj-lt"/>
                        </a:rPr>
                        <a:t>14,1</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20">
                            <a:extLst>
                              <a:ext uri="{A12FA001-AC4F-418D-AE19-62706E023703}">
                                <ahyp:hlinkClr xmlns:ahyp="http://schemas.microsoft.com/office/drawing/2018/hyperlinkcolor" val="tx"/>
                              </a:ext>
                            </a:extLst>
                          </a:hlinkClick>
                        </a:rPr>
                        <a:t>Expleo Group</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21">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200 à 300</a:t>
                      </a:r>
                    </a:p>
                  </a:txBody>
                  <a:tcPr marL="9525" marR="9525" marT="9525" marB="0" anchor="ctr"/>
                </a:tc>
                <a:extLst>
                  <a:ext uri="{0D108BD9-81ED-4DB2-BD59-A6C34878D82A}">
                    <a16:rowId xmlns:a16="http://schemas.microsoft.com/office/drawing/2014/main" val="2586510965"/>
                  </a:ext>
                </a:extLst>
              </a:tr>
              <a:tr h="288879">
                <a:tc>
                  <a:txBody>
                    <a:bodyPr/>
                    <a:lstStyle/>
                    <a:p>
                      <a:pPr algn="r" fontAlgn="b">
                        <a:buNone/>
                      </a:pPr>
                      <a:r>
                        <a:rPr lang="fr-FR" sz="1400" b="0" i="0" u="none" strike="noStrike" dirty="0">
                          <a:solidFill>
                            <a:srgbClr val="002060"/>
                          </a:solidFill>
                          <a:effectLst/>
                          <a:latin typeface="+mj-lt"/>
                        </a:rPr>
                        <a:t>5,2</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22">
                            <a:extLst>
                              <a:ext uri="{A12FA001-AC4F-418D-AE19-62706E023703}">
                                <ahyp:hlinkClr xmlns:ahyp="http://schemas.microsoft.com/office/drawing/2018/hyperlinkcolor" val="tx"/>
                              </a:ext>
                            </a:extLst>
                          </a:hlinkClick>
                        </a:rPr>
                        <a:t>Groupe SII</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23">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80 à 90</a:t>
                      </a:r>
                    </a:p>
                  </a:txBody>
                  <a:tcPr marL="9525" marR="9525" marT="9525" marB="0" anchor="ctr"/>
                </a:tc>
                <a:extLst>
                  <a:ext uri="{0D108BD9-81ED-4DB2-BD59-A6C34878D82A}">
                    <a16:rowId xmlns:a16="http://schemas.microsoft.com/office/drawing/2014/main" val="503650993"/>
                  </a:ext>
                </a:extLst>
              </a:tr>
              <a:tr h="288879">
                <a:tc>
                  <a:txBody>
                    <a:bodyPr/>
                    <a:lstStyle/>
                    <a:p>
                      <a:pPr algn="r" fontAlgn="b">
                        <a:buNone/>
                      </a:pPr>
                      <a:r>
                        <a:rPr lang="fr-FR" sz="1400" b="0" i="0" u="none" strike="noStrike" dirty="0">
                          <a:solidFill>
                            <a:srgbClr val="002060"/>
                          </a:solidFill>
                          <a:effectLst/>
                          <a:latin typeface="+mj-lt"/>
                        </a:rPr>
                        <a:t>21,9</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24">
                            <a:extLst>
                              <a:ext uri="{A12FA001-AC4F-418D-AE19-62706E023703}">
                                <ahyp:hlinkClr xmlns:ahyp="http://schemas.microsoft.com/office/drawing/2018/hyperlinkcolor" val="tx"/>
                              </a:ext>
                            </a:extLst>
                          </a:hlinkClick>
                        </a:rPr>
                        <a:t>Inetum</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25">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100 à 200</a:t>
                      </a:r>
                    </a:p>
                  </a:txBody>
                  <a:tcPr marL="9525" marR="9525" marT="9525" marB="0" anchor="ctr"/>
                </a:tc>
                <a:extLst>
                  <a:ext uri="{0D108BD9-81ED-4DB2-BD59-A6C34878D82A}">
                    <a16:rowId xmlns:a16="http://schemas.microsoft.com/office/drawing/2014/main" val="793591377"/>
                  </a:ext>
                </a:extLst>
              </a:tr>
              <a:tr h="288879">
                <a:tc>
                  <a:txBody>
                    <a:bodyPr/>
                    <a:lstStyle/>
                    <a:p>
                      <a:pPr algn="r" fontAlgn="b">
                        <a:buNone/>
                      </a:pPr>
                      <a:r>
                        <a:rPr lang="fr-FR" sz="1400" b="0" i="0" u="none" strike="noStrike" dirty="0">
                          <a:solidFill>
                            <a:srgbClr val="002060"/>
                          </a:solidFill>
                          <a:effectLst/>
                          <a:latin typeface="+mj-lt"/>
                        </a:rPr>
                        <a:t>28,6</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26">
                            <a:extLst>
                              <a:ext uri="{A12FA001-AC4F-418D-AE19-62706E023703}">
                                <ahyp:hlinkClr xmlns:ahyp="http://schemas.microsoft.com/office/drawing/2018/hyperlinkcolor" val="tx"/>
                              </a:ext>
                            </a:extLst>
                          </a:hlinkClick>
                        </a:rPr>
                        <a:t>Orange Business</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27">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0" i="0" u="none" strike="noStrike" dirty="0">
                          <a:solidFill>
                            <a:srgbClr val="002060"/>
                          </a:solidFill>
                          <a:effectLst/>
                          <a:latin typeface="+mj-lt"/>
                        </a:rPr>
                        <a:t>100 à 200</a:t>
                      </a:r>
                    </a:p>
                  </a:txBody>
                  <a:tcPr marL="9525" marR="9525" marT="9525" marB="0" anchor="ctr"/>
                </a:tc>
                <a:extLst>
                  <a:ext uri="{0D108BD9-81ED-4DB2-BD59-A6C34878D82A}">
                    <a16:rowId xmlns:a16="http://schemas.microsoft.com/office/drawing/2014/main" val="2225516102"/>
                  </a:ext>
                </a:extLst>
              </a:tr>
              <a:tr h="288879">
                <a:tc>
                  <a:txBody>
                    <a:bodyPr/>
                    <a:lstStyle/>
                    <a:p>
                      <a:pPr algn="r" fontAlgn="b">
                        <a:buNone/>
                      </a:pPr>
                      <a:r>
                        <a:rPr lang="fr-FR" sz="1400" b="0" i="0" u="none" strike="noStrike" dirty="0">
                          <a:solidFill>
                            <a:srgbClr val="002060"/>
                          </a:solidFill>
                          <a:effectLst/>
                          <a:latin typeface="+mj-lt"/>
                        </a:rPr>
                        <a:t>0,3</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28">
                            <a:extLst>
                              <a:ext uri="{A12FA001-AC4F-418D-AE19-62706E023703}">
                                <ahyp:hlinkClr xmlns:ahyp="http://schemas.microsoft.com/office/drawing/2018/hyperlinkcolor" val="tx"/>
                              </a:ext>
                            </a:extLst>
                          </a:hlinkClick>
                        </a:rPr>
                        <a:t>OUTSCALE</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29">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0" dirty="0">
                          <a:solidFill>
                            <a:srgbClr val="002060"/>
                          </a:solidFill>
                          <a:latin typeface="+mj-lt"/>
                        </a:rPr>
                        <a:t>1 à 10</a:t>
                      </a:r>
                    </a:p>
                  </a:txBody>
                  <a:tcPr anchor="ctr"/>
                </a:tc>
                <a:extLst>
                  <a:ext uri="{0D108BD9-81ED-4DB2-BD59-A6C34878D82A}">
                    <a16:rowId xmlns:a16="http://schemas.microsoft.com/office/drawing/2014/main" val="1947321643"/>
                  </a:ext>
                </a:extLst>
              </a:tr>
              <a:tr h="288879">
                <a:tc>
                  <a:txBody>
                    <a:bodyPr/>
                    <a:lstStyle/>
                    <a:p>
                      <a:pPr algn="r" fontAlgn="b">
                        <a:buNone/>
                      </a:pPr>
                      <a:r>
                        <a:rPr lang="fr-FR" sz="1400" b="0" i="0" u="none" strike="noStrike" dirty="0">
                          <a:solidFill>
                            <a:srgbClr val="002060"/>
                          </a:solidFill>
                          <a:effectLst/>
                          <a:latin typeface="+mj-lt"/>
                        </a:rPr>
                        <a:t>1</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30">
                            <a:extLst>
                              <a:ext uri="{A12FA001-AC4F-418D-AE19-62706E023703}">
                                <ahyp:hlinkClr xmlns:ahyp="http://schemas.microsoft.com/office/drawing/2018/hyperlinkcolor" val="tx"/>
                              </a:ext>
                            </a:extLst>
                          </a:hlinkClick>
                        </a:rPr>
                        <a:t>Randstad Digital France</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31">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0" dirty="0">
                          <a:solidFill>
                            <a:srgbClr val="002060"/>
                          </a:solidFill>
                          <a:latin typeface="+mj-lt"/>
                        </a:rPr>
                        <a:t>100 à 200</a:t>
                      </a:r>
                    </a:p>
                  </a:txBody>
                  <a:tcPr anchor="ctr"/>
                </a:tc>
                <a:extLst>
                  <a:ext uri="{0D108BD9-81ED-4DB2-BD59-A6C34878D82A}">
                    <a16:rowId xmlns:a16="http://schemas.microsoft.com/office/drawing/2014/main" val="3205200911"/>
                  </a:ext>
                </a:extLst>
              </a:tr>
              <a:tr h="288879">
                <a:tc>
                  <a:txBody>
                    <a:bodyPr/>
                    <a:lstStyle/>
                    <a:p>
                      <a:pPr algn="r" fontAlgn="b">
                        <a:buNone/>
                      </a:pPr>
                      <a:r>
                        <a:rPr lang="fr-FR" sz="1400" b="0" i="0" u="none" strike="noStrike" dirty="0">
                          <a:solidFill>
                            <a:srgbClr val="002060"/>
                          </a:solidFill>
                          <a:effectLst/>
                          <a:latin typeface="+mj-lt"/>
                        </a:rPr>
                        <a:t>10,9</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32">
                            <a:extLst>
                              <a:ext uri="{A12FA001-AC4F-418D-AE19-62706E023703}">
                                <ahyp:hlinkClr xmlns:ahyp="http://schemas.microsoft.com/office/drawing/2018/hyperlinkcolor" val="tx"/>
                              </a:ext>
                            </a:extLst>
                          </a:hlinkClick>
                        </a:rPr>
                        <a:t>Sogeti</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33">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0" dirty="0">
                          <a:solidFill>
                            <a:srgbClr val="002060"/>
                          </a:solidFill>
                          <a:latin typeface="+mj-lt"/>
                        </a:rPr>
                        <a:t>100 à 200</a:t>
                      </a:r>
                    </a:p>
                  </a:txBody>
                  <a:tcPr anchor="ctr"/>
                </a:tc>
                <a:extLst>
                  <a:ext uri="{0D108BD9-81ED-4DB2-BD59-A6C34878D82A}">
                    <a16:rowId xmlns:a16="http://schemas.microsoft.com/office/drawing/2014/main" val="3433159414"/>
                  </a:ext>
                </a:extLst>
              </a:tr>
              <a:tr h="288879">
                <a:tc>
                  <a:txBody>
                    <a:bodyPr/>
                    <a:lstStyle/>
                    <a:p>
                      <a:pPr algn="r" fontAlgn="b">
                        <a:buNone/>
                      </a:pPr>
                      <a:r>
                        <a:rPr lang="fr-FR" sz="1400" b="0" i="0" u="none" strike="noStrike" dirty="0">
                          <a:solidFill>
                            <a:srgbClr val="002060"/>
                          </a:solidFill>
                          <a:effectLst/>
                          <a:latin typeface="+mj-lt"/>
                        </a:rPr>
                        <a:t>47,3</a:t>
                      </a:r>
                    </a:p>
                  </a:txBody>
                  <a:tcPr marL="9525" marR="9525" marT="9525" marB="0" anchor="ctr"/>
                </a:tc>
                <a:tc>
                  <a:txBody>
                    <a:bodyPr/>
                    <a:lstStyle/>
                    <a:p>
                      <a:pPr algn="l" fontAlgn="b">
                        <a:buNone/>
                      </a:pPr>
                      <a:r>
                        <a:rPr lang="fr-FR" sz="1400" b="1" i="0" u="sng" strike="noStrike" dirty="0">
                          <a:solidFill>
                            <a:srgbClr val="002060"/>
                          </a:solidFill>
                          <a:effectLst/>
                          <a:latin typeface="Aptos Narrow" panose="020B0004020202020204" pitchFamily="34" charset="0"/>
                          <a:hlinkClick r:id="rId34">
                            <a:extLst>
                              <a:ext uri="{A12FA001-AC4F-418D-AE19-62706E023703}">
                                <ahyp:hlinkClr xmlns:ahyp="http://schemas.microsoft.com/office/drawing/2018/hyperlinkcolor" val="tx"/>
                              </a:ext>
                            </a:extLst>
                          </a:hlinkClick>
                        </a:rPr>
                        <a:t>Sopra Steria</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1" i="0" u="sng" strike="noStrike" dirty="0">
                          <a:solidFill>
                            <a:srgbClr val="002060"/>
                          </a:solidFill>
                          <a:effectLst/>
                          <a:latin typeface="Aptos Narrow" panose="020B0004020202020204" pitchFamily="34" charset="0"/>
                          <a:hlinkClick r:id="rId35">
                            <a:extLst>
                              <a:ext uri="{A12FA001-AC4F-418D-AE19-62706E023703}">
                                <ahyp:hlinkClr xmlns:ahyp="http://schemas.microsoft.com/office/drawing/2018/hyperlinkcolor" val="tx"/>
                              </a:ext>
                            </a:extLst>
                          </a:hlinkClick>
                        </a:rPr>
                        <a:t>PhD</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1" dirty="0">
                          <a:solidFill>
                            <a:srgbClr val="002060"/>
                          </a:solidFill>
                          <a:latin typeface="+mj-lt"/>
                        </a:rPr>
                        <a:t>300 à 400</a:t>
                      </a:r>
                    </a:p>
                  </a:txBody>
                  <a:tcPr anchor="ctr"/>
                </a:tc>
                <a:extLst>
                  <a:ext uri="{0D108BD9-81ED-4DB2-BD59-A6C34878D82A}">
                    <a16:rowId xmlns:a16="http://schemas.microsoft.com/office/drawing/2014/main" val="369736722"/>
                  </a:ext>
                </a:extLst>
              </a:tr>
              <a:tr h="288879">
                <a:tc>
                  <a:txBody>
                    <a:bodyPr/>
                    <a:lstStyle/>
                    <a:p>
                      <a:pPr algn="r" fontAlgn="b">
                        <a:buNone/>
                      </a:pPr>
                      <a:r>
                        <a:rPr lang="fr-FR" sz="1400" b="0" i="0" u="none" strike="noStrike" dirty="0">
                          <a:solidFill>
                            <a:srgbClr val="002060"/>
                          </a:solidFill>
                          <a:effectLst/>
                          <a:latin typeface="+mj-lt"/>
                        </a:rPr>
                        <a:t>9,8</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36">
                            <a:extLst>
                              <a:ext uri="{A12FA001-AC4F-418D-AE19-62706E023703}">
                                <ahyp:hlinkClr xmlns:ahyp="http://schemas.microsoft.com/office/drawing/2018/hyperlinkcolor" val="tx"/>
                              </a:ext>
                            </a:extLst>
                          </a:hlinkClick>
                        </a:rPr>
                        <a:t>SPIE France</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37">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0" dirty="0">
                          <a:solidFill>
                            <a:srgbClr val="002060"/>
                          </a:solidFill>
                          <a:latin typeface="+mj-lt"/>
                        </a:rPr>
                        <a:t>0</a:t>
                      </a:r>
                    </a:p>
                  </a:txBody>
                  <a:tcPr anchor="ctr"/>
                </a:tc>
                <a:extLst>
                  <a:ext uri="{0D108BD9-81ED-4DB2-BD59-A6C34878D82A}">
                    <a16:rowId xmlns:a16="http://schemas.microsoft.com/office/drawing/2014/main" val="1221865518"/>
                  </a:ext>
                </a:extLst>
              </a:tr>
              <a:tr h="288879">
                <a:tc>
                  <a:txBody>
                    <a:bodyPr/>
                    <a:lstStyle/>
                    <a:p>
                      <a:pPr algn="r" fontAlgn="b">
                        <a:buNone/>
                      </a:pPr>
                      <a:r>
                        <a:rPr lang="fr-FR" sz="1400" b="0" i="0" u="none" strike="noStrike" dirty="0">
                          <a:solidFill>
                            <a:srgbClr val="002060"/>
                          </a:solidFill>
                          <a:effectLst/>
                          <a:latin typeface="+mj-lt"/>
                        </a:rPr>
                        <a:t>3,9</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38">
                            <a:extLst>
                              <a:ext uri="{A12FA001-AC4F-418D-AE19-62706E023703}">
                                <ahyp:hlinkClr xmlns:ahyp="http://schemas.microsoft.com/office/drawing/2018/hyperlinkcolor" val="tx"/>
                              </a:ext>
                            </a:extLst>
                          </a:hlinkClick>
                        </a:rPr>
                        <a:t>Tessi</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39">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0" dirty="0">
                          <a:solidFill>
                            <a:srgbClr val="002060"/>
                          </a:solidFill>
                          <a:latin typeface="+mj-lt"/>
                        </a:rPr>
                        <a:t>1 à 10</a:t>
                      </a:r>
                    </a:p>
                  </a:txBody>
                  <a:tcPr anchor="ctr"/>
                </a:tc>
                <a:extLst>
                  <a:ext uri="{0D108BD9-81ED-4DB2-BD59-A6C34878D82A}">
                    <a16:rowId xmlns:a16="http://schemas.microsoft.com/office/drawing/2014/main" val="3980476520"/>
                  </a:ext>
                </a:extLst>
              </a:tr>
              <a:tr h="288879">
                <a:tc>
                  <a:txBody>
                    <a:bodyPr/>
                    <a:lstStyle/>
                    <a:p>
                      <a:pPr algn="r" fontAlgn="b">
                        <a:buNone/>
                      </a:pPr>
                      <a:r>
                        <a:rPr lang="fr-FR" sz="1400" b="0" i="0" u="none" strike="noStrike" dirty="0">
                          <a:solidFill>
                            <a:srgbClr val="002060"/>
                          </a:solidFill>
                          <a:effectLst/>
                          <a:latin typeface="+mj-lt"/>
                        </a:rPr>
                        <a:t>8,2</a:t>
                      </a:r>
                    </a:p>
                  </a:txBody>
                  <a:tcPr marL="9525" marR="9525" marT="9525" marB="0" anchor="ctr"/>
                </a:tc>
                <a:tc>
                  <a:txBody>
                    <a:bodyPr/>
                    <a:lstStyle/>
                    <a:p>
                      <a:pPr algn="l" fontAlgn="b">
                        <a:buNone/>
                      </a:pPr>
                      <a:r>
                        <a:rPr lang="fr-FR" sz="1400" b="0" i="0" u="sng" strike="noStrike">
                          <a:solidFill>
                            <a:srgbClr val="002060"/>
                          </a:solidFill>
                          <a:effectLst/>
                          <a:latin typeface="Aptos Narrow" panose="020B0004020202020204" pitchFamily="34" charset="0"/>
                          <a:hlinkClick r:id="rId40">
                            <a:extLst>
                              <a:ext uri="{A12FA001-AC4F-418D-AE19-62706E023703}">
                                <ahyp:hlinkClr xmlns:ahyp="http://schemas.microsoft.com/office/drawing/2018/hyperlinkcolor" val="tx"/>
                              </a:ext>
                            </a:extLst>
                          </a:hlinkClick>
                        </a:rPr>
                        <a:t>Thales Digital Identity and Security</a:t>
                      </a:r>
                      <a:endParaRPr lang="fr-FR" sz="1400" b="0" i="0" u="sng" strike="noStrike">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41">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0" dirty="0">
                          <a:solidFill>
                            <a:srgbClr val="002060"/>
                          </a:solidFill>
                          <a:latin typeface="+mj-lt"/>
                        </a:rPr>
                        <a:t>90 à 100</a:t>
                      </a:r>
                    </a:p>
                  </a:txBody>
                  <a:tcPr anchor="ctr"/>
                </a:tc>
                <a:extLst>
                  <a:ext uri="{0D108BD9-81ED-4DB2-BD59-A6C34878D82A}">
                    <a16:rowId xmlns:a16="http://schemas.microsoft.com/office/drawing/2014/main" val="4131671273"/>
                  </a:ext>
                </a:extLst>
              </a:tr>
              <a:tr h="288879">
                <a:tc>
                  <a:txBody>
                    <a:bodyPr/>
                    <a:lstStyle/>
                    <a:p>
                      <a:pPr algn="r" fontAlgn="b">
                        <a:buNone/>
                      </a:pPr>
                      <a:r>
                        <a:rPr lang="fr-FR" sz="1400" b="0" i="0" u="none" strike="noStrike" dirty="0">
                          <a:solidFill>
                            <a:srgbClr val="002060"/>
                          </a:solidFill>
                          <a:effectLst/>
                          <a:latin typeface="+mj-lt"/>
                        </a:rPr>
                        <a:t>25,3</a:t>
                      </a:r>
                    </a:p>
                  </a:txBody>
                  <a:tcPr marL="9525" marR="9525" marT="9525" marB="0" anchor="ctr"/>
                </a:tc>
                <a:tc>
                  <a:txBody>
                    <a:bodyPr/>
                    <a:lstStyle/>
                    <a:p>
                      <a:pPr algn="l" fontAlgn="b">
                        <a:buNone/>
                      </a:pPr>
                      <a:r>
                        <a:rPr lang="fr-FR" sz="1400" b="0" i="0" u="sng" strike="noStrike" dirty="0">
                          <a:solidFill>
                            <a:srgbClr val="002060"/>
                          </a:solidFill>
                          <a:effectLst/>
                          <a:latin typeface="Aptos Narrow" panose="020B0004020202020204" pitchFamily="34" charset="0"/>
                          <a:hlinkClick r:id="rId42">
                            <a:extLst>
                              <a:ext uri="{A12FA001-AC4F-418D-AE19-62706E023703}">
                                <ahyp:hlinkClr xmlns:ahyp="http://schemas.microsoft.com/office/drawing/2018/hyperlinkcolor" val="tx"/>
                              </a:ext>
                            </a:extLst>
                          </a:hlinkClick>
                        </a:rPr>
                        <a:t>VINCI Energies</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ctr" fontAlgn="b">
                        <a:buNone/>
                      </a:pPr>
                      <a:r>
                        <a:rPr lang="fr-FR" sz="1400" b="0" i="0" u="sng" strike="noStrike" dirty="0">
                          <a:solidFill>
                            <a:srgbClr val="002060"/>
                          </a:solidFill>
                          <a:effectLst/>
                          <a:latin typeface="Aptos Narrow" panose="020B0004020202020204" pitchFamily="34" charset="0"/>
                          <a:hlinkClick r:id="rId43">
                            <a:extLst>
                              <a:ext uri="{A12FA001-AC4F-418D-AE19-62706E023703}">
                                <ahyp:hlinkClr xmlns:ahyp="http://schemas.microsoft.com/office/drawing/2018/hyperlinkcolor" val="tx"/>
                              </a:ext>
                            </a:extLst>
                          </a:hlinkClick>
                        </a:rPr>
                        <a:t>PhD</a:t>
                      </a:r>
                      <a:endParaRPr lang="fr-FR" sz="1400" b="0"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a:r>
                        <a:rPr lang="fr-FR" sz="1400" b="0" dirty="0">
                          <a:solidFill>
                            <a:srgbClr val="002060"/>
                          </a:solidFill>
                          <a:latin typeface="+mj-lt"/>
                        </a:rPr>
                        <a:t>30 à 40</a:t>
                      </a:r>
                    </a:p>
                  </a:txBody>
                  <a:tcPr anchor="ctr"/>
                </a:tc>
                <a:extLst>
                  <a:ext uri="{0D108BD9-81ED-4DB2-BD59-A6C34878D82A}">
                    <a16:rowId xmlns:a16="http://schemas.microsoft.com/office/drawing/2014/main" val="2933125078"/>
                  </a:ext>
                </a:extLst>
              </a:tr>
            </a:tbl>
          </a:graphicData>
        </a:graphic>
      </p:graphicFrame>
      <p:sp>
        <p:nvSpPr>
          <p:cNvPr id="4" name="Espace réservé du numéro de diapositive 3">
            <a:extLst>
              <a:ext uri="{FF2B5EF4-FFF2-40B4-BE49-F238E27FC236}">
                <a16:creationId xmlns:a16="http://schemas.microsoft.com/office/drawing/2014/main" id="{58013511-1486-4F8A-A21F-59E8609FDA1B}"/>
              </a:ext>
            </a:extLst>
          </p:cNvPr>
          <p:cNvSpPr>
            <a:spLocks noGrp="1"/>
          </p:cNvSpPr>
          <p:nvPr>
            <p:ph type="sldNum" sz="quarter" idx="12"/>
          </p:nvPr>
        </p:nvSpPr>
        <p:spPr/>
        <p:txBody>
          <a:bodyPr/>
          <a:lstStyle/>
          <a:p>
            <a:fld id="{B387C5DA-6769-1942-A178-B0670A5BE201}" type="slidenum">
              <a:rPr lang="fr-FR" smtClean="0"/>
              <a:t>4</a:t>
            </a:fld>
            <a:endParaRPr lang="fr-FR"/>
          </a:p>
        </p:txBody>
      </p:sp>
      <p:sp>
        <p:nvSpPr>
          <p:cNvPr id="6" name="ZoneTexte 5">
            <a:extLst>
              <a:ext uri="{FF2B5EF4-FFF2-40B4-BE49-F238E27FC236}">
                <a16:creationId xmlns:a16="http://schemas.microsoft.com/office/drawing/2014/main" id="{AE21E232-DE81-CF91-B5A0-AAE06531D709}"/>
              </a:ext>
            </a:extLst>
          </p:cNvPr>
          <p:cNvSpPr txBox="1"/>
          <p:nvPr/>
        </p:nvSpPr>
        <p:spPr>
          <a:xfrm>
            <a:off x="0" y="2203938"/>
            <a:ext cx="6013938" cy="2585323"/>
          </a:xfrm>
          <a:prstGeom prst="rect">
            <a:avLst/>
          </a:prstGeom>
          <a:noFill/>
        </p:spPr>
        <p:txBody>
          <a:bodyPr wrap="square" rtlCol="0">
            <a:spAutoFit/>
          </a:bodyPr>
          <a:lstStyle/>
          <a:p>
            <a:pPr marL="285750" indent="-285750">
              <a:buFont typeface="Arial" panose="020B0604020202020204" pitchFamily="34" charset="0"/>
              <a:buChar char="•"/>
            </a:pPr>
            <a:r>
              <a:rPr lang="fr-FR" dirty="0"/>
              <a:t>Nous sélectionnons dans l’ </a:t>
            </a:r>
            <a:r>
              <a:rPr lang="fr-FR" dirty="0">
                <a:hlinkClick r:id="rId44"/>
              </a:rPr>
              <a:t>Annuaire LinkedIn </a:t>
            </a:r>
            <a:r>
              <a:rPr lang="fr-FR" dirty="0"/>
              <a:t>des Entreprises celles qui ont le siège social en France</a:t>
            </a:r>
          </a:p>
          <a:p>
            <a:pPr marL="285750" indent="-285750">
              <a:buFont typeface="Arial" panose="020B0604020202020204" pitchFamily="34" charset="0"/>
              <a:buChar char="•"/>
            </a:pPr>
            <a:r>
              <a:rPr lang="fr-FR" dirty="0"/>
              <a:t>Pour lire le tableau</a:t>
            </a:r>
          </a:p>
          <a:p>
            <a:pPr marL="742950" lvl="1" indent="-285750">
              <a:buFont typeface="Arial" panose="020B0604020202020204" pitchFamily="34" charset="0"/>
              <a:buChar char="•"/>
            </a:pPr>
            <a:r>
              <a:rPr lang="fr-FR" dirty="0"/>
              <a:t>Membres : nombre en milliers de profils LinkedIn employés</a:t>
            </a:r>
          </a:p>
          <a:p>
            <a:pPr marL="742950" lvl="1" indent="-285750">
              <a:buFont typeface="Arial" panose="020B0604020202020204" pitchFamily="34" charset="0"/>
              <a:buChar char="•"/>
            </a:pPr>
            <a:r>
              <a:rPr lang="fr-FR" dirty="0"/>
              <a:t>Profils: liens vers les profils PhD</a:t>
            </a:r>
          </a:p>
          <a:p>
            <a:pPr marL="742950" lvl="1" indent="-285750">
              <a:buFont typeface="Arial" panose="020B0604020202020204" pitchFamily="34" charset="0"/>
              <a:buChar char="•"/>
            </a:pPr>
            <a:r>
              <a:rPr lang="fr-FR" dirty="0"/>
              <a:t>Nombre de profils PhD (04/2026)</a:t>
            </a:r>
          </a:p>
          <a:p>
            <a:pPr marL="285750" indent="-285750">
              <a:buFont typeface="Arial" panose="020B0604020202020204" pitchFamily="34" charset="0"/>
              <a:buChar char="•"/>
            </a:pPr>
            <a:r>
              <a:rPr lang="fr-FR" dirty="0"/>
              <a:t>TOP 4 entreprises , en nombre de profils PhD</a:t>
            </a:r>
          </a:p>
          <a:p>
            <a:pPr marL="742950" lvl="1" indent="-285750">
              <a:buFont typeface="Arial" panose="020B0604020202020204" pitchFamily="34" charset="0"/>
              <a:buChar char="•"/>
            </a:pPr>
            <a:r>
              <a:rPr lang="fr-FR" dirty="0"/>
              <a:t>Capgemini, CGI, Atos, Sopra Steria</a:t>
            </a:r>
          </a:p>
        </p:txBody>
      </p:sp>
    </p:spTree>
    <p:extLst>
      <p:ext uri="{BB962C8B-B14F-4D97-AF65-F5344CB8AC3E}">
        <p14:creationId xmlns:p14="http://schemas.microsoft.com/office/powerpoint/2010/main" val="887821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41505C-9934-D7C8-AEAE-C960F906EF01}"/>
              </a:ext>
            </a:extLst>
          </p:cNvPr>
          <p:cNvSpPr>
            <a:spLocks noGrp="1"/>
          </p:cNvSpPr>
          <p:nvPr>
            <p:ph type="title"/>
          </p:nvPr>
        </p:nvSpPr>
        <p:spPr>
          <a:xfrm>
            <a:off x="921695" y="155818"/>
            <a:ext cx="10515600" cy="1210527"/>
          </a:xfrm>
        </p:spPr>
        <p:txBody>
          <a:bodyPr>
            <a:normAutofit fontScale="90000"/>
          </a:bodyPr>
          <a:lstStyle/>
          <a:p>
            <a:pPr algn="ctr"/>
            <a:r>
              <a:rPr lang="fr-FR" sz="3200" dirty="0"/>
              <a:t>Grandes entreprises </a:t>
            </a:r>
            <a:br>
              <a:rPr lang="fr-FR" sz="3200" dirty="0"/>
            </a:br>
            <a:r>
              <a:rPr lang="fr-FR" sz="2200" dirty="0"/>
              <a:t>Taille 5000 à 10000</a:t>
            </a:r>
            <a:br>
              <a:rPr lang="fr-FR" sz="2200" dirty="0"/>
            </a:br>
            <a:r>
              <a:rPr lang="fr-FR" sz="2200" dirty="0"/>
              <a:t>Lien vers profils PhD</a:t>
            </a:r>
          </a:p>
        </p:txBody>
      </p:sp>
      <p:graphicFrame>
        <p:nvGraphicFramePr>
          <p:cNvPr id="5" name="Espace réservé du contenu 4">
            <a:extLst>
              <a:ext uri="{FF2B5EF4-FFF2-40B4-BE49-F238E27FC236}">
                <a16:creationId xmlns:a16="http://schemas.microsoft.com/office/drawing/2014/main" id="{CF5E935D-7C22-B046-8CE5-CBE2A644F2F4}"/>
              </a:ext>
            </a:extLst>
          </p:cNvPr>
          <p:cNvGraphicFramePr>
            <a:graphicFrameLocks noGrp="1"/>
          </p:cNvGraphicFramePr>
          <p:nvPr>
            <p:ph idx="1"/>
            <p:extLst>
              <p:ext uri="{D42A27DB-BD31-4B8C-83A1-F6EECF244321}">
                <p14:modId xmlns:p14="http://schemas.microsoft.com/office/powerpoint/2010/main" val="1161509603"/>
              </p:ext>
            </p:extLst>
          </p:nvPr>
        </p:nvGraphicFramePr>
        <p:xfrm>
          <a:off x="6013938" y="1617911"/>
          <a:ext cx="5820709" cy="4622064"/>
        </p:xfrm>
        <a:graphic>
          <a:graphicData uri="http://schemas.openxmlformats.org/drawingml/2006/table">
            <a:tbl>
              <a:tblPr firstRow="1" bandRow="1">
                <a:tableStyleId>{5C22544A-7EE6-4342-B048-85BDC9FD1C3A}</a:tableStyleId>
              </a:tblPr>
              <a:tblGrid>
                <a:gridCol w="1054712">
                  <a:extLst>
                    <a:ext uri="{9D8B030D-6E8A-4147-A177-3AD203B41FA5}">
                      <a16:colId xmlns:a16="http://schemas.microsoft.com/office/drawing/2014/main" val="589179680"/>
                    </a:ext>
                  </a:extLst>
                </a:gridCol>
                <a:gridCol w="3083968">
                  <a:extLst>
                    <a:ext uri="{9D8B030D-6E8A-4147-A177-3AD203B41FA5}">
                      <a16:colId xmlns:a16="http://schemas.microsoft.com/office/drawing/2014/main" val="4093200139"/>
                    </a:ext>
                  </a:extLst>
                </a:gridCol>
                <a:gridCol w="826259">
                  <a:extLst>
                    <a:ext uri="{9D8B030D-6E8A-4147-A177-3AD203B41FA5}">
                      <a16:colId xmlns:a16="http://schemas.microsoft.com/office/drawing/2014/main" val="1880159823"/>
                    </a:ext>
                  </a:extLst>
                </a:gridCol>
                <a:gridCol w="855770">
                  <a:extLst>
                    <a:ext uri="{9D8B030D-6E8A-4147-A177-3AD203B41FA5}">
                      <a16:colId xmlns:a16="http://schemas.microsoft.com/office/drawing/2014/main" val="3748227902"/>
                    </a:ext>
                  </a:extLst>
                </a:gridCol>
              </a:tblGrid>
              <a:tr h="288879">
                <a:tc>
                  <a:txBody>
                    <a:bodyPr/>
                    <a:lstStyle/>
                    <a:p>
                      <a:r>
                        <a:rPr lang="fr-FR" sz="1200" dirty="0"/>
                        <a:t>Membres</a:t>
                      </a:r>
                    </a:p>
                  </a:txBody>
                  <a:tcPr/>
                </a:tc>
                <a:tc>
                  <a:txBody>
                    <a:bodyPr/>
                    <a:lstStyle/>
                    <a:p>
                      <a:r>
                        <a:rPr lang="fr-FR" sz="1200" dirty="0"/>
                        <a:t>Entreprises + Lien page LinkedIn</a:t>
                      </a:r>
                    </a:p>
                  </a:txBody>
                  <a:tcPr/>
                </a:tc>
                <a:tc>
                  <a:txBody>
                    <a:bodyPr/>
                    <a:lstStyle/>
                    <a:p>
                      <a:r>
                        <a:rPr lang="fr-FR" sz="1200" dirty="0"/>
                        <a:t>Profils</a:t>
                      </a:r>
                    </a:p>
                  </a:txBody>
                  <a:tcPr/>
                </a:tc>
                <a:tc>
                  <a:txBody>
                    <a:bodyPr/>
                    <a:lstStyle/>
                    <a:p>
                      <a:r>
                        <a:rPr lang="fr-FR" sz="1200" dirty="0"/>
                        <a:t>Nombre</a:t>
                      </a:r>
                    </a:p>
                  </a:txBody>
                  <a:tcPr/>
                </a:tc>
                <a:extLst>
                  <a:ext uri="{0D108BD9-81ED-4DB2-BD59-A6C34878D82A}">
                    <a16:rowId xmlns:a16="http://schemas.microsoft.com/office/drawing/2014/main" val="384917781"/>
                  </a:ext>
                </a:extLst>
              </a:tr>
              <a:tr h="288879">
                <a:tc>
                  <a:txBody>
                    <a:bodyPr/>
                    <a:lstStyle/>
                    <a:p>
                      <a:pPr algn="r" fontAlgn="b">
                        <a:buNone/>
                      </a:pPr>
                      <a:r>
                        <a:rPr lang="fr-FR" sz="1200" b="1" i="0" u="none" strike="noStrike" dirty="0">
                          <a:solidFill>
                            <a:srgbClr val="002060"/>
                          </a:solidFill>
                          <a:effectLst/>
                          <a:latin typeface="+mj-lt"/>
                        </a:rPr>
                        <a:t>6100</a:t>
                      </a:r>
                    </a:p>
                  </a:txBody>
                  <a:tcPr marL="9525" marR="9525" marT="9525" marB="0" anchor="ctr"/>
                </a:tc>
                <a:tc>
                  <a:txBody>
                    <a:bodyPr/>
                    <a:lstStyle/>
                    <a:p>
                      <a:pPr algn="l" fontAlgn="b">
                        <a:buNone/>
                      </a:pPr>
                      <a:r>
                        <a:rPr lang="fr-FR" sz="1200" b="1" i="0" u="sng" strike="noStrike" dirty="0">
                          <a:solidFill>
                            <a:srgbClr val="002060"/>
                          </a:solidFill>
                          <a:effectLst/>
                          <a:latin typeface="+mj-lt"/>
                          <a:hlinkClick r:id="rId2">
                            <a:extLst>
                              <a:ext uri="{A12FA001-AC4F-418D-AE19-62706E023703}">
                                <ahyp:hlinkClr xmlns:ahyp="http://schemas.microsoft.com/office/drawing/2018/hyperlinkcolor" val="tx"/>
                              </a:ext>
                            </a:extLst>
                          </a:hlinkClick>
                        </a:rPr>
                        <a:t>Astek</a:t>
                      </a:r>
                      <a:endParaRPr lang="fr-FR" sz="1200" b="1"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3">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1" i="0" u="none" strike="noStrike" dirty="0">
                          <a:solidFill>
                            <a:srgbClr val="002060"/>
                          </a:solidFill>
                          <a:effectLst/>
                          <a:latin typeface="+mj-lt"/>
                        </a:rPr>
                        <a:t>70 à 80</a:t>
                      </a:r>
                    </a:p>
                  </a:txBody>
                  <a:tcPr marL="9525" marR="9525" marT="9525" marB="0" anchor="ctr"/>
                </a:tc>
                <a:extLst>
                  <a:ext uri="{0D108BD9-81ED-4DB2-BD59-A6C34878D82A}">
                    <a16:rowId xmlns:a16="http://schemas.microsoft.com/office/drawing/2014/main" val="500708051"/>
                  </a:ext>
                </a:extLst>
              </a:tr>
              <a:tr h="288879">
                <a:tc>
                  <a:txBody>
                    <a:bodyPr/>
                    <a:lstStyle/>
                    <a:p>
                      <a:pPr algn="r" fontAlgn="b">
                        <a:buNone/>
                      </a:pPr>
                      <a:r>
                        <a:rPr lang="fr-FR" sz="1200" b="0" i="0" u="none" strike="noStrike" dirty="0">
                          <a:solidFill>
                            <a:srgbClr val="002060"/>
                          </a:solidFill>
                          <a:effectLst/>
                          <a:latin typeface="+mj-lt"/>
                        </a:rPr>
                        <a:t>4100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4">
                            <a:extLst>
                              <a:ext uri="{A12FA001-AC4F-418D-AE19-62706E023703}">
                                <ahyp:hlinkClr xmlns:ahyp="http://schemas.microsoft.com/office/drawing/2018/hyperlinkcolor" val="tx"/>
                              </a:ext>
                            </a:extLst>
                          </a:hlinkClick>
                        </a:rPr>
                        <a:t>Aubay</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5">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10 à 20</a:t>
                      </a:r>
                    </a:p>
                  </a:txBody>
                  <a:tcPr marL="9525" marR="9525" marT="9525" marB="0" anchor="ctr"/>
                </a:tc>
                <a:extLst>
                  <a:ext uri="{0D108BD9-81ED-4DB2-BD59-A6C34878D82A}">
                    <a16:rowId xmlns:a16="http://schemas.microsoft.com/office/drawing/2014/main" val="3879288621"/>
                  </a:ext>
                </a:extLst>
              </a:tr>
              <a:tr h="288879">
                <a:tc>
                  <a:txBody>
                    <a:bodyPr/>
                    <a:lstStyle/>
                    <a:p>
                      <a:pPr algn="r" fontAlgn="b">
                        <a:buNone/>
                      </a:pPr>
                      <a:r>
                        <a:rPr lang="fr-FR" sz="1200" b="0" i="0" u="none" strike="noStrike" dirty="0">
                          <a:solidFill>
                            <a:srgbClr val="002060"/>
                          </a:solidFill>
                          <a:effectLst/>
                          <a:latin typeface="+mj-lt"/>
                        </a:rPr>
                        <a:t>1000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6">
                            <a:extLst>
                              <a:ext uri="{A12FA001-AC4F-418D-AE19-62706E023703}">
                                <ahyp:hlinkClr xmlns:ahyp="http://schemas.microsoft.com/office/drawing/2018/hyperlinkcolor" val="tx"/>
                              </a:ext>
                            </a:extLst>
                          </a:hlinkClick>
                        </a:rPr>
                        <a:t>AUSY</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7">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5 à 10</a:t>
                      </a:r>
                    </a:p>
                  </a:txBody>
                  <a:tcPr marL="9525" marR="9525" marT="9525" marB="0" anchor="ctr"/>
                </a:tc>
                <a:extLst>
                  <a:ext uri="{0D108BD9-81ED-4DB2-BD59-A6C34878D82A}">
                    <a16:rowId xmlns:a16="http://schemas.microsoft.com/office/drawing/2014/main" val="2312359913"/>
                  </a:ext>
                </a:extLst>
              </a:tr>
              <a:tr h="288879">
                <a:tc>
                  <a:txBody>
                    <a:bodyPr/>
                    <a:lstStyle/>
                    <a:p>
                      <a:pPr algn="r" fontAlgn="b">
                        <a:buNone/>
                      </a:pPr>
                      <a:r>
                        <a:rPr lang="fr-FR" sz="1200" b="0" i="0" u="none" strike="noStrike" dirty="0">
                          <a:solidFill>
                            <a:srgbClr val="002060"/>
                          </a:solidFill>
                          <a:effectLst/>
                          <a:latin typeface="+mj-lt"/>
                        </a:rPr>
                        <a:t>2700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8">
                            <a:extLst>
                              <a:ext uri="{A12FA001-AC4F-418D-AE19-62706E023703}">
                                <ahyp:hlinkClr xmlns:ahyp="http://schemas.microsoft.com/office/drawing/2018/hyperlinkcolor" val="tx"/>
                              </a:ext>
                            </a:extLst>
                          </a:hlinkClick>
                        </a:rPr>
                        <a:t>AXA Group Operations</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9">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30 à  40</a:t>
                      </a:r>
                    </a:p>
                  </a:txBody>
                  <a:tcPr marL="9525" marR="9525" marT="9525" marB="0" anchor="ctr"/>
                </a:tc>
                <a:extLst>
                  <a:ext uri="{0D108BD9-81ED-4DB2-BD59-A6C34878D82A}">
                    <a16:rowId xmlns:a16="http://schemas.microsoft.com/office/drawing/2014/main" val="3658172183"/>
                  </a:ext>
                </a:extLst>
              </a:tr>
              <a:tr h="288879">
                <a:tc>
                  <a:txBody>
                    <a:bodyPr/>
                    <a:lstStyle/>
                    <a:p>
                      <a:pPr algn="r" fontAlgn="b">
                        <a:buNone/>
                      </a:pPr>
                      <a:r>
                        <a:rPr lang="fr-FR" sz="1200" b="0" i="0" u="none" strike="noStrike" dirty="0">
                          <a:solidFill>
                            <a:srgbClr val="002060"/>
                          </a:solidFill>
                          <a:effectLst/>
                          <a:latin typeface="+mj-lt"/>
                        </a:rPr>
                        <a:t>4100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10">
                            <a:extLst>
                              <a:ext uri="{A12FA001-AC4F-418D-AE19-62706E023703}">
                                <ahyp:hlinkClr xmlns:ahyp="http://schemas.microsoft.com/office/drawing/2018/hyperlinkcolor" val="tx"/>
                              </a:ext>
                            </a:extLst>
                          </a:hlinkClick>
                        </a:rPr>
                        <a:t>CEGEDIM</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11">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10 à 20</a:t>
                      </a:r>
                    </a:p>
                  </a:txBody>
                  <a:tcPr marL="9525" marR="9525" marT="9525" marB="0" anchor="ctr"/>
                </a:tc>
                <a:extLst>
                  <a:ext uri="{0D108BD9-81ED-4DB2-BD59-A6C34878D82A}">
                    <a16:rowId xmlns:a16="http://schemas.microsoft.com/office/drawing/2014/main" val="1253618588"/>
                  </a:ext>
                </a:extLst>
              </a:tr>
              <a:tr h="288879">
                <a:tc>
                  <a:txBody>
                    <a:bodyPr/>
                    <a:lstStyle/>
                    <a:p>
                      <a:pPr algn="r" fontAlgn="b">
                        <a:buNone/>
                      </a:pPr>
                      <a:r>
                        <a:rPr lang="fr-FR" sz="1200" b="0" i="0" u="none" strike="noStrike" dirty="0">
                          <a:solidFill>
                            <a:srgbClr val="002060"/>
                          </a:solidFill>
                          <a:effectLst/>
                          <a:latin typeface="+mj-lt"/>
                        </a:rPr>
                        <a:t>2900</a:t>
                      </a:r>
                    </a:p>
                  </a:txBody>
                  <a:tcPr marL="9525" marR="9525" marT="9525" marB="0" anchor="ctr"/>
                </a:tc>
                <a:tc>
                  <a:txBody>
                    <a:bodyPr/>
                    <a:lstStyle/>
                    <a:p>
                      <a:pPr algn="l" fontAlgn="b">
                        <a:buNone/>
                      </a:pPr>
                      <a:r>
                        <a:rPr lang="fr-FR" sz="1200" b="1" i="0" u="sng" strike="noStrike" dirty="0">
                          <a:solidFill>
                            <a:srgbClr val="002060"/>
                          </a:solidFill>
                          <a:effectLst/>
                          <a:latin typeface="+mj-lt"/>
                          <a:hlinkClick r:id="rId12">
                            <a:extLst>
                              <a:ext uri="{A12FA001-AC4F-418D-AE19-62706E023703}">
                                <ahyp:hlinkClr xmlns:ahyp="http://schemas.microsoft.com/office/drawing/2018/hyperlinkcolor" val="tx"/>
                              </a:ext>
                            </a:extLst>
                          </a:hlinkClick>
                        </a:rPr>
                        <a:t>CS GROUP</a:t>
                      </a:r>
                      <a:endParaRPr lang="fr-FR" sz="1200" b="1"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13">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1" i="0" u="none" strike="noStrike" dirty="0">
                          <a:solidFill>
                            <a:srgbClr val="002060"/>
                          </a:solidFill>
                          <a:effectLst/>
                          <a:latin typeface="+mj-lt"/>
                        </a:rPr>
                        <a:t>90 à 100</a:t>
                      </a:r>
                    </a:p>
                  </a:txBody>
                  <a:tcPr marL="9525" marR="9525" marT="9525" marB="0" anchor="ctr"/>
                </a:tc>
                <a:extLst>
                  <a:ext uri="{0D108BD9-81ED-4DB2-BD59-A6C34878D82A}">
                    <a16:rowId xmlns:a16="http://schemas.microsoft.com/office/drawing/2014/main" val="1763498009"/>
                  </a:ext>
                </a:extLst>
              </a:tr>
              <a:tr h="288879">
                <a:tc>
                  <a:txBody>
                    <a:bodyPr/>
                    <a:lstStyle/>
                    <a:p>
                      <a:pPr algn="r" fontAlgn="b">
                        <a:buNone/>
                      </a:pPr>
                      <a:r>
                        <a:rPr lang="fr-FR" sz="1200" b="0" i="0" u="none" strike="noStrike" dirty="0">
                          <a:solidFill>
                            <a:srgbClr val="002060"/>
                          </a:solidFill>
                          <a:effectLst/>
                          <a:latin typeface="+mj-lt"/>
                        </a:rPr>
                        <a:t>3100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14">
                            <a:extLst>
                              <a:ext uri="{A12FA001-AC4F-418D-AE19-62706E023703}">
                                <ahyp:hlinkClr xmlns:ahyp="http://schemas.microsoft.com/office/drawing/2018/hyperlinkcolor" val="tx"/>
                              </a:ext>
                            </a:extLst>
                          </a:hlinkClick>
                        </a:rPr>
                        <a:t>Docaposte</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15">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20 à 30</a:t>
                      </a:r>
                    </a:p>
                  </a:txBody>
                  <a:tcPr marL="9525" marR="9525" marT="9525" marB="0" anchor="ctr"/>
                </a:tc>
                <a:extLst>
                  <a:ext uri="{0D108BD9-81ED-4DB2-BD59-A6C34878D82A}">
                    <a16:rowId xmlns:a16="http://schemas.microsoft.com/office/drawing/2014/main" val="2016448801"/>
                  </a:ext>
                </a:extLst>
              </a:tr>
              <a:tr h="288879">
                <a:tc>
                  <a:txBody>
                    <a:bodyPr/>
                    <a:lstStyle/>
                    <a:p>
                      <a:pPr algn="r" fontAlgn="b">
                        <a:buNone/>
                      </a:pPr>
                      <a:r>
                        <a:rPr lang="fr-FR" sz="1200" b="0" i="0" u="none" strike="noStrike" dirty="0">
                          <a:solidFill>
                            <a:srgbClr val="002060"/>
                          </a:solidFill>
                          <a:effectLst/>
                          <a:latin typeface="+mj-lt"/>
                        </a:rPr>
                        <a:t>7000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16">
                            <a:extLst>
                              <a:ext uri="{A12FA001-AC4F-418D-AE19-62706E023703}">
                                <ahyp:hlinkClr xmlns:ahyp="http://schemas.microsoft.com/office/drawing/2018/hyperlinkcolor" val="tx"/>
                              </a:ext>
                            </a:extLst>
                          </a:hlinkClick>
                        </a:rPr>
                        <a:t>Econocom</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17">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10 à 20</a:t>
                      </a:r>
                    </a:p>
                  </a:txBody>
                  <a:tcPr marL="9525" marR="9525" marT="9525" marB="0" anchor="ctr"/>
                </a:tc>
                <a:extLst>
                  <a:ext uri="{0D108BD9-81ED-4DB2-BD59-A6C34878D82A}">
                    <a16:rowId xmlns:a16="http://schemas.microsoft.com/office/drawing/2014/main" val="669284250"/>
                  </a:ext>
                </a:extLst>
              </a:tr>
              <a:tr h="288879">
                <a:tc>
                  <a:txBody>
                    <a:bodyPr/>
                    <a:lstStyle/>
                    <a:p>
                      <a:pPr algn="r" fontAlgn="b">
                        <a:buNone/>
                      </a:pPr>
                      <a:r>
                        <a:rPr lang="fr-FR" sz="1200" b="0" i="0" u="none" strike="noStrike" dirty="0">
                          <a:solidFill>
                            <a:srgbClr val="002060"/>
                          </a:solidFill>
                          <a:effectLst/>
                          <a:latin typeface="+mj-lt"/>
                        </a:rPr>
                        <a:t>490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18">
                            <a:extLst>
                              <a:ext uri="{A12FA001-AC4F-418D-AE19-62706E023703}">
                                <ahyp:hlinkClr xmlns:ahyp="http://schemas.microsoft.com/office/drawing/2018/hyperlinkcolor" val="tx"/>
                              </a:ext>
                            </a:extLst>
                          </a:hlinkClick>
                        </a:rPr>
                        <a:t>Equans Digital</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19">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5 à 10</a:t>
                      </a:r>
                    </a:p>
                  </a:txBody>
                  <a:tcPr marL="9525" marR="9525" marT="9525" marB="0" anchor="ctr"/>
                </a:tc>
                <a:extLst>
                  <a:ext uri="{0D108BD9-81ED-4DB2-BD59-A6C34878D82A}">
                    <a16:rowId xmlns:a16="http://schemas.microsoft.com/office/drawing/2014/main" val="798757133"/>
                  </a:ext>
                </a:extLst>
              </a:tr>
              <a:tr h="288879">
                <a:tc>
                  <a:txBody>
                    <a:bodyPr/>
                    <a:lstStyle/>
                    <a:p>
                      <a:pPr algn="r" fontAlgn="b">
                        <a:buNone/>
                      </a:pPr>
                      <a:r>
                        <a:rPr lang="fr-FR" sz="1200" b="0" i="0" u="none" strike="noStrike" dirty="0">
                          <a:solidFill>
                            <a:srgbClr val="002060"/>
                          </a:solidFill>
                          <a:effectLst/>
                          <a:latin typeface="+mj-lt"/>
                        </a:rPr>
                        <a:t>250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20">
                            <a:extLst>
                              <a:ext uri="{A12FA001-AC4F-418D-AE19-62706E023703}">
                                <ahyp:hlinkClr xmlns:ahyp="http://schemas.microsoft.com/office/drawing/2018/hyperlinkcolor" val="tx"/>
                              </a:ext>
                            </a:extLst>
                          </a:hlinkClick>
                        </a:rPr>
                        <a:t>NEURONES</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21">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0</a:t>
                      </a:r>
                    </a:p>
                  </a:txBody>
                  <a:tcPr marL="9525" marR="9525" marT="9525" marB="0" anchor="ctr"/>
                </a:tc>
                <a:extLst>
                  <a:ext uri="{0D108BD9-81ED-4DB2-BD59-A6C34878D82A}">
                    <a16:rowId xmlns:a16="http://schemas.microsoft.com/office/drawing/2014/main" val="2586510965"/>
                  </a:ext>
                </a:extLst>
              </a:tr>
              <a:tr h="288879">
                <a:tc>
                  <a:txBody>
                    <a:bodyPr/>
                    <a:lstStyle/>
                    <a:p>
                      <a:pPr algn="r" fontAlgn="b">
                        <a:buNone/>
                      </a:pPr>
                      <a:r>
                        <a:rPr lang="fr-FR" sz="1200" b="0" i="0" u="none" strike="noStrike" dirty="0">
                          <a:solidFill>
                            <a:srgbClr val="002060"/>
                          </a:solidFill>
                          <a:effectLst/>
                          <a:latin typeface="+mj-lt"/>
                        </a:rPr>
                        <a:t>360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22">
                            <a:extLst>
                              <a:ext uri="{A12FA001-AC4F-418D-AE19-62706E023703}">
                                <ahyp:hlinkClr xmlns:ahyp="http://schemas.microsoft.com/office/drawing/2018/hyperlinkcolor" val="tx"/>
                              </a:ext>
                            </a:extLst>
                          </a:hlinkClick>
                        </a:rPr>
                        <a:t>SOGETI High Tech</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23">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5 à 10</a:t>
                      </a:r>
                    </a:p>
                  </a:txBody>
                  <a:tcPr marL="9525" marR="9525" marT="9525" marB="0" anchor="ctr"/>
                </a:tc>
                <a:extLst>
                  <a:ext uri="{0D108BD9-81ED-4DB2-BD59-A6C34878D82A}">
                    <a16:rowId xmlns:a16="http://schemas.microsoft.com/office/drawing/2014/main" val="503650993"/>
                  </a:ext>
                </a:extLst>
              </a:tr>
              <a:tr h="288879">
                <a:tc>
                  <a:txBody>
                    <a:bodyPr/>
                    <a:lstStyle/>
                    <a:p>
                      <a:pPr algn="r" fontAlgn="b">
                        <a:buNone/>
                      </a:pPr>
                      <a:r>
                        <a:rPr lang="fr-FR" sz="1200" b="0" i="0" u="none" strike="noStrike" dirty="0">
                          <a:solidFill>
                            <a:srgbClr val="002060"/>
                          </a:solidFill>
                          <a:effectLst/>
                          <a:latin typeface="+mj-lt"/>
                        </a:rPr>
                        <a:t>4200</a:t>
                      </a:r>
                    </a:p>
                  </a:txBody>
                  <a:tcPr marL="9525" marR="9525" marT="9525" marB="0" anchor="ctr"/>
                </a:tc>
                <a:tc>
                  <a:txBody>
                    <a:bodyPr/>
                    <a:lstStyle/>
                    <a:p>
                      <a:pPr algn="l" fontAlgn="b">
                        <a:buNone/>
                      </a:pPr>
                      <a:r>
                        <a:rPr lang="fr-FR" sz="1200" b="1" i="0" u="sng" strike="noStrike" dirty="0">
                          <a:solidFill>
                            <a:srgbClr val="002060"/>
                          </a:solidFill>
                          <a:effectLst/>
                          <a:latin typeface="+mj-lt"/>
                          <a:hlinkClick r:id="rId24">
                            <a:extLst>
                              <a:ext uri="{A12FA001-AC4F-418D-AE19-62706E023703}">
                                <ahyp:hlinkClr xmlns:ahyp="http://schemas.microsoft.com/office/drawing/2018/hyperlinkcolor" val="tx"/>
                              </a:ext>
                            </a:extLst>
                          </a:hlinkClick>
                        </a:rPr>
                        <a:t>Talan</a:t>
                      </a:r>
                      <a:endParaRPr lang="fr-FR" sz="1200" b="1"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25">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1" i="0" u="none" strike="noStrike" dirty="0">
                          <a:solidFill>
                            <a:srgbClr val="002060"/>
                          </a:solidFill>
                          <a:effectLst/>
                          <a:latin typeface="+mj-lt"/>
                        </a:rPr>
                        <a:t>50 à 60</a:t>
                      </a:r>
                    </a:p>
                  </a:txBody>
                  <a:tcPr marL="9525" marR="9525" marT="9525" marB="0" anchor="ctr"/>
                </a:tc>
                <a:extLst>
                  <a:ext uri="{0D108BD9-81ED-4DB2-BD59-A6C34878D82A}">
                    <a16:rowId xmlns:a16="http://schemas.microsoft.com/office/drawing/2014/main" val="793591377"/>
                  </a:ext>
                </a:extLst>
              </a:tr>
              <a:tr h="288879">
                <a:tc>
                  <a:txBody>
                    <a:bodyPr/>
                    <a:lstStyle/>
                    <a:p>
                      <a:pPr algn="r" fontAlgn="b">
                        <a:buNone/>
                      </a:pPr>
                      <a:r>
                        <a:rPr lang="fr-FR" sz="1200" b="0" i="0" u="none" strike="noStrike" dirty="0">
                          <a:solidFill>
                            <a:srgbClr val="002060"/>
                          </a:solidFill>
                          <a:effectLst/>
                          <a:latin typeface="+mj-lt"/>
                        </a:rPr>
                        <a:t>300</a:t>
                      </a:r>
                    </a:p>
                  </a:txBody>
                  <a:tcPr marL="9525" marR="9525" marT="9525" marB="0" anchor="ctr"/>
                </a:tc>
                <a:tc>
                  <a:txBody>
                    <a:bodyPr/>
                    <a:lstStyle/>
                    <a:p>
                      <a:pPr algn="l" fontAlgn="b">
                        <a:buNone/>
                      </a:pPr>
                      <a:r>
                        <a:rPr lang="fr-FR" sz="1200" b="0" i="0" u="sng" strike="noStrike" dirty="0">
                          <a:solidFill>
                            <a:srgbClr val="002060"/>
                          </a:solidFill>
                          <a:effectLst/>
                          <a:latin typeface="+mj-lt"/>
                          <a:hlinkClick r:id="rId26">
                            <a:extLst>
                              <a:ext uri="{A12FA001-AC4F-418D-AE19-62706E023703}">
                                <ahyp:hlinkClr xmlns:ahyp="http://schemas.microsoft.com/office/drawing/2018/hyperlinkcolor" val="tx"/>
                              </a:ext>
                            </a:extLst>
                          </a:hlinkClick>
                        </a:rPr>
                        <a:t>Talan - Cloud &amp; Applications Services</a:t>
                      </a:r>
                      <a:endParaRPr lang="fr-FR" sz="1200" b="0" i="0" u="sng" strike="noStrike" dirty="0">
                        <a:solidFill>
                          <a:srgbClr val="002060"/>
                        </a:solidFill>
                        <a:effectLst/>
                        <a:latin typeface="+mj-lt"/>
                      </a:endParaRPr>
                    </a:p>
                  </a:txBody>
                  <a:tcPr marL="9525" marR="9525" marT="9525" marB="0" anchor="ctr"/>
                </a:tc>
                <a:tc>
                  <a:txBody>
                    <a:bodyPr/>
                    <a:lstStyle/>
                    <a:p>
                      <a:pPr algn="ctr" fontAlgn="b">
                        <a:buNone/>
                      </a:pPr>
                      <a:r>
                        <a:rPr lang="fr-FR" sz="1200" b="1" i="0" u="sng" strike="noStrike" dirty="0">
                          <a:solidFill>
                            <a:srgbClr val="002060"/>
                          </a:solidFill>
                          <a:effectLst/>
                          <a:latin typeface="+mj-lt"/>
                          <a:hlinkClick r:id="rId27">
                            <a:extLst>
                              <a:ext uri="{A12FA001-AC4F-418D-AE19-62706E023703}">
                                <ahyp:hlinkClr xmlns:ahyp="http://schemas.microsoft.com/office/drawing/2018/hyperlinkcolor" val="tx"/>
                              </a:ext>
                            </a:extLst>
                          </a:hlinkClick>
                        </a:rPr>
                        <a:t>PhD</a:t>
                      </a:r>
                      <a:endParaRPr lang="fr-FR" sz="1200" b="1" i="0" u="sng" strike="noStrike" dirty="0">
                        <a:solidFill>
                          <a:srgbClr val="002060"/>
                        </a:solidFill>
                        <a:effectLst/>
                        <a:latin typeface="+mj-lt"/>
                      </a:endParaRPr>
                    </a:p>
                  </a:txBody>
                  <a:tcPr marL="9525" marR="9525" marT="9525" marB="0" anchor="ctr"/>
                </a:tc>
                <a:tc>
                  <a:txBody>
                    <a:bodyPr/>
                    <a:lstStyle/>
                    <a:p>
                      <a:pPr algn="r" fontAlgn="b">
                        <a:buNone/>
                      </a:pPr>
                      <a:r>
                        <a:rPr lang="fr-FR" sz="1200" b="0" i="0" u="none" strike="noStrike" dirty="0">
                          <a:solidFill>
                            <a:srgbClr val="002060"/>
                          </a:solidFill>
                          <a:effectLst/>
                          <a:latin typeface="+mj-lt"/>
                        </a:rPr>
                        <a:t>0</a:t>
                      </a:r>
                    </a:p>
                  </a:txBody>
                  <a:tcPr marL="9525" marR="9525" marT="9525" marB="0" anchor="ctr"/>
                </a:tc>
                <a:extLst>
                  <a:ext uri="{0D108BD9-81ED-4DB2-BD59-A6C34878D82A}">
                    <a16:rowId xmlns:a16="http://schemas.microsoft.com/office/drawing/2014/main" val="2225516102"/>
                  </a:ext>
                </a:extLst>
              </a:tr>
              <a:tr h="288879">
                <a:tc>
                  <a:txBody>
                    <a:bodyPr/>
                    <a:lstStyle/>
                    <a:p>
                      <a:pPr algn="r" fontAlgn="b">
                        <a:buNone/>
                      </a:pPr>
                      <a:r>
                        <a:rPr lang="fr-FR" sz="1200" b="1" i="0" u="none" strike="noStrike" dirty="0">
                          <a:solidFill>
                            <a:srgbClr val="002060"/>
                          </a:solidFill>
                          <a:effectLst/>
                          <a:latin typeface="+mj-lt"/>
                        </a:rPr>
                        <a:t>36600</a:t>
                      </a:r>
                    </a:p>
                  </a:txBody>
                  <a:tcPr marL="9525" marR="9525" marT="9525" marB="0" anchor="ctr"/>
                </a:tc>
                <a:tc>
                  <a:txBody>
                    <a:bodyPr/>
                    <a:lstStyle/>
                    <a:p>
                      <a:endParaRPr lang="fr-FR" sz="1200" dirty="0">
                        <a:latin typeface="+mj-lt"/>
                      </a:endParaRPr>
                    </a:p>
                  </a:txBody>
                  <a:tcPr/>
                </a:tc>
                <a:tc>
                  <a:txBody>
                    <a:bodyPr/>
                    <a:lstStyle/>
                    <a:p>
                      <a:endParaRPr lang="fr-FR" sz="1200" dirty="0">
                        <a:latin typeface="+mj-lt"/>
                      </a:endParaRPr>
                    </a:p>
                  </a:txBody>
                  <a:tcPr/>
                </a:tc>
                <a:tc>
                  <a:txBody>
                    <a:bodyPr/>
                    <a:lstStyle/>
                    <a:p>
                      <a:pPr algn="ctr"/>
                      <a:r>
                        <a:rPr lang="fr-FR" sz="1200" b="0" dirty="0">
                          <a:solidFill>
                            <a:srgbClr val="002060"/>
                          </a:solidFill>
                          <a:latin typeface="+mj-lt"/>
                        </a:rPr>
                        <a:t>340</a:t>
                      </a:r>
                    </a:p>
                  </a:txBody>
                  <a:tcPr/>
                </a:tc>
                <a:extLst>
                  <a:ext uri="{0D108BD9-81ED-4DB2-BD59-A6C34878D82A}">
                    <a16:rowId xmlns:a16="http://schemas.microsoft.com/office/drawing/2014/main" val="1947321643"/>
                  </a:ext>
                </a:extLst>
              </a:tr>
              <a:tr h="288879">
                <a:tc gridSpan="4">
                  <a:txBody>
                    <a:bodyPr/>
                    <a:lstStyle/>
                    <a:p>
                      <a:pPr algn="ctr" fontAlgn="b">
                        <a:buNone/>
                      </a:pPr>
                      <a:r>
                        <a:rPr lang="fr-FR" sz="1200" b="1" i="0" u="none" strike="noStrike" dirty="0">
                          <a:solidFill>
                            <a:srgbClr val="002060"/>
                          </a:solidFill>
                          <a:effectLst/>
                          <a:latin typeface="+mj-lt"/>
                        </a:rPr>
                        <a:t>Grandes entreprises taille 5000 à 10000</a:t>
                      </a:r>
                    </a:p>
                  </a:txBody>
                  <a:tcPr marL="9525" marR="9525" marT="9525" marB="0" anchor="ctr"/>
                </a:tc>
                <a:tc hMerge="1">
                  <a:txBody>
                    <a:bodyPr/>
                    <a:lstStyle/>
                    <a:p>
                      <a:endParaRPr lang="fr-FR" sz="1200" dirty="0">
                        <a:latin typeface="+mj-lt"/>
                      </a:endParaRPr>
                    </a:p>
                  </a:txBody>
                  <a:tcPr/>
                </a:tc>
                <a:tc hMerge="1">
                  <a:txBody>
                    <a:bodyPr/>
                    <a:lstStyle/>
                    <a:p>
                      <a:endParaRPr lang="fr-FR" sz="1200" dirty="0">
                        <a:latin typeface="+mj-lt"/>
                      </a:endParaRPr>
                    </a:p>
                  </a:txBody>
                  <a:tcPr/>
                </a:tc>
                <a:tc hMerge="1">
                  <a:txBody>
                    <a:bodyPr/>
                    <a:lstStyle/>
                    <a:p>
                      <a:pPr algn="ctr"/>
                      <a:endParaRPr lang="fr-FR" sz="1200" b="1" dirty="0">
                        <a:solidFill>
                          <a:srgbClr val="002060"/>
                        </a:solidFill>
                        <a:latin typeface="+mj-lt"/>
                      </a:endParaRPr>
                    </a:p>
                  </a:txBody>
                  <a:tcPr/>
                </a:tc>
                <a:extLst>
                  <a:ext uri="{0D108BD9-81ED-4DB2-BD59-A6C34878D82A}">
                    <a16:rowId xmlns:a16="http://schemas.microsoft.com/office/drawing/2014/main" val="3033230316"/>
                  </a:ext>
                </a:extLst>
              </a:tr>
            </a:tbl>
          </a:graphicData>
        </a:graphic>
      </p:graphicFrame>
      <p:sp>
        <p:nvSpPr>
          <p:cNvPr id="4" name="Espace réservé du numéro de diapositive 3">
            <a:extLst>
              <a:ext uri="{FF2B5EF4-FFF2-40B4-BE49-F238E27FC236}">
                <a16:creationId xmlns:a16="http://schemas.microsoft.com/office/drawing/2014/main" id="{59DD5814-5217-9D3E-37B8-CDE066FD2EFB}"/>
              </a:ext>
            </a:extLst>
          </p:cNvPr>
          <p:cNvSpPr>
            <a:spLocks noGrp="1"/>
          </p:cNvSpPr>
          <p:nvPr>
            <p:ph type="sldNum" sz="quarter" idx="12"/>
          </p:nvPr>
        </p:nvSpPr>
        <p:spPr/>
        <p:txBody>
          <a:bodyPr/>
          <a:lstStyle/>
          <a:p>
            <a:fld id="{B387C5DA-6769-1942-A178-B0670A5BE201}" type="slidenum">
              <a:rPr lang="fr-FR" smtClean="0"/>
              <a:t>5</a:t>
            </a:fld>
            <a:endParaRPr lang="fr-FR"/>
          </a:p>
        </p:txBody>
      </p:sp>
      <p:sp>
        <p:nvSpPr>
          <p:cNvPr id="6" name="ZoneTexte 5">
            <a:extLst>
              <a:ext uri="{FF2B5EF4-FFF2-40B4-BE49-F238E27FC236}">
                <a16:creationId xmlns:a16="http://schemas.microsoft.com/office/drawing/2014/main" id="{13FF1918-E5C1-B5D2-C405-EB2A7A6C1A40}"/>
              </a:ext>
            </a:extLst>
          </p:cNvPr>
          <p:cNvSpPr txBox="1"/>
          <p:nvPr/>
        </p:nvSpPr>
        <p:spPr>
          <a:xfrm>
            <a:off x="246186" y="2203938"/>
            <a:ext cx="5767752" cy="2308324"/>
          </a:xfrm>
          <a:prstGeom prst="rect">
            <a:avLst/>
          </a:prstGeom>
          <a:noFill/>
        </p:spPr>
        <p:txBody>
          <a:bodyPr wrap="square" rtlCol="0">
            <a:spAutoFit/>
          </a:bodyPr>
          <a:lstStyle/>
          <a:p>
            <a:pPr marL="285750" indent="-285750">
              <a:buFont typeface="Arial" panose="020B0604020202020204" pitchFamily="34" charset="0"/>
              <a:buChar char="•"/>
            </a:pPr>
            <a:r>
              <a:rPr lang="fr-FR" dirty="0"/>
              <a:t>Nous sélectionnons dans </a:t>
            </a:r>
            <a:r>
              <a:rPr lang="fr-FR" u="sng" dirty="0">
                <a:hlinkClick r:id="rId28"/>
              </a:rPr>
              <a:t> </a:t>
            </a:r>
            <a:r>
              <a:rPr lang="fr-FR" dirty="0">
                <a:hlinkClick r:id="rId28"/>
              </a:rPr>
              <a:t>l’ Annuaire LinkedIn des Entreprises </a:t>
            </a:r>
            <a:r>
              <a:rPr lang="fr-FR" dirty="0"/>
              <a:t>celles qui ont le siège social en France</a:t>
            </a:r>
          </a:p>
          <a:p>
            <a:pPr marL="285750" indent="-285750">
              <a:buFont typeface="Arial" panose="020B0604020202020204" pitchFamily="34" charset="0"/>
              <a:buChar char="•"/>
            </a:pPr>
            <a:r>
              <a:rPr lang="fr-FR" dirty="0"/>
              <a:t>Pour lire le tableau</a:t>
            </a:r>
          </a:p>
          <a:p>
            <a:pPr marL="742950" lvl="1" indent="-285750">
              <a:buFont typeface="Arial" panose="020B0604020202020204" pitchFamily="34" charset="0"/>
              <a:buChar char="•"/>
            </a:pPr>
            <a:r>
              <a:rPr lang="fr-FR" dirty="0"/>
              <a:t>Membres : nombre de profils LinkedIn employés</a:t>
            </a:r>
          </a:p>
          <a:p>
            <a:pPr marL="742950" lvl="1" indent="-285750">
              <a:buFont typeface="Arial" panose="020B0604020202020204" pitchFamily="34" charset="0"/>
              <a:buChar char="•"/>
            </a:pPr>
            <a:r>
              <a:rPr lang="fr-FR" dirty="0"/>
              <a:t>Profils: liens vers les profils PhD</a:t>
            </a:r>
          </a:p>
          <a:p>
            <a:pPr marL="742950" lvl="1" indent="-285750">
              <a:buFont typeface="Arial" panose="020B0604020202020204" pitchFamily="34" charset="0"/>
              <a:buChar char="•"/>
            </a:pPr>
            <a:r>
              <a:rPr lang="fr-FR" dirty="0"/>
              <a:t>Nombre de profils PhD (04/2026)</a:t>
            </a:r>
          </a:p>
          <a:p>
            <a:pPr marL="285750" indent="-285750">
              <a:buFont typeface="Arial" panose="020B0604020202020204" pitchFamily="34" charset="0"/>
              <a:buChar char="•"/>
            </a:pPr>
            <a:r>
              <a:rPr lang="fr-FR" dirty="0"/>
              <a:t>TOP 3 entreprises , en nombre de profils PhD</a:t>
            </a:r>
          </a:p>
          <a:p>
            <a:pPr marL="742950" lvl="1" indent="-285750">
              <a:buFont typeface="Arial" panose="020B0604020202020204" pitchFamily="34" charset="0"/>
              <a:buChar char="•"/>
            </a:pPr>
            <a:r>
              <a:rPr lang="fr-FR" dirty="0"/>
              <a:t>CS Group, </a:t>
            </a:r>
            <a:r>
              <a:rPr lang="fr-FR" dirty="0" err="1"/>
              <a:t>Astek</a:t>
            </a:r>
            <a:r>
              <a:rPr lang="fr-FR" dirty="0"/>
              <a:t>, Talan</a:t>
            </a:r>
          </a:p>
        </p:txBody>
      </p:sp>
    </p:spTree>
    <p:extLst>
      <p:ext uri="{BB962C8B-B14F-4D97-AF65-F5344CB8AC3E}">
        <p14:creationId xmlns:p14="http://schemas.microsoft.com/office/powerpoint/2010/main" val="1183744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D4D05-18EA-90F5-63D8-EA2F3C51A52A}"/>
              </a:ext>
            </a:extLst>
          </p:cNvPr>
          <p:cNvSpPr>
            <a:spLocks noGrp="1"/>
          </p:cNvSpPr>
          <p:nvPr>
            <p:ph type="title"/>
          </p:nvPr>
        </p:nvSpPr>
        <p:spPr>
          <a:xfrm>
            <a:off x="2309147" y="260619"/>
            <a:ext cx="8911687" cy="1280890"/>
          </a:xfrm>
        </p:spPr>
        <p:txBody>
          <a:bodyPr>
            <a:normAutofit fontScale="90000"/>
          </a:bodyPr>
          <a:lstStyle/>
          <a:p>
            <a:pPr algn="ctr"/>
            <a:r>
              <a:rPr lang="fr-FR" sz="3200" dirty="0">
                <a:solidFill>
                  <a:srgbClr val="002060"/>
                </a:solidFill>
              </a:rPr>
              <a:t>ETI</a:t>
            </a:r>
            <a:br>
              <a:rPr lang="fr-FR" sz="3200" dirty="0">
                <a:solidFill>
                  <a:srgbClr val="002060"/>
                </a:solidFill>
              </a:rPr>
            </a:br>
            <a:r>
              <a:rPr lang="fr-FR" sz="2200" dirty="0">
                <a:solidFill>
                  <a:srgbClr val="002060"/>
                </a:solidFill>
              </a:rPr>
              <a:t>200 ETI, liens vers 1000 profils PhD</a:t>
            </a:r>
            <a:br>
              <a:rPr lang="fr-FR" sz="1600" dirty="0"/>
            </a:br>
            <a:r>
              <a:rPr lang="fr-FR" sz="1600" b="1" dirty="0"/>
              <a:t>Fichier complet des ETI à télécharger</a:t>
            </a:r>
            <a:br>
              <a:rPr lang="fr-FR" sz="1600" dirty="0"/>
            </a:br>
            <a:r>
              <a:rPr lang="fr-FR" sz="1600" dirty="0"/>
              <a:t>avril 2026</a:t>
            </a:r>
          </a:p>
        </p:txBody>
      </p:sp>
      <p:graphicFrame>
        <p:nvGraphicFramePr>
          <p:cNvPr id="10" name="Espace réservé du contenu 9">
            <a:extLst>
              <a:ext uri="{FF2B5EF4-FFF2-40B4-BE49-F238E27FC236}">
                <a16:creationId xmlns:a16="http://schemas.microsoft.com/office/drawing/2014/main" id="{A85A1C44-C3BF-63A0-13A6-3D45A70B9651}"/>
              </a:ext>
            </a:extLst>
          </p:cNvPr>
          <p:cNvGraphicFramePr>
            <a:graphicFrameLocks noGrp="1"/>
          </p:cNvGraphicFramePr>
          <p:nvPr>
            <p:ph sz="half" idx="1"/>
            <p:extLst>
              <p:ext uri="{D42A27DB-BD31-4B8C-83A1-F6EECF244321}">
                <p14:modId xmlns:p14="http://schemas.microsoft.com/office/powerpoint/2010/main" val="459006200"/>
              </p:ext>
            </p:extLst>
          </p:nvPr>
        </p:nvGraphicFramePr>
        <p:xfrm>
          <a:off x="2610234" y="2096705"/>
          <a:ext cx="3086374" cy="4144645"/>
        </p:xfrm>
        <a:graphic>
          <a:graphicData uri="http://schemas.openxmlformats.org/drawingml/2006/table">
            <a:tbl>
              <a:tblPr firstRow="1" bandRow="1">
                <a:tableStyleId>{5C22544A-7EE6-4342-B048-85BDC9FD1C3A}</a:tableStyleId>
              </a:tblPr>
              <a:tblGrid>
                <a:gridCol w="2150953">
                  <a:extLst>
                    <a:ext uri="{9D8B030D-6E8A-4147-A177-3AD203B41FA5}">
                      <a16:colId xmlns:a16="http://schemas.microsoft.com/office/drawing/2014/main" val="3142757684"/>
                    </a:ext>
                  </a:extLst>
                </a:gridCol>
                <a:gridCol w="935421">
                  <a:extLst>
                    <a:ext uri="{9D8B030D-6E8A-4147-A177-3AD203B41FA5}">
                      <a16:colId xmlns:a16="http://schemas.microsoft.com/office/drawing/2014/main" val="3525142702"/>
                    </a:ext>
                  </a:extLst>
                </a:gridCol>
              </a:tblGrid>
              <a:tr h="370840">
                <a:tc>
                  <a:txBody>
                    <a:bodyPr/>
                    <a:lstStyle/>
                    <a:p>
                      <a:pPr algn="ctr"/>
                      <a:r>
                        <a:rPr lang="fr-FR" dirty="0"/>
                        <a:t>Liens profils PhD</a:t>
                      </a:r>
                    </a:p>
                  </a:txBody>
                  <a:tcPr/>
                </a:tc>
                <a:tc>
                  <a:txBody>
                    <a:bodyPr/>
                    <a:lstStyle/>
                    <a:p>
                      <a:pPr algn="ctr"/>
                      <a:r>
                        <a:rPr lang="fr-FR" dirty="0"/>
                        <a:t>PhD</a:t>
                      </a:r>
                    </a:p>
                  </a:txBody>
                  <a:tcPr/>
                </a:tc>
                <a:extLst>
                  <a:ext uri="{0D108BD9-81ED-4DB2-BD59-A6C34878D82A}">
                    <a16:rowId xmlns:a16="http://schemas.microsoft.com/office/drawing/2014/main" val="410483279"/>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2"/>
                        </a:rPr>
                        <a:t>Bull</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95</a:t>
                      </a:r>
                    </a:p>
                  </a:txBody>
                  <a:tcPr marL="9525" marR="9525" marT="9525" marB="0" anchor="ctr"/>
                </a:tc>
                <a:extLst>
                  <a:ext uri="{0D108BD9-81ED-4DB2-BD59-A6C34878D82A}">
                    <a16:rowId xmlns:a16="http://schemas.microsoft.com/office/drawing/2014/main" val="2226430258"/>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3"/>
                        </a:rPr>
                        <a:t>OPEN</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32</a:t>
                      </a:r>
                    </a:p>
                  </a:txBody>
                  <a:tcPr marL="9525" marR="9525" marT="9525" marB="0" anchor="ctr"/>
                </a:tc>
                <a:extLst>
                  <a:ext uri="{0D108BD9-81ED-4DB2-BD59-A6C34878D82A}">
                    <a16:rowId xmlns:a16="http://schemas.microsoft.com/office/drawing/2014/main" val="148351126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4"/>
                        </a:rPr>
                        <a:t>Orange Cyberdefense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26</a:t>
                      </a:r>
                    </a:p>
                  </a:txBody>
                  <a:tcPr marL="9525" marR="9525" marT="9525" marB="0" anchor="ctr"/>
                </a:tc>
                <a:extLst>
                  <a:ext uri="{0D108BD9-81ED-4DB2-BD59-A6C34878D82A}">
                    <a16:rowId xmlns:a16="http://schemas.microsoft.com/office/drawing/2014/main" val="787049422"/>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5"/>
                        </a:rPr>
                        <a:t>SQLI</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26</a:t>
                      </a:r>
                    </a:p>
                  </a:txBody>
                  <a:tcPr marL="9525" marR="9525" marT="9525" marB="0" anchor="ctr"/>
                </a:tc>
                <a:extLst>
                  <a:ext uri="{0D108BD9-81ED-4DB2-BD59-A6C34878D82A}">
                    <a16:rowId xmlns:a16="http://schemas.microsoft.com/office/drawing/2014/main" val="1088901471"/>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6"/>
                        </a:rPr>
                        <a:t>Lectra</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22</a:t>
                      </a:r>
                    </a:p>
                  </a:txBody>
                  <a:tcPr marL="9525" marR="9525" marT="9525" marB="0" anchor="ctr"/>
                </a:tc>
                <a:extLst>
                  <a:ext uri="{0D108BD9-81ED-4DB2-BD59-A6C34878D82A}">
                    <a16:rowId xmlns:a16="http://schemas.microsoft.com/office/drawing/2014/main" val="2065947961"/>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7"/>
                        </a:rPr>
                        <a:t>Technology &amp; Strategy</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22</a:t>
                      </a:r>
                    </a:p>
                  </a:txBody>
                  <a:tcPr marL="9525" marR="9525" marT="9525" marB="0" anchor="ctr"/>
                </a:tc>
                <a:extLst>
                  <a:ext uri="{0D108BD9-81ED-4DB2-BD59-A6C34878D82A}">
                    <a16:rowId xmlns:a16="http://schemas.microsoft.com/office/drawing/2014/main" val="2482370856"/>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8"/>
                        </a:rPr>
                        <a:t>Berger-Levrault</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21</a:t>
                      </a:r>
                    </a:p>
                  </a:txBody>
                  <a:tcPr marL="9525" marR="9525" marT="9525" marB="0" anchor="ctr"/>
                </a:tc>
                <a:extLst>
                  <a:ext uri="{0D108BD9-81ED-4DB2-BD59-A6C34878D82A}">
                    <a16:rowId xmlns:a16="http://schemas.microsoft.com/office/drawing/2014/main" val="386475188"/>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9"/>
                        </a:rPr>
                        <a:t>IN Groupe</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21</a:t>
                      </a:r>
                    </a:p>
                  </a:txBody>
                  <a:tcPr marL="9525" marR="9525" marT="9525" marB="0" anchor="ctr"/>
                </a:tc>
                <a:extLst>
                  <a:ext uri="{0D108BD9-81ED-4DB2-BD59-A6C34878D82A}">
                    <a16:rowId xmlns:a16="http://schemas.microsoft.com/office/drawing/2014/main" val="2195058164"/>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0"/>
                        </a:rPr>
                        <a:t>Keyrus</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20</a:t>
                      </a:r>
                    </a:p>
                  </a:txBody>
                  <a:tcPr marL="9525" marR="9525" marT="9525" marB="0" anchor="ctr"/>
                </a:tc>
                <a:extLst>
                  <a:ext uri="{0D108BD9-81ED-4DB2-BD59-A6C34878D82A}">
                    <a16:rowId xmlns:a16="http://schemas.microsoft.com/office/drawing/2014/main" val="1101046478"/>
                  </a:ext>
                </a:extLst>
              </a:tr>
              <a:tr h="370840">
                <a:tc gridSpan="2">
                  <a:txBody>
                    <a:bodyPr/>
                    <a:lstStyle/>
                    <a:p>
                      <a:pPr algn="ctr" fontAlgn="b">
                        <a:buNone/>
                      </a:pPr>
                      <a:r>
                        <a:rPr lang="fr-FR" sz="1400" b="1" i="0" u="none" strike="noStrike" dirty="0">
                          <a:solidFill>
                            <a:srgbClr val="002060"/>
                          </a:solidFill>
                          <a:effectLst/>
                          <a:latin typeface="Aptos Narrow" panose="020B0004020202020204" pitchFamily="34" charset="0"/>
                        </a:rPr>
                        <a:t>ETI Taille en effectif 1000 à 5000</a:t>
                      </a:r>
                    </a:p>
                    <a:p>
                      <a:pPr algn="ctr" fontAlgn="b">
                        <a:buNone/>
                      </a:pPr>
                      <a:r>
                        <a:rPr lang="fr-FR" sz="1400" b="1" i="0" u="none" strike="noStrike" dirty="0">
                          <a:solidFill>
                            <a:srgbClr val="002060"/>
                          </a:solidFill>
                          <a:effectLst/>
                          <a:latin typeface="Aptos Narrow" panose="020B0004020202020204" pitchFamily="34" charset="0"/>
                        </a:rPr>
                        <a:t>avec 20 ou plus profils PhD</a:t>
                      </a:r>
                    </a:p>
                  </a:txBody>
                  <a:tcPr marL="9525" marR="9525" marT="9525" marB="0" anchor="ctr"/>
                </a:tc>
                <a:tc h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714463809"/>
                  </a:ext>
                </a:extLst>
              </a:tr>
            </a:tbl>
          </a:graphicData>
        </a:graphic>
      </p:graphicFrame>
      <p:graphicFrame>
        <p:nvGraphicFramePr>
          <p:cNvPr id="11" name="Espace réservé du contenu 10">
            <a:extLst>
              <a:ext uri="{FF2B5EF4-FFF2-40B4-BE49-F238E27FC236}">
                <a16:creationId xmlns:a16="http://schemas.microsoft.com/office/drawing/2014/main" id="{0FF6E217-F9DD-7B7B-C819-68B27B06088A}"/>
              </a:ext>
            </a:extLst>
          </p:cNvPr>
          <p:cNvGraphicFramePr>
            <a:graphicFrameLocks noGrp="1"/>
          </p:cNvGraphicFramePr>
          <p:nvPr>
            <p:ph sz="half" idx="2"/>
            <p:extLst>
              <p:ext uri="{D42A27DB-BD31-4B8C-83A1-F6EECF244321}">
                <p14:modId xmlns:p14="http://schemas.microsoft.com/office/powerpoint/2010/main" val="776707493"/>
              </p:ext>
            </p:extLst>
          </p:nvPr>
        </p:nvGraphicFramePr>
        <p:xfrm>
          <a:off x="7191375" y="2125663"/>
          <a:ext cx="4313238" cy="3839210"/>
        </p:xfrm>
        <a:graphic>
          <a:graphicData uri="http://schemas.openxmlformats.org/drawingml/2006/table">
            <a:tbl>
              <a:tblPr firstRow="1" bandRow="1">
                <a:tableStyleId>{5C22544A-7EE6-4342-B048-85BDC9FD1C3A}</a:tableStyleId>
              </a:tblPr>
              <a:tblGrid>
                <a:gridCol w="3056211">
                  <a:extLst>
                    <a:ext uri="{9D8B030D-6E8A-4147-A177-3AD203B41FA5}">
                      <a16:colId xmlns:a16="http://schemas.microsoft.com/office/drawing/2014/main" val="2333198802"/>
                    </a:ext>
                  </a:extLst>
                </a:gridCol>
                <a:gridCol w="1257027">
                  <a:extLst>
                    <a:ext uri="{9D8B030D-6E8A-4147-A177-3AD203B41FA5}">
                      <a16:colId xmlns:a16="http://schemas.microsoft.com/office/drawing/2014/main" val="1805371464"/>
                    </a:ext>
                  </a:extLst>
                </a:gridCol>
              </a:tblGrid>
              <a:tr h="370840">
                <a:tc>
                  <a:txBody>
                    <a:bodyPr/>
                    <a:lstStyle/>
                    <a:p>
                      <a:pPr algn="ctr"/>
                      <a:r>
                        <a:rPr lang="fr-FR" dirty="0"/>
                        <a:t>Liens profils PhD</a:t>
                      </a:r>
                    </a:p>
                  </a:txBody>
                  <a:tcPr/>
                </a:tc>
                <a:tc>
                  <a:txBody>
                    <a:bodyPr/>
                    <a:lstStyle/>
                    <a:p>
                      <a:pPr algn="ctr"/>
                      <a:r>
                        <a:rPr lang="fr-FR" dirty="0"/>
                        <a:t>PhD</a:t>
                      </a:r>
                    </a:p>
                  </a:txBody>
                  <a:tcPr/>
                </a:tc>
                <a:extLst>
                  <a:ext uri="{0D108BD9-81ED-4DB2-BD59-A6C34878D82A}">
                    <a16:rowId xmlns:a16="http://schemas.microsoft.com/office/drawing/2014/main" val="1282434968"/>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1"/>
                        </a:rPr>
                        <a:t>ANSSI - Agence nationale de la sécurité des systèmes d'information</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40</a:t>
                      </a:r>
                    </a:p>
                  </a:txBody>
                  <a:tcPr marL="9525" marR="9525" marT="9525" marB="0" anchor="ctr"/>
                </a:tc>
                <a:extLst>
                  <a:ext uri="{0D108BD9-81ED-4DB2-BD59-A6C34878D82A}">
                    <a16:rowId xmlns:a16="http://schemas.microsoft.com/office/drawing/2014/main" val="592154257"/>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12"/>
                        </a:rPr>
                        <a:t>SFEIR</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25</a:t>
                      </a:r>
                    </a:p>
                  </a:txBody>
                  <a:tcPr marL="9525" marR="9525" marT="9525" marB="0" anchor="ctr"/>
                </a:tc>
                <a:extLst>
                  <a:ext uri="{0D108BD9-81ED-4DB2-BD59-A6C34878D82A}">
                    <a16:rowId xmlns:a16="http://schemas.microsoft.com/office/drawing/2014/main" val="1854704078"/>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13"/>
                        </a:rPr>
                        <a:t>Ledger</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19</a:t>
                      </a:r>
                    </a:p>
                  </a:txBody>
                  <a:tcPr marL="9525" marR="9525" marT="9525" marB="0" anchor="ctr"/>
                </a:tc>
                <a:extLst>
                  <a:ext uri="{0D108BD9-81ED-4DB2-BD59-A6C34878D82A}">
                    <a16:rowId xmlns:a16="http://schemas.microsoft.com/office/drawing/2014/main" val="3058281863"/>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14"/>
                        </a:rPr>
                        <a:t>Fime</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16</a:t>
                      </a:r>
                    </a:p>
                  </a:txBody>
                  <a:tcPr marL="9525" marR="9525" marT="9525" marB="0" anchor="ctr"/>
                </a:tc>
                <a:extLst>
                  <a:ext uri="{0D108BD9-81ED-4DB2-BD59-A6C34878D82A}">
                    <a16:rowId xmlns:a16="http://schemas.microsoft.com/office/drawing/2014/main" val="430829117"/>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15"/>
                        </a:rPr>
                        <a:t>Meritis | B Corp™</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16</a:t>
                      </a:r>
                    </a:p>
                  </a:txBody>
                  <a:tcPr marL="9525" marR="9525" marT="9525" marB="0" anchor="ctr"/>
                </a:tc>
                <a:extLst>
                  <a:ext uri="{0D108BD9-81ED-4DB2-BD59-A6C34878D82A}">
                    <a16:rowId xmlns:a16="http://schemas.microsoft.com/office/drawing/2014/main" val="1970457676"/>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16"/>
                        </a:rPr>
                        <a:t>Airbus Defence and Space Cyber</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12</a:t>
                      </a:r>
                    </a:p>
                  </a:txBody>
                  <a:tcPr marL="9525" marR="9525" marT="9525" marB="0" anchor="ctr"/>
                </a:tc>
                <a:extLst>
                  <a:ext uri="{0D108BD9-81ED-4DB2-BD59-A6C34878D82A}">
                    <a16:rowId xmlns:a16="http://schemas.microsoft.com/office/drawing/2014/main" val="4234368323"/>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17"/>
                        </a:rPr>
                        <a:t>Exakis Nelite</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12</a:t>
                      </a:r>
                    </a:p>
                  </a:txBody>
                  <a:tcPr marL="9525" marR="9525" marT="9525" marB="0" anchor="ctr"/>
                </a:tc>
                <a:extLst>
                  <a:ext uri="{0D108BD9-81ED-4DB2-BD59-A6C34878D82A}">
                    <a16:rowId xmlns:a16="http://schemas.microsoft.com/office/drawing/2014/main" val="3575180927"/>
                  </a:ext>
                </a:extLst>
              </a:tr>
              <a:tr h="370840">
                <a:tc>
                  <a:txBody>
                    <a:bodyPr/>
                    <a:lstStyle/>
                    <a:p>
                      <a:pPr algn="ctr" fontAlgn="b">
                        <a:buNone/>
                      </a:pPr>
                      <a:r>
                        <a:rPr lang="fr-FR" sz="1400" b="1" i="0" u="none" strike="noStrike" dirty="0">
                          <a:solidFill>
                            <a:srgbClr val="002060"/>
                          </a:solidFill>
                          <a:effectLst/>
                          <a:latin typeface="Aptos Narrow" panose="020B0004020202020204" pitchFamily="34" charset="0"/>
                          <a:hlinkClick r:id="rId18"/>
                        </a:rPr>
                        <a:t>Alteca</a:t>
                      </a:r>
                      <a:endParaRPr lang="fr-FR" sz="1400" b="1" i="0" u="none"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10</a:t>
                      </a:r>
                    </a:p>
                  </a:txBody>
                  <a:tcPr marL="9525" marR="9525" marT="9525" marB="0" anchor="ctr"/>
                </a:tc>
                <a:extLst>
                  <a:ext uri="{0D108BD9-81ED-4DB2-BD59-A6C34878D82A}">
                    <a16:rowId xmlns:a16="http://schemas.microsoft.com/office/drawing/2014/main" val="2892148051"/>
                  </a:ext>
                </a:extLst>
              </a:tr>
              <a:tr h="370840">
                <a:tc gridSpan="2">
                  <a:txBody>
                    <a:bodyPr/>
                    <a:lstStyle/>
                    <a:p>
                      <a:pPr algn="ctr" fontAlgn="b">
                        <a:buNone/>
                      </a:pPr>
                      <a:r>
                        <a:rPr lang="fr-FR" sz="1400" b="1" i="0" u="none" strike="noStrike" dirty="0">
                          <a:solidFill>
                            <a:srgbClr val="002060"/>
                          </a:solidFill>
                          <a:effectLst/>
                          <a:latin typeface="Aptos Narrow" panose="020B0004020202020204" pitchFamily="34" charset="0"/>
                        </a:rPr>
                        <a:t>ETI Taille en effectif 501 à 1000</a:t>
                      </a:r>
                    </a:p>
                    <a:p>
                      <a:pPr algn="ctr" fontAlgn="b">
                        <a:buNone/>
                      </a:pPr>
                      <a:r>
                        <a:rPr lang="fr-FR" sz="1400" b="1" i="0" u="none" strike="noStrike" dirty="0">
                          <a:solidFill>
                            <a:srgbClr val="002060"/>
                          </a:solidFill>
                          <a:effectLst/>
                          <a:latin typeface="Aptos Narrow" panose="020B0004020202020204" pitchFamily="34" charset="0"/>
                        </a:rPr>
                        <a:t>avec 10 ou plus profils PhD</a:t>
                      </a:r>
                    </a:p>
                  </a:txBody>
                  <a:tcPr marL="9525" marR="9525" marT="9525" marB="0" anchor="ctr"/>
                </a:tc>
                <a:tc h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581179300"/>
                  </a:ext>
                </a:extLst>
              </a:tr>
            </a:tbl>
          </a:graphicData>
        </a:graphic>
      </p:graphicFrame>
      <p:sp>
        <p:nvSpPr>
          <p:cNvPr id="4" name="Espace réservé du numéro de diapositive 3">
            <a:extLst>
              <a:ext uri="{FF2B5EF4-FFF2-40B4-BE49-F238E27FC236}">
                <a16:creationId xmlns:a16="http://schemas.microsoft.com/office/drawing/2014/main" id="{461FDDD2-6CA4-3E28-C916-041913EC32C1}"/>
              </a:ext>
            </a:extLst>
          </p:cNvPr>
          <p:cNvSpPr>
            <a:spLocks noGrp="1"/>
          </p:cNvSpPr>
          <p:nvPr>
            <p:ph type="sldNum" sz="quarter" idx="12"/>
          </p:nvPr>
        </p:nvSpPr>
        <p:spPr/>
        <p:txBody>
          <a:bodyPr/>
          <a:lstStyle/>
          <a:p>
            <a:fld id="{B387C5DA-6769-1942-A178-B0670A5BE201}" type="slidenum">
              <a:rPr lang="fr-FR" smtClean="0"/>
              <a:t>6</a:t>
            </a:fld>
            <a:endParaRPr lang="fr-FR"/>
          </a:p>
        </p:txBody>
      </p:sp>
      <p:sp>
        <p:nvSpPr>
          <p:cNvPr id="12" name="ZoneTexte 11">
            <a:extLst>
              <a:ext uri="{FF2B5EF4-FFF2-40B4-BE49-F238E27FC236}">
                <a16:creationId xmlns:a16="http://schemas.microsoft.com/office/drawing/2014/main" id="{97725022-6D27-7D83-C392-497DDBAFCAD1}"/>
              </a:ext>
            </a:extLst>
          </p:cNvPr>
          <p:cNvSpPr txBox="1"/>
          <p:nvPr/>
        </p:nvSpPr>
        <p:spPr>
          <a:xfrm>
            <a:off x="5433849" y="1541509"/>
            <a:ext cx="2890345" cy="369332"/>
          </a:xfrm>
          <a:prstGeom prst="rect">
            <a:avLst/>
          </a:prstGeom>
          <a:noFill/>
        </p:spPr>
        <p:txBody>
          <a:bodyPr wrap="square" rtlCol="0">
            <a:spAutoFit/>
          </a:bodyPr>
          <a:lstStyle/>
          <a:p>
            <a:r>
              <a:rPr lang="fr-FR" dirty="0"/>
              <a:t>Présentation « TOP ETI »</a:t>
            </a:r>
          </a:p>
        </p:txBody>
      </p:sp>
    </p:spTree>
    <p:extLst>
      <p:ext uri="{BB962C8B-B14F-4D97-AF65-F5344CB8AC3E}">
        <p14:creationId xmlns:p14="http://schemas.microsoft.com/office/powerpoint/2010/main" val="67390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1CC9A-EB59-AB01-99C3-CF16B0D1A46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C5931FB-F7AA-5BC8-5C58-A03F10A540AD}"/>
              </a:ext>
            </a:extLst>
          </p:cNvPr>
          <p:cNvSpPr>
            <a:spLocks noGrp="1"/>
          </p:cNvSpPr>
          <p:nvPr>
            <p:ph type="title"/>
          </p:nvPr>
        </p:nvSpPr>
        <p:spPr>
          <a:xfrm>
            <a:off x="2309147" y="260619"/>
            <a:ext cx="8911687" cy="1280890"/>
          </a:xfrm>
        </p:spPr>
        <p:txBody>
          <a:bodyPr>
            <a:normAutofit fontScale="90000"/>
          </a:bodyPr>
          <a:lstStyle/>
          <a:p>
            <a:pPr algn="ctr"/>
            <a:r>
              <a:rPr lang="fr-FR" sz="3200" dirty="0">
                <a:solidFill>
                  <a:srgbClr val="002060"/>
                </a:solidFill>
              </a:rPr>
              <a:t>PME – tailles 50 à 500</a:t>
            </a:r>
            <a:br>
              <a:rPr lang="fr-FR" sz="3200" dirty="0">
                <a:solidFill>
                  <a:srgbClr val="002060"/>
                </a:solidFill>
              </a:rPr>
            </a:br>
            <a:r>
              <a:rPr lang="fr-FR" sz="2200" dirty="0">
                <a:solidFill>
                  <a:srgbClr val="002060"/>
                </a:solidFill>
              </a:rPr>
              <a:t>200 PME, liens vers 500 profils PhD</a:t>
            </a:r>
            <a:br>
              <a:rPr lang="fr-FR" sz="1600" dirty="0"/>
            </a:br>
            <a:r>
              <a:rPr lang="fr-FR" sz="1600" b="1" dirty="0"/>
              <a:t>Fichier complet des PME à télécharger</a:t>
            </a:r>
            <a:br>
              <a:rPr lang="fr-FR" sz="1600" dirty="0"/>
            </a:br>
            <a:r>
              <a:rPr lang="fr-FR" sz="1600" dirty="0"/>
              <a:t>avril 2026</a:t>
            </a:r>
          </a:p>
        </p:txBody>
      </p:sp>
      <p:graphicFrame>
        <p:nvGraphicFramePr>
          <p:cNvPr id="10" name="Espace réservé du contenu 9">
            <a:extLst>
              <a:ext uri="{FF2B5EF4-FFF2-40B4-BE49-F238E27FC236}">
                <a16:creationId xmlns:a16="http://schemas.microsoft.com/office/drawing/2014/main" id="{19F19671-6A38-C78E-66BA-7D526B12977E}"/>
              </a:ext>
            </a:extLst>
          </p:cNvPr>
          <p:cNvGraphicFramePr>
            <a:graphicFrameLocks noGrp="1"/>
          </p:cNvGraphicFramePr>
          <p:nvPr>
            <p:ph sz="half" idx="1"/>
            <p:extLst>
              <p:ext uri="{D42A27DB-BD31-4B8C-83A1-F6EECF244321}">
                <p14:modId xmlns:p14="http://schemas.microsoft.com/office/powerpoint/2010/main" val="660882681"/>
              </p:ext>
            </p:extLst>
          </p:nvPr>
        </p:nvGraphicFramePr>
        <p:xfrm>
          <a:off x="2652275" y="1586125"/>
          <a:ext cx="3086374" cy="4541410"/>
        </p:xfrm>
        <a:graphic>
          <a:graphicData uri="http://schemas.openxmlformats.org/drawingml/2006/table">
            <a:tbl>
              <a:tblPr firstRow="1" bandRow="1">
                <a:tableStyleId>{5C22544A-7EE6-4342-B048-85BDC9FD1C3A}</a:tableStyleId>
              </a:tblPr>
              <a:tblGrid>
                <a:gridCol w="2150953">
                  <a:extLst>
                    <a:ext uri="{9D8B030D-6E8A-4147-A177-3AD203B41FA5}">
                      <a16:colId xmlns:a16="http://schemas.microsoft.com/office/drawing/2014/main" val="3142757684"/>
                    </a:ext>
                  </a:extLst>
                </a:gridCol>
                <a:gridCol w="935421">
                  <a:extLst>
                    <a:ext uri="{9D8B030D-6E8A-4147-A177-3AD203B41FA5}">
                      <a16:colId xmlns:a16="http://schemas.microsoft.com/office/drawing/2014/main" val="3525142702"/>
                    </a:ext>
                  </a:extLst>
                </a:gridCol>
              </a:tblGrid>
              <a:tr h="382698">
                <a:tc>
                  <a:txBody>
                    <a:bodyPr/>
                    <a:lstStyle/>
                    <a:p>
                      <a:pPr algn="ctr"/>
                      <a:r>
                        <a:rPr lang="fr-FR" dirty="0"/>
                        <a:t>Liens profils PhD</a:t>
                      </a:r>
                    </a:p>
                  </a:txBody>
                  <a:tcPr/>
                </a:tc>
                <a:tc>
                  <a:txBody>
                    <a:bodyPr/>
                    <a:lstStyle/>
                    <a:p>
                      <a:pPr algn="ctr"/>
                      <a:r>
                        <a:rPr lang="fr-FR" dirty="0"/>
                        <a:t>PhD</a:t>
                      </a:r>
                    </a:p>
                  </a:txBody>
                  <a:tcPr/>
                </a:tc>
                <a:extLst>
                  <a:ext uri="{0D108BD9-81ED-4DB2-BD59-A6C34878D82A}">
                    <a16:rowId xmlns:a16="http://schemas.microsoft.com/office/drawing/2014/main" val="410483279"/>
                  </a:ext>
                </a:extLst>
              </a:tr>
              <a:tr h="289696">
                <a:tc>
                  <a:txBody>
                    <a:bodyPr/>
                    <a:lstStyle/>
                    <a:p>
                      <a:pPr algn="l" fontAlgn="b">
                        <a:buNone/>
                      </a:pPr>
                      <a:r>
                        <a:rPr lang="fr-FR" sz="1400" b="1" i="0" u="sng" strike="noStrike" dirty="0">
                          <a:solidFill>
                            <a:srgbClr val="002060"/>
                          </a:solidFill>
                          <a:effectLst/>
                          <a:latin typeface="Aptos Narrow" panose="020B0004020202020204" pitchFamily="34" charset="0"/>
                          <a:hlinkClick r:id="rId2"/>
                        </a:rPr>
                        <a:t>Pasqal</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85</a:t>
                      </a:r>
                    </a:p>
                  </a:txBody>
                  <a:tcPr marL="9525" marR="9525" marT="9525" marB="0" anchor="ctr"/>
                </a:tc>
                <a:extLst>
                  <a:ext uri="{0D108BD9-81ED-4DB2-BD59-A6C34878D82A}">
                    <a16:rowId xmlns:a16="http://schemas.microsoft.com/office/drawing/2014/main" val="2226430258"/>
                  </a:ext>
                </a:extLst>
              </a:tr>
              <a:tr h="289696">
                <a:tc>
                  <a:txBody>
                    <a:bodyPr/>
                    <a:lstStyle/>
                    <a:p>
                      <a:pPr algn="l" fontAlgn="b">
                        <a:buNone/>
                      </a:pPr>
                      <a:r>
                        <a:rPr lang="fr-FR" sz="1400" b="1" i="0" u="sng" strike="noStrike" dirty="0">
                          <a:solidFill>
                            <a:srgbClr val="002060"/>
                          </a:solidFill>
                          <a:effectLst/>
                          <a:latin typeface="Aptos Narrow" panose="020B0004020202020204" pitchFamily="34" charset="0"/>
                          <a:hlinkClick r:id="rId3"/>
                        </a:rPr>
                        <a:t>Magellium Artal Group</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22</a:t>
                      </a:r>
                    </a:p>
                  </a:txBody>
                  <a:tcPr marL="9525" marR="9525" marT="9525" marB="0" anchor="ctr"/>
                </a:tc>
                <a:extLst>
                  <a:ext uri="{0D108BD9-81ED-4DB2-BD59-A6C34878D82A}">
                    <a16:rowId xmlns:a16="http://schemas.microsoft.com/office/drawing/2014/main" val="1483511263"/>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4"/>
                        </a:rPr>
                        <a:t>KAIZEN Solutions (KZS)</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18</a:t>
                      </a:r>
                    </a:p>
                  </a:txBody>
                  <a:tcPr marL="9525" marR="9525" marT="9525" marB="0" anchor="ctr"/>
                </a:tc>
                <a:extLst>
                  <a:ext uri="{0D108BD9-81ED-4DB2-BD59-A6C34878D82A}">
                    <a16:rowId xmlns:a16="http://schemas.microsoft.com/office/drawing/2014/main" val="787049422"/>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5"/>
                        </a:rPr>
                        <a:t>Renault Digital</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14</a:t>
                      </a:r>
                    </a:p>
                  </a:txBody>
                  <a:tcPr marL="9525" marR="9525" marT="9525" marB="0" anchor="ctr"/>
                </a:tc>
                <a:extLst>
                  <a:ext uri="{0D108BD9-81ED-4DB2-BD59-A6C34878D82A}">
                    <a16:rowId xmlns:a16="http://schemas.microsoft.com/office/drawing/2014/main" val="1088901471"/>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6"/>
                        </a:rPr>
                        <a:t>LINCOLN</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10</a:t>
                      </a:r>
                    </a:p>
                  </a:txBody>
                  <a:tcPr marL="9525" marR="9525" marT="9525" marB="0" anchor="ctr"/>
                </a:tc>
                <a:extLst>
                  <a:ext uri="{0D108BD9-81ED-4DB2-BD59-A6C34878D82A}">
                    <a16:rowId xmlns:a16="http://schemas.microsoft.com/office/drawing/2014/main" val="2065947961"/>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7"/>
                        </a:rPr>
                        <a:t>KPC</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9</a:t>
                      </a:r>
                    </a:p>
                  </a:txBody>
                  <a:tcPr marL="9525" marR="9525" marT="9525" marB="0" anchor="ctr"/>
                </a:tc>
                <a:extLst>
                  <a:ext uri="{0D108BD9-81ED-4DB2-BD59-A6C34878D82A}">
                    <a16:rowId xmlns:a16="http://schemas.microsoft.com/office/drawing/2014/main" val="2482370856"/>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8"/>
                        </a:rPr>
                        <a:t>NOVENCIA Group</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9</a:t>
                      </a:r>
                    </a:p>
                  </a:txBody>
                  <a:tcPr marL="9525" marR="9525" marT="9525" marB="0" anchor="ctr"/>
                </a:tc>
                <a:extLst>
                  <a:ext uri="{0D108BD9-81ED-4DB2-BD59-A6C34878D82A}">
                    <a16:rowId xmlns:a16="http://schemas.microsoft.com/office/drawing/2014/main" val="386475188"/>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9"/>
                        </a:rPr>
                        <a:t>SOPHIA Engineering</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9</a:t>
                      </a:r>
                    </a:p>
                  </a:txBody>
                  <a:tcPr marL="9525" marR="9525" marT="9525" marB="0" anchor="ctr"/>
                </a:tc>
                <a:extLst>
                  <a:ext uri="{0D108BD9-81ED-4DB2-BD59-A6C34878D82A}">
                    <a16:rowId xmlns:a16="http://schemas.microsoft.com/office/drawing/2014/main" val="2195058164"/>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10"/>
                        </a:rPr>
                        <a:t>VITEC</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9</a:t>
                      </a:r>
                    </a:p>
                  </a:txBody>
                  <a:tcPr marL="9525" marR="9525" marT="9525" marB="0" anchor="ctr"/>
                </a:tc>
                <a:extLst>
                  <a:ext uri="{0D108BD9-81ED-4DB2-BD59-A6C34878D82A}">
                    <a16:rowId xmlns:a16="http://schemas.microsoft.com/office/drawing/2014/main" val="1101046478"/>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11"/>
                        </a:rPr>
                        <a:t>VIDAL</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8</a:t>
                      </a:r>
                    </a:p>
                  </a:txBody>
                  <a:tcPr marL="9525" marR="9525" marT="9525" marB="0" anchor="ctr"/>
                </a:tc>
                <a:extLst>
                  <a:ext uri="{0D108BD9-81ED-4DB2-BD59-A6C34878D82A}">
                    <a16:rowId xmlns:a16="http://schemas.microsoft.com/office/drawing/2014/main" val="2058732900"/>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12"/>
                        </a:rPr>
                        <a:t>Hornetsecurity France</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7</a:t>
                      </a:r>
                    </a:p>
                  </a:txBody>
                  <a:tcPr marL="9525" marR="9525" marT="9525" marB="0" anchor="ctr"/>
                </a:tc>
                <a:extLst>
                  <a:ext uri="{0D108BD9-81ED-4DB2-BD59-A6C34878D82A}">
                    <a16:rowId xmlns:a16="http://schemas.microsoft.com/office/drawing/2014/main" val="1530200814"/>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13"/>
                        </a:rPr>
                        <a:t>Polycea</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7</a:t>
                      </a:r>
                    </a:p>
                  </a:txBody>
                  <a:tcPr marL="9525" marR="9525" marT="9525" marB="0" anchor="ctr"/>
                </a:tc>
                <a:extLst>
                  <a:ext uri="{0D108BD9-81ED-4DB2-BD59-A6C34878D82A}">
                    <a16:rowId xmlns:a16="http://schemas.microsoft.com/office/drawing/2014/main" val="3644160283"/>
                  </a:ext>
                </a:extLst>
              </a:tr>
              <a:tr h="289696">
                <a:tc>
                  <a:txBody>
                    <a:bodyPr/>
                    <a:lstStyle/>
                    <a:p>
                      <a:pPr algn="l" fontAlgn="b">
                        <a:buNone/>
                      </a:pPr>
                      <a:r>
                        <a:rPr lang="fr-FR" sz="1400" b="1" i="0" u="sng" strike="noStrike">
                          <a:solidFill>
                            <a:srgbClr val="002060"/>
                          </a:solidFill>
                          <a:effectLst/>
                          <a:latin typeface="Aptos Narrow" panose="020B0004020202020204" pitchFamily="34" charset="0"/>
                          <a:hlinkClick r:id="rId14"/>
                        </a:rPr>
                        <a:t>Stormshield</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7</a:t>
                      </a:r>
                    </a:p>
                  </a:txBody>
                  <a:tcPr marL="9525" marR="9525" marT="9525" marB="0" anchor="ctr"/>
                </a:tc>
                <a:extLst>
                  <a:ext uri="{0D108BD9-81ED-4DB2-BD59-A6C34878D82A}">
                    <a16:rowId xmlns:a16="http://schemas.microsoft.com/office/drawing/2014/main" val="3719095320"/>
                  </a:ext>
                </a:extLst>
              </a:tr>
              <a:tr h="392664">
                <a:tc gridSpan="2">
                  <a:txBody>
                    <a:bodyPr/>
                    <a:lstStyle/>
                    <a:p>
                      <a:pPr algn="ctr" fontAlgn="b">
                        <a:buNone/>
                      </a:pPr>
                      <a:r>
                        <a:rPr lang="fr-FR" sz="1200" b="1" i="0" u="none" strike="noStrike" dirty="0">
                          <a:solidFill>
                            <a:srgbClr val="002060"/>
                          </a:solidFill>
                          <a:effectLst/>
                          <a:latin typeface="Aptos Narrow" panose="020B0004020202020204" pitchFamily="34" charset="0"/>
                        </a:rPr>
                        <a:t>PME Taille en effectif 201 à 500</a:t>
                      </a:r>
                    </a:p>
                    <a:p>
                      <a:pPr algn="ctr" fontAlgn="b">
                        <a:buNone/>
                      </a:pPr>
                      <a:r>
                        <a:rPr lang="fr-FR" sz="1200" b="1" i="0" u="none" strike="noStrike" dirty="0">
                          <a:solidFill>
                            <a:srgbClr val="002060"/>
                          </a:solidFill>
                          <a:effectLst/>
                          <a:latin typeface="Aptos Narrow" panose="020B0004020202020204" pitchFamily="34" charset="0"/>
                        </a:rPr>
                        <a:t>Avec 7 ou plus profils PhD</a:t>
                      </a:r>
                    </a:p>
                  </a:txBody>
                  <a:tcPr marL="9525" marR="9525" marT="9525" marB="0" anchor="ctr"/>
                </a:tc>
                <a:tc h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714463809"/>
                  </a:ext>
                </a:extLst>
              </a:tr>
            </a:tbl>
          </a:graphicData>
        </a:graphic>
      </p:graphicFrame>
      <p:graphicFrame>
        <p:nvGraphicFramePr>
          <p:cNvPr id="11" name="Espace réservé du contenu 10">
            <a:extLst>
              <a:ext uri="{FF2B5EF4-FFF2-40B4-BE49-F238E27FC236}">
                <a16:creationId xmlns:a16="http://schemas.microsoft.com/office/drawing/2014/main" id="{5E9E2365-B87A-3C39-444A-BD299EE3C899}"/>
              </a:ext>
            </a:extLst>
          </p:cNvPr>
          <p:cNvGraphicFramePr>
            <a:graphicFrameLocks noGrp="1"/>
          </p:cNvGraphicFramePr>
          <p:nvPr>
            <p:ph sz="half" idx="2"/>
            <p:extLst>
              <p:ext uri="{D42A27DB-BD31-4B8C-83A1-F6EECF244321}">
                <p14:modId xmlns:p14="http://schemas.microsoft.com/office/powerpoint/2010/main" val="2533777280"/>
              </p:ext>
            </p:extLst>
          </p:nvPr>
        </p:nvGraphicFramePr>
        <p:xfrm>
          <a:off x="7285968" y="1586125"/>
          <a:ext cx="4313238" cy="4543463"/>
        </p:xfrm>
        <a:graphic>
          <a:graphicData uri="http://schemas.openxmlformats.org/drawingml/2006/table">
            <a:tbl>
              <a:tblPr firstRow="1" bandRow="1">
                <a:tableStyleId>{5C22544A-7EE6-4342-B048-85BDC9FD1C3A}</a:tableStyleId>
              </a:tblPr>
              <a:tblGrid>
                <a:gridCol w="3056211">
                  <a:extLst>
                    <a:ext uri="{9D8B030D-6E8A-4147-A177-3AD203B41FA5}">
                      <a16:colId xmlns:a16="http://schemas.microsoft.com/office/drawing/2014/main" val="2333198802"/>
                    </a:ext>
                  </a:extLst>
                </a:gridCol>
                <a:gridCol w="1257027">
                  <a:extLst>
                    <a:ext uri="{9D8B030D-6E8A-4147-A177-3AD203B41FA5}">
                      <a16:colId xmlns:a16="http://schemas.microsoft.com/office/drawing/2014/main" val="1805371464"/>
                    </a:ext>
                  </a:extLst>
                </a:gridCol>
              </a:tblGrid>
              <a:tr h="363942">
                <a:tc>
                  <a:txBody>
                    <a:bodyPr/>
                    <a:lstStyle/>
                    <a:p>
                      <a:pPr algn="ctr"/>
                      <a:r>
                        <a:rPr lang="fr-FR" dirty="0"/>
                        <a:t>Liens profils PhD</a:t>
                      </a:r>
                    </a:p>
                  </a:txBody>
                  <a:tcPr/>
                </a:tc>
                <a:tc>
                  <a:txBody>
                    <a:bodyPr/>
                    <a:lstStyle/>
                    <a:p>
                      <a:pPr algn="ctr"/>
                      <a:r>
                        <a:rPr lang="fr-FR" dirty="0"/>
                        <a:t>PhD</a:t>
                      </a:r>
                    </a:p>
                  </a:txBody>
                  <a:tcPr/>
                </a:tc>
                <a:extLst>
                  <a:ext uri="{0D108BD9-81ED-4DB2-BD59-A6C34878D82A}">
                    <a16:rowId xmlns:a16="http://schemas.microsoft.com/office/drawing/2014/main" val="1282434968"/>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15"/>
                        </a:rPr>
                        <a:t>SERMA Safety and Security</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17</a:t>
                      </a:r>
                    </a:p>
                  </a:txBody>
                  <a:tcPr marL="9525" marR="9525" marT="9525" marB="0" anchor="b"/>
                </a:tc>
                <a:extLst>
                  <a:ext uri="{0D108BD9-81ED-4DB2-BD59-A6C34878D82A}">
                    <a16:rowId xmlns:a16="http://schemas.microsoft.com/office/drawing/2014/main" val="592154257"/>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16"/>
                        </a:rPr>
                        <a:t>EasyMile</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14</a:t>
                      </a:r>
                    </a:p>
                  </a:txBody>
                  <a:tcPr marL="9525" marR="9525" marT="9525" marB="0" anchor="b"/>
                </a:tc>
                <a:extLst>
                  <a:ext uri="{0D108BD9-81ED-4DB2-BD59-A6C34878D82A}">
                    <a16:rowId xmlns:a16="http://schemas.microsoft.com/office/drawing/2014/main" val="1854704078"/>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17"/>
                        </a:rPr>
                        <a:t>Navya Mobility</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12</a:t>
                      </a:r>
                    </a:p>
                  </a:txBody>
                  <a:tcPr marL="9525" marR="9525" marT="9525" marB="0" anchor="b"/>
                </a:tc>
                <a:extLst>
                  <a:ext uri="{0D108BD9-81ED-4DB2-BD59-A6C34878D82A}">
                    <a16:rowId xmlns:a16="http://schemas.microsoft.com/office/drawing/2014/main" val="3058281863"/>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18"/>
                        </a:rPr>
                        <a:t>Proxify</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8</a:t>
                      </a:r>
                    </a:p>
                  </a:txBody>
                  <a:tcPr marL="9525" marR="9525" marT="9525" marB="0" anchor="b"/>
                </a:tc>
                <a:extLst>
                  <a:ext uri="{0D108BD9-81ED-4DB2-BD59-A6C34878D82A}">
                    <a16:rowId xmlns:a16="http://schemas.microsoft.com/office/drawing/2014/main" val="430829117"/>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19"/>
                        </a:rPr>
                        <a:t>QUANT AI Lab</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8</a:t>
                      </a:r>
                    </a:p>
                  </a:txBody>
                  <a:tcPr marL="9525" marR="9525" marT="9525" marB="0" anchor="b"/>
                </a:tc>
                <a:extLst>
                  <a:ext uri="{0D108BD9-81ED-4DB2-BD59-A6C34878D82A}">
                    <a16:rowId xmlns:a16="http://schemas.microsoft.com/office/drawing/2014/main" val="1970457676"/>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0"/>
                        </a:rPr>
                        <a:t>Alsinova CRO</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7</a:t>
                      </a:r>
                    </a:p>
                  </a:txBody>
                  <a:tcPr marL="9525" marR="9525" marT="9525" marB="0" anchor="b"/>
                </a:tc>
                <a:extLst>
                  <a:ext uri="{0D108BD9-81ED-4DB2-BD59-A6C34878D82A}">
                    <a16:rowId xmlns:a16="http://schemas.microsoft.com/office/drawing/2014/main" val="4234368323"/>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1"/>
                        </a:rPr>
                        <a:t>elyadata</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7</a:t>
                      </a:r>
                    </a:p>
                  </a:txBody>
                  <a:tcPr marL="9525" marR="9525" marT="9525" marB="0" anchor="b"/>
                </a:tc>
                <a:extLst>
                  <a:ext uri="{0D108BD9-81ED-4DB2-BD59-A6C34878D82A}">
                    <a16:rowId xmlns:a16="http://schemas.microsoft.com/office/drawing/2014/main" val="3575180927"/>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2"/>
                        </a:rPr>
                        <a:t>Eulidia</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6</a:t>
                      </a:r>
                    </a:p>
                  </a:txBody>
                  <a:tcPr marL="9525" marR="9525" marT="9525" marB="0" anchor="b"/>
                </a:tc>
                <a:extLst>
                  <a:ext uri="{0D108BD9-81ED-4DB2-BD59-A6C34878D82A}">
                    <a16:rowId xmlns:a16="http://schemas.microsoft.com/office/drawing/2014/main" val="2892148051"/>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3"/>
                        </a:rPr>
                        <a:t>GitGuardian</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5</a:t>
                      </a:r>
                    </a:p>
                  </a:txBody>
                  <a:tcPr marL="9525" marR="9525" marT="9525" marB="0" anchor="b"/>
                </a:tc>
                <a:extLst>
                  <a:ext uri="{0D108BD9-81ED-4DB2-BD59-A6C34878D82A}">
                    <a16:rowId xmlns:a16="http://schemas.microsoft.com/office/drawing/2014/main" val="3887188260"/>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4"/>
                        </a:rPr>
                        <a:t>l'Oiseau Rare</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5</a:t>
                      </a:r>
                    </a:p>
                  </a:txBody>
                  <a:tcPr marL="9525" marR="9525" marT="9525" marB="0" anchor="b"/>
                </a:tc>
                <a:extLst>
                  <a:ext uri="{0D108BD9-81ED-4DB2-BD59-A6C34878D82A}">
                    <a16:rowId xmlns:a16="http://schemas.microsoft.com/office/drawing/2014/main" val="6005267"/>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5"/>
                        </a:rPr>
                        <a:t>LittleBigCode</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5</a:t>
                      </a:r>
                    </a:p>
                  </a:txBody>
                  <a:tcPr marL="9525" marR="9525" marT="9525" marB="0" anchor="b"/>
                </a:tc>
                <a:extLst>
                  <a:ext uri="{0D108BD9-81ED-4DB2-BD59-A6C34878D82A}">
                    <a16:rowId xmlns:a16="http://schemas.microsoft.com/office/drawing/2014/main" val="1173341763"/>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6"/>
                        </a:rPr>
                        <a:t>Polynom</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5</a:t>
                      </a:r>
                    </a:p>
                  </a:txBody>
                  <a:tcPr marL="9525" marR="9525" marT="9525" marB="0" anchor="b"/>
                </a:tc>
                <a:extLst>
                  <a:ext uri="{0D108BD9-81ED-4DB2-BD59-A6C34878D82A}">
                    <a16:rowId xmlns:a16="http://schemas.microsoft.com/office/drawing/2014/main" val="1306889312"/>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7"/>
                        </a:rPr>
                        <a:t>STATERA</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5</a:t>
                      </a:r>
                    </a:p>
                  </a:txBody>
                  <a:tcPr marL="9525" marR="9525" marT="9525" marB="0" anchor="b"/>
                </a:tc>
                <a:extLst>
                  <a:ext uri="{0D108BD9-81ED-4DB2-BD59-A6C34878D82A}">
                    <a16:rowId xmlns:a16="http://schemas.microsoft.com/office/drawing/2014/main" val="3841337844"/>
                  </a:ext>
                </a:extLst>
              </a:tr>
              <a:tr h="267247">
                <a:tc>
                  <a:txBody>
                    <a:bodyPr/>
                    <a:lstStyle/>
                    <a:p>
                      <a:pPr algn="l" fontAlgn="b">
                        <a:buNone/>
                      </a:pPr>
                      <a:r>
                        <a:rPr lang="fr-FR" sz="1400" b="1" i="0" u="sng" strike="noStrike">
                          <a:solidFill>
                            <a:srgbClr val="002060"/>
                          </a:solidFill>
                          <a:effectLst/>
                          <a:latin typeface="Aptos Narrow" panose="020B0004020202020204" pitchFamily="34" charset="0"/>
                          <a:hlinkClick r:id="rId28"/>
                        </a:rPr>
                        <a:t>YesWeHack</a:t>
                      </a:r>
                      <a:endParaRPr lang="fr-FR" sz="1400" b="1" i="0" u="sng" strike="noStrike">
                        <a:solidFill>
                          <a:srgbClr val="002060"/>
                        </a:solidFill>
                        <a:effectLst/>
                        <a:latin typeface="Aptos Narrow" panose="020B0004020202020204" pitchFamily="34" charset="0"/>
                      </a:endParaRPr>
                    </a:p>
                  </a:txBody>
                  <a:tcPr marL="9525" marR="9525" marT="9525" marB="0" anchor="b"/>
                </a:tc>
                <a:tc>
                  <a:txBody>
                    <a:bodyPr/>
                    <a:lstStyle/>
                    <a:p>
                      <a:pPr algn="r" fontAlgn="b">
                        <a:buNone/>
                      </a:pPr>
                      <a:r>
                        <a:rPr lang="fr-FR" sz="1400" b="1" i="0" u="none" strike="noStrike">
                          <a:solidFill>
                            <a:srgbClr val="002060"/>
                          </a:solidFill>
                          <a:effectLst/>
                          <a:latin typeface="Aptos Narrow" panose="020B0004020202020204" pitchFamily="34" charset="0"/>
                        </a:rPr>
                        <a:t>5</a:t>
                      </a:r>
                    </a:p>
                  </a:txBody>
                  <a:tcPr marL="9525" marR="9525" marT="9525" marB="0" anchor="b"/>
                </a:tc>
                <a:extLst>
                  <a:ext uri="{0D108BD9-81ED-4DB2-BD59-A6C34878D82A}">
                    <a16:rowId xmlns:a16="http://schemas.microsoft.com/office/drawing/2014/main" val="2813041196"/>
                  </a:ext>
                </a:extLst>
              </a:tr>
              <a:tr h="314382">
                <a:tc gridSpan="2">
                  <a:txBody>
                    <a:bodyPr/>
                    <a:lstStyle/>
                    <a:p>
                      <a:pPr algn="ctr" fontAlgn="b">
                        <a:buNone/>
                      </a:pPr>
                      <a:r>
                        <a:rPr lang="fr-FR" sz="1400" b="1" i="0" u="none" strike="noStrike" dirty="0">
                          <a:solidFill>
                            <a:srgbClr val="002060"/>
                          </a:solidFill>
                          <a:effectLst/>
                          <a:latin typeface="Aptos Narrow" panose="020B0004020202020204" pitchFamily="34" charset="0"/>
                        </a:rPr>
                        <a:t>PME Taille en effectif 51 à 200</a:t>
                      </a:r>
                    </a:p>
                    <a:p>
                      <a:pPr algn="ctr" fontAlgn="b">
                        <a:buNone/>
                      </a:pPr>
                      <a:r>
                        <a:rPr lang="fr-FR" sz="1400" b="1" i="0" u="none" strike="noStrike" dirty="0">
                          <a:solidFill>
                            <a:srgbClr val="002060"/>
                          </a:solidFill>
                          <a:effectLst/>
                          <a:latin typeface="Aptos Narrow" panose="020B0004020202020204" pitchFamily="34" charset="0"/>
                        </a:rPr>
                        <a:t>avec 5 ou plus profils PhD</a:t>
                      </a:r>
                    </a:p>
                  </a:txBody>
                  <a:tcPr marL="9525" marR="9525" marT="9525" marB="0" anchor="ctr"/>
                </a:tc>
                <a:tc h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581179300"/>
                  </a:ext>
                </a:extLst>
              </a:tr>
            </a:tbl>
          </a:graphicData>
        </a:graphic>
      </p:graphicFrame>
      <p:sp>
        <p:nvSpPr>
          <p:cNvPr id="4" name="Espace réservé du numéro de diapositive 3">
            <a:extLst>
              <a:ext uri="{FF2B5EF4-FFF2-40B4-BE49-F238E27FC236}">
                <a16:creationId xmlns:a16="http://schemas.microsoft.com/office/drawing/2014/main" id="{E5AD6D88-5182-95BE-D068-05EE9DDDEF8C}"/>
              </a:ext>
            </a:extLst>
          </p:cNvPr>
          <p:cNvSpPr>
            <a:spLocks noGrp="1"/>
          </p:cNvSpPr>
          <p:nvPr>
            <p:ph type="sldNum" sz="quarter" idx="12"/>
          </p:nvPr>
        </p:nvSpPr>
        <p:spPr/>
        <p:txBody>
          <a:bodyPr/>
          <a:lstStyle/>
          <a:p>
            <a:fld id="{B387C5DA-6769-1942-A178-B0670A5BE201}" type="slidenum">
              <a:rPr lang="fr-FR" smtClean="0"/>
              <a:t>7</a:t>
            </a:fld>
            <a:endParaRPr lang="fr-FR"/>
          </a:p>
        </p:txBody>
      </p:sp>
    </p:spTree>
    <p:extLst>
      <p:ext uri="{BB962C8B-B14F-4D97-AF65-F5344CB8AC3E}">
        <p14:creationId xmlns:p14="http://schemas.microsoft.com/office/powerpoint/2010/main" val="383957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B7384-0CAB-EBCF-EB39-A5F01377180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20997C8-39C2-ACD3-6681-E6019EC18C13}"/>
              </a:ext>
            </a:extLst>
          </p:cNvPr>
          <p:cNvSpPr>
            <a:spLocks noGrp="1"/>
          </p:cNvSpPr>
          <p:nvPr>
            <p:ph type="title"/>
          </p:nvPr>
        </p:nvSpPr>
        <p:spPr>
          <a:xfrm>
            <a:off x="4242094" y="390906"/>
            <a:ext cx="5028029" cy="1158875"/>
          </a:xfrm>
        </p:spPr>
        <p:txBody>
          <a:bodyPr>
            <a:normAutofit fontScale="90000"/>
          </a:bodyPr>
          <a:lstStyle/>
          <a:p>
            <a:pPr algn="ctr"/>
            <a:r>
              <a:rPr lang="fr-FR" sz="3200" dirty="0">
                <a:solidFill>
                  <a:srgbClr val="002060"/>
                </a:solidFill>
              </a:rPr>
              <a:t>PME – taille 1 à 50</a:t>
            </a:r>
            <a:br>
              <a:rPr lang="fr-FR" sz="3200" dirty="0">
                <a:solidFill>
                  <a:srgbClr val="002060"/>
                </a:solidFill>
              </a:rPr>
            </a:br>
            <a:r>
              <a:rPr lang="fr-FR" sz="2200" dirty="0">
                <a:solidFill>
                  <a:srgbClr val="002060"/>
                </a:solidFill>
              </a:rPr>
              <a:t>Liens vers les profils PhD</a:t>
            </a:r>
            <a:br>
              <a:rPr lang="fr-FR" sz="2200" dirty="0">
                <a:solidFill>
                  <a:schemeClr val="accent2"/>
                </a:solidFill>
              </a:rPr>
            </a:br>
            <a:r>
              <a:rPr lang="fr-FR" sz="1800" dirty="0"/>
              <a:t>avril 2026</a:t>
            </a:r>
          </a:p>
        </p:txBody>
      </p:sp>
      <p:sp>
        <p:nvSpPr>
          <p:cNvPr id="4" name="Espace réservé du numéro de diapositive 3">
            <a:extLst>
              <a:ext uri="{FF2B5EF4-FFF2-40B4-BE49-F238E27FC236}">
                <a16:creationId xmlns:a16="http://schemas.microsoft.com/office/drawing/2014/main" id="{EBF3332F-1E47-9AD5-F651-F357E49ED9AE}"/>
              </a:ext>
            </a:extLst>
          </p:cNvPr>
          <p:cNvSpPr>
            <a:spLocks noGrp="1"/>
          </p:cNvSpPr>
          <p:nvPr>
            <p:ph type="sldNum" sz="quarter" idx="12"/>
          </p:nvPr>
        </p:nvSpPr>
        <p:spPr/>
        <p:txBody>
          <a:bodyPr/>
          <a:lstStyle/>
          <a:p>
            <a:fld id="{B387C5DA-6769-1942-A178-B0670A5BE201}" type="slidenum">
              <a:rPr lang="fr-FR" smtClean="0"/>
              <a:t>8</a:t>
            </a:fld>
            <a:endParaRPr lang="fr-FR"/>
          </a:p>
        </p:txBody>
      </p:sp>
      <p:graphicFrame>
        <p:nvGraphicFramePr>
          <p:cNvPr id="9" name="Tableau 8">
            <a:extLst>
              <a:ext uri="{FF2B5EF4-FFF2-40B4-BE49-F238E27FC236}">
                <a16:creationId xmlns:a16="http://schemas.microsoft.com/office/drawing/2014/main" id="{F1C32D80-E193-665E-CF77-B994C96B5812}"/>
              </a:ext>
            </a:extLst>
          </p:cNvPr>
          <p:cNvGraphicFramePr>
            <a:graphicFrameLocks noGrp="1"/>
          </p:cNvGraphicFramePr>
          <p:nvPr>
            <p:extLst>
              <p:ext uri="{D42A27DB-BD31-4B8C-83A1-F6EECF244321}">
                <p14:modId xmlns:p14="http://schemas.microsoft.com/office/powerpoint/2010/main" val="2720600493"/>
              </p:ext>
            </p:extLst>
          </p:nvPr>
        </p:nvGraphicFramePr>
        <p:xfrm>
          <a:off x="7520960" y="2149622"/>
          <a:ext cx="4046483" cy="2743200"/>
        </p:xfrm>
        <a:graphic>
          <a:graphicData uri="http://schemas.openxmlformats.org/drawingml/2006/table">
            <a:tbl>
              <a:tblPr firstRow="1" bandRow="1">
                <a:tableStyleId>{5C22544A-7EE6-4342-B048-85BDC9FD1C3A}</a:tableStyleId>
              </a:tblPr>
              <a:tblGrid>
                <a:gridCol w="1321373">
                  <a:extLst>
                    <a:ext uri="{9D8B030D-6E8A-4147-A177-3AD203B41FA5}">
                      <a16:colId xmlns:a16="http://schemas.microsoft.com/office/drawing/2014/main" val="393880870"/>
                    </a:ext>
                  </a:extLst>
                </a:gridCol>
                <a:gridCol w="1117092">
                  <a:extLst>
                    <a:ext uri="{9D8B030D-6E8A-4147-A177-3AD203B41FA5}">
                      <a16:colId xmlns:a16="http://schemas.microsoft.com/office/drawing/2014/main" val="3750161805"/>
                    </a:ext>
                  </a:extLst>
                </a:gridCol>
                <a:gridCol w="1608018">
                  <a:extLst>
                    <a:ext uri="{9D8B030D-6E8A-4147-A177-3AD203B41FA5}">
                      <a16:colId xmlns:a16="http://schemas.microsoft.com/office/drawing/2014/main" val="1480959401"/>
                    </a:ext>
                  </a:extLst>
                </a:gridCol>
              </a:tblGrid>
              <a:tr h="0">
                <a:tc>
                  <a:txBody>
                    <a:bodyPr/>
                    <a:lstStyle/>
                    <a:p>
                      <a:pPr algn="ctr"/>
                      <a:r>
                        <a:rPr lang="fr-FR" sz="1400" dirty="0"/>
                        <a:t> Liens </a:t>
                      </a:r>
                    </a:p>
                    <a:p>
                      <a:pPr algn="ctr"/>
                      <a:r>
                        <a:rPr lang="fr-FR" sz="1400" dirty="0"/>
                        <a:t>Profils PhD</a:t>
                      </a:r>
                    </a:p>
                  </a:txBody>
                  <a:tcPr anchor="ctr"/>
                </a:tc>
                <a:tc>
                  <a:txBody>
                    <a:bodyPr/>
                    <a:lstStyle/>
                    <a:p>
                      <a:pPr algn="ctr"/>
                      <a:r>
                        <a:rPr lang="fr-FR" sz="1400" dirty="0"/>
                        <a:t>Profils PhD</a:t>
                      </a:r>
                    </a:p>
                  </a:txBody>
                  <a:tcPr anchor="ctr"/>
                </a:tc>
                <a:tc>
                  <a:txBody>
                    <a:bodyPr/>
                    <a:lstStyle/>
                    <a:p>
                      <a:pPr algn="ctr"/>
                      <a:r>
                        <a:rPr lang="fr-FR" sz="1400" dirty="0"/>
                        <a:t>Entreprises</a:t>
                      </a:r>
                    </a:p>
                  </a:txBody>
                  <a:tcPr anchor="ctr"/>
                </a:tc>
                <a:extLst>
                  <a:ext uri="{0D108BD9-81ED-4DB2-BD59-A6C34878D82A}">
                    <a16:rowId xmlns:a16="http://schemas.microsoft.com/office/drawing/2014/main" val="3881556553"/>
                  </a:ext>
                </a:extLst>
              </a:tr>
              <a:tr h="370840">
                <a:tc>
                  <a:txBody>
                    <a:bodyPr/>
                    <a:lstStyle/>
                    <a:p>
                      <a:pPr algn="l" fontAlgn="b">
                        <a:buNone/>
                      </a:pPr>
                      <a:r>
                        <a:rPr lang="fr-FR" sz="1400" b="1" i="0" u="sng" strike="noStrike" dirty="0">
                          <a:solidFill>
                            <a:srgbClr val="002060"/>
                          </a:solidFill>
                          <a:effectLst/>
                          <a:latin typeface="Aptos Narrow" panose="020B0004020202020204" pitchFamily="34" charset="0"/>
                          <a:hlinkClick r:id="rId2">
                            <a:extLst>
                              <a:ext uri="{A12FA001-AC4F-418D-AE19-62706E023703}">
                                <ahyp:hlinkClr xmlns:ahyp="http://schemas.microsoft.com/office/drawing/2018/hyperlinkcolor" val="tx"/>
                              </a:ext>
                            </a:extLst>
                          </a:hlinkClick>
                        </a:rPr>
                        <a:t>1 à 10 G1</a:t>
                      </a:r>
                      <a:endParaRPr lang="fr-FR" sz="1400" b="1" i="0" u="sng" strike="noStrike" dirty="0">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19</a:t>
                      </a: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50</a:t>
                      </a:r>
                    </a:p>
                  </a:txBody>
                  <a:tcPr marL="9525" marR="9525" marT="9525" marB="0" anchor="ctr"/>
                </a:tc>
                <a:extLst>
                  <a:ext uri="{0D108BD9-81ED-4DB2-BD59-A6C34878D82A}">
                    <a16:rowId xmlns:a16="http://schemas.microsoft.com/office/drawing/2014/main" val="511534620"/>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3">
                            <a:extLst>
                              <a:ext uri="{A12FA001-AC4F-418D-AE19-62706E023703}">
                                <ahyp:hlinkClr xmlns:ahyp="http://schemas.microsoft.com/office/drawing/2018/hyperlinkcolor" val="tx"/>
                              </a:ext>
                            </a:extLst>
                          </a:hlinkClick>
                        </a:rPr>
                        <a:t>1 à 10 G2</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18</a:t>
                      </a: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50</a:t>
                      </a:r>
                    </a:p>
                  </a:txBody>
                  <a:tcPr marL="9525" marR="9525" marT="9525" marB="0" anchor="ctr"/>
                </a:tc>
                <a:extLst>
                  <a:ext uri="{0D108BD9-81ED-4DB2-BD59-A6C34878D82A}">
                    <a16:rowId xmlns:a16="http://schemas.microsoft.com/office/drawing/2014/main" val="1140239693"/>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4">
                            <a:extLst>
                              <a:ext uri="{A12FA001-AC4F-418D-AE19-62706E023703}">
                                <ahyp:hlinkClr xmlns:ahyp="http://schemas.microsoft.com/office/drawing/2018/hyperlinkcolor" val="tx"/>
                              </a:ext>
                            </a:extLst>
                          </a:hlinkClick>
                        </a:rPr>
                        <a:t>11 à 50 G1</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56</a:t>
                      </a: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50</a:t>
                      </a:r>
                    </a:p>
                  </a:txBody>
                  <a:tcPr marL="9525" marR="9525" marT="9525" marB="0" anchor="ctr"/>
                </a:tc>
                <a:extLst>
                  <a:ext uri="{0D108BD9-81ED-4DB2-BD59-A6C34878D82A}">
                    <a16:rowId xmlns:a16="http://schemas.microsoft.com/office/drawing/2014/main" val="447576563"/>
                  </a:ext>
                </a:extLst>
              </a:tr>
              <a:tr h="370840">
                <a:tc>
                  <a:txBody>
                    <a:bodyPr/>
                    <a:lstStyle/>
                    <a:p>
                      <a:pPr algn="l" fontAlgn="b">
                        <a:buNone/>
                      </a:pPr>
                      <a:r>
                        <a:rPr lang="fr-FR" sz="1400" b="1" i="0" u="sng" strike="noStrike">
                          <a:solidFill>
                            <a:srgbClr val="002060"/>
                          </a:solidFill>
                          <a:effectLst/>
                          <a:latin typeface="Aptos Narrow" panose="020B0004020202020204" pitchFamily="34" charset="0"/>
                          <a:hlinkClick r:id="rId5">
                            <a:extLst>
                              <a:ext uri="{A12FA001-AC4F-418D-AE19-62706E023703}">
                                <ahyp:hlinkClr xmlns:ahyp="http://schemas.microsoft.com/office/drawing/2018/hyperlinkcolor" val="tx"/>
                              </a:ext>
                            </a:extLst>
                          </a:hlinkClick>
                        </a:rPr>
                        <a:t>11 à 50 G2</a:t>
                      </a:r>
                      <a:endParaRPr lang="fr-FR" sz="1400" b="1" i="0" u="sng" strike="noStrike">
                        <a:solidFill>
                          <a:srgbClr val="002060"/>
                        </a:solidFill>
                        <a:effectLst/>
                        <a:latin typeface="Aptos Narrow" panose="020B0004020202020204" pitchFamily="34" charset="0"/>
                      </a:endParaRP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32</a:t>
                      </a:r>
                    </a:p>
                  </a:txBody>
                  <a:tcPr marL="9525" marR="9525" marT="9525" marB="0" anchor="ctr"/>
                </a:tc>
                <a:tc>
                  <a:txBody>
                    <a:bodyPr/>
                    <a:lstStyle/>
                    <a:p>
                      <a:pPr algn="r" fontAlgn="b">
                        <a:buNone/>
                      </a:pPr>
                      <a:r>
                        <a:rPr lang="fr-FR" sz="1400" b="1" i="0" u="none" strike="noStrike">
                          <a:solidFill>
                            <a:srgbClr val="002060"/>
                          </a:solidFill>
                          <a:effectLst/>
                          <a:latin typeface="Aptos Narrow" panose="020B0004020202020204" pitchFamily="34" charset="0"/>
                        </a:rPr>
                        <a:t>50</a:t>
                      </a:r>
                    </a:p>
                  </a:txBody>
                  <a:tcPr marL="9525" marR="9525" marT="9525" marB="0" anchor="ctr"/>
                </a:tc>
                <a:extLst>
                  <a:ext uri="{0D108BD9-81ED-4DB2-BD59-A6C34878D82A}">
                    <a16:rowId xmlns:a16="http://schemas.microsoft.com/office/drawing/2014/main" val="1384303463"/>
                  </a:ext>
                </a:extLst>
              </a:tr>
              <a:tr h="370840">
                <a:tc>
                  <a:txBody>
                    <a:bodyPr/>
                    <a:lstStyle/>
                    <a:p>
                      <a:pPr algn="ctr" fontAlgn="b">
                        <a:buNone/>
                      </a:pPr>
                      <a:r>
                        <a:rPr lang="fr-FR" sz="1400" b="1" i="0" u="none" strike="noStrike" dirty="0">
                          <a:solidFill>
                            <a:srgbClr val="002060"/>
                          </a:solidFill>
                          <a:effectLst/>
                          <a:latin typeface="Aptos Narrow" panose="020B0004020202020204" pitchFamily="34" charset="0"/>
                        </a:rPr>
                        <a:t>Total</a:t>
                      </a: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125</a:t>
                      </a:r>
                    </a:p>
                  </a:txBody>
                  <a:tcPr marL="9525" marR="9525" marT="9525" marB="0" anchor="ctr"/>
                </a:tc>
                <a:tc>
                  <a:txBody>
                    <a:bodyPr/>
                    <a:lstStyle/>
                    <a:p>
                      <a:pPr algn="r" fontAlgn="b">
                        <a:buNone/>
                      </a:pPr>
                      <a:r>
                        <a:rPr lang="fr-FR" sz="1400" b="1" i="0" u="none" strike="noStrike" dirty="0">
                          <a:solidFill>
                            <a:srgbClr val="002060"/>
                          </a:solidFill>
                          <a:effectLst/>
                          <a:latin typeface="Aptos Narrow" panose="020B0004020202020204" pitchFamily="34" charset="0"/>
                        </a:rPr>
                        <a:t>200</a:t>
                      </a:r>
                    </a:p>
                  </a:txBody>
                  <a:tcPr marL="9525" marR="9525" marT="9525" marB="0" anchor="ctr"/>
                </a:tc>
                <a:extLst>
                  <a:ext uri="{0D108BD9-81ED-4DB2-BD59-A6C34878D82A}">
                    <a16:rowId xmlns:a16="http://schemas.microsoft.com/office/drawing/2014/main" val="3025981338"/>
                  </a:ext>
                </a:extLst>
              </a:tr>
              <a:tr h="370840">
                <a:tc gridSpan="3">
                  <a:txBody>
                    <a:bodyPr/>
                    <a:lstStyle/>
                    <a:p>
                      <a:pPr algn="ctr" fontAlgn="b">
                        <a:buNone/>
                      </a:pPr>
                      <a:r>
                        <a:rPr lang="fr-FR" sz="1400" b="1" i="0" u="none" strike="noStrike" dirty="0">
                          <a:solidFill>
                            <a:srgbClr val="002060"/>
                          </a:solidFill>
                          <a:effectLst/>
                          <a:latin typeface="Aptos Narrow" panose="020B0004020202020204" pitchFamily="34" charset="0"/>
                        </a:rPr>
                        <a:t>PME</a:t>
                      </a:r>
                    </a:p>
                  </a:txBody>
                  <a:tcPr marL="9525" marR="9525" marT="9525" marB="0" anchor="ctr"/>
                </a:tc>
                <a:tc h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tc hMerge="1">
                  <a:txBody>
                    <a:bodyPr/>
                    <a:lstStyle/>
                    <a:p>
                      <a:pPr algn="r" fontAlgn="b">
                        <a:buNone/>
                      </a:pPr>
                      <a:endParaRPr lang="fr-FR" sz="1400" b="1" i="0" u="none" strike="noStrike" dirty="0">
                        <a:solidFill>
                          <a:srgbClr val="00206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436183186"/>
                  </a:ext>
                </a:extLst>
              </a:tr>
            </a:tbl>
          </a:graphicData>
        </a:graphic>
      </p:graphicFrame>
      <p:sp>
        <p:nvSpPr>
          <p:cNvPr id="6" name="ZoneTexte 5">
            <a:extLst>
              <a:ext uri="{FF2B5EF4-FFF2-40B4-BE49-F238E27FC236}">
                <a16:creationId xmlns:a16="http://schemas.microsoft.com/office/drawing/2014/main" id="{96E708BF-DA90-E7D7-39C6-89936B6805DF}"/>
              </a:ext>
            </a:extLst>
          </p:cNvPr>
          <p:cNvSpPr txBox="1"/>
          <p:nvPr/>
        </p:nvSpPr>
        <p:spPr>
          <a:xfrm>
            <a:off x="756745" y="2041102"/>
            <a:ext cx="5854262" cy="923330"/>
          </a:xfrm>
          <a:prstGeom prst="rect">
            <a:avLst/>
          </a:prstGeom>
          <a:noFill/>
        </p:spPr>
        <p:txBody>
          <a:bodyPr wrap="square" rtlCol="0">
            <a:spAutoFit/>
          </a:bodyPr>
          <a:lstStyle/>
          <a:p>
            <a:r>
              <a:rPr lang="fr-FR" dirty="0"/>
              <a:t>Le Lecteur en activant les liens découvre les entreprises et leurs employés avec un profil PhD.</a:t>
            </a:r>
          </a:p>
          <a:p>
            <a:r>
              <a:rPr lang="fr-FR" dirty="0"/>
              <a:t>Il utilisera les différents filtres proposés par LinkedIn.</a:t>
            </a:r>
          </a:p>
        </p:txBody>
      </p:sp>
      <p:sp>
        <p:nvSpPr>
          <p:cNvPr id="7" name="ZoneTexte 6">
            <a:extLst>
              <a:ext uri="{FF2B5EF4-FFF2-40B4-BE49-F238E27FC236}">
                <a16:creationId xmlns:a16="http://schemas.microsoft.com/office/drawing/2014/main" id="{97375071-5429-F61D-FDD5-48D4523B8832}"/>
              </a:ext>
            </a:extLst>
          </p:cNvPr>
          <p:cNvSpPr txBox="1"/>
          <p:nvPr/>
        </p:nvSpPr>
        <p:spPr>
          <a:xfrm>
            <a:off x="756745" y="3314018"/>
            <a:ext cx="5629460" cy="1323439"/>
          </a:xfrm>
          <a:prstGeom prst="rect">
            <a:avLst/>
          </a:prstGeom>
          <a:noFill/>
        </p:spPr>
        <p:txBody>
          <a:bodyPr wrap="square" rtlCol="0">
            <a:spAutoFit/>
          </a:bodyPr>
          <a:lstStyle/>
          <a:p>
            <a:r>
              <a:rPr lang="fr-FR" sz="1600" i="1" dirty="0"/>
              <a:t>Nota: Nous sélectionnons pour chaque taille en effectif des panels de 100 entreprises. Nous décomposons en deux groupes de 50 (G1 et G2) pour mesurer l’influence de l’affichage de LinkedIn des entreprises par nombre d’abonnés</a:t>
            </a:r>
          </a:p>
        </p:txBody>
      </p:sp>
    </p:spTree>
    <p:extLst>
      <p:ext uri="{BB962C8B-B14F-4D97-AF65-F5344CB8AC3E}">
        <p14:creationId xmlns:p14="http://schemas.microsoft.com/office/powerpoint/2010/main" val="4216843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70DDA-7D26-7CAD-B0BC-C1F05DE1F32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7CC096F-E328-C3C5-1D12-3687341C6F79}"/>
              </a:ext>
            </a:extLst>
          </p:cNvPr>
          <p:cNvSpPr>
            <a:spLocks noGrp="1"/>
          </p:cNvSpPr>
          <p:nvPr>
            <p:ph type="title"/>
          </p:nvPr>
        </p:nvSpPr>
        <p:spPr>
          <a:xfrm>
            <a:off x="838200" y="365126"/>
            <a:ext cx="10515600" cy="833054"/>
          </a:xfrm>
        </p:spPr>
        <p:txBody>
          <a:bodyPr>
            <a:normAutofit/>
          </a:bodyPr>
          <a:lstStyle/>
          <a:p>
            <a:pPr algn="ctr"/>
            <a:r>
              <a:rPr lang="fr-FR" sz="2800" dirty="0"/>
              <a:t>Méthodologie</a:t>
            </a:r>
          </a:p>
        </p:txBody>
      </p:sp>
      <p:sp>
        <p:nvSpPr>
          <p:cNvPr id="3" name="Espace réservé du contenu 2">
            <a:extLst>
              <a:ext uri="{FF2B5EF4-FFF2-40B4-BE49-F238E27FC236}">
                <a16:creationId xmlns:a16="http://schemas.microsoft.com/office/drawing/2014/main" id="{B670F274-C12E-C41E-81B6-7F80194973C3}"/>
              </a:ext>
            </a:extLst>
          </p:cNvPr>
          <p:cNvSpPr>
            <a:spLocks noGrp="1"/>
          </p:cNvSpPr>
          <p:nvPr>
            <p:ph idx="1"/>
          </p:nvPr>
        </p:nvSpPr>
        <p:spPr>
          <a:xfrm>
            <a:off x="363415" y="1253330"/>
            <a:ext cx="11366129" cy="5103020"/>
          </a:xfrm>
        </p:spPr>
        <p:txBody>
          <a:bodyPr>
            <a:normAutofit fontScale="92500" lnSpcReduction="10000"/>
          </a:bodyPr>
          <a:lstStyle/>
          <a:p>
            <a:pPr marL="0" indent="0" algn="ctr">
              <a:buNone/>
            </a:pPr>
            <a:r>
              <a:rPr lang="fr-FR" sz="2000" b="1" dirty="0"/>
              <a:t>Sélection du panel d’entreprises à partir de l’annuaire LinkedIn des Entreprises </a:t>
            </a:r>
            <a:endParaRPr lang="fr-FR" sz="1800" b="1" dirty="0"/>
          </a:p>
          <a:p>
            <a:r>
              <a:rPr lang="fr-FR" sz="2000" b="1" dirty="0">
                <a:solidFill>
                  <a:schemeClr val="tx1"/>
                </a:solidFill>
                <a:hlinkClick r:id="rId2">
                  <a:extLst>
                    <a:ext uri="{A12FA001-AC4F-418D-AE19-62706E023703}">
                      <ahyp:hlinkClr xmlns:ahyp="http://schemas.microsoft.com/office/drawing/2018/hyperlinkcolor" val="tx"/>
                    </a:ext>
                  </a:extLst>
                </a:hlinkClick>
              </a:rPr>
              <a:t>Lien</a:t>
            </a:r>
            <a:r>
              <a:rPr lang="fr-FR" sz="2000" b="1" u="sng" dirty="0">
                <a:solidFill>
                  <a:schemeClr val="tx1"/>
                </a:solidFill>
                <a:hlinkClick r:id="rId2">
                  <a:extLst>
                    <a:ext uri="{A12FA001-AC4F-418D-AE19-62706E023703}">
                      <ahyp:hlinkClr xmlns:ahyp="http://schemas.microsoft.com/office/drawing/2018/hyperlinkcolor" val="tx"/>
                    </a:ext>
                  </a:extLst>
                </a:hlinkClick>
              </a:rPr>
              <a:t> </a:t>
            </a:r>
            <a:r>
              <a:rPr lang="fr-FR" sz="2000" b="1" dirty="0">
                <a:solidFill>
                  <a:schemeClr val="tx1"/>
                </a:solidFill>
              </a:rPr>
              <a:t>vers l’ annuaire LinkedIn</a:t>
            </a:r>
          </a:p>
          <a:p>
            <a:pPr lvl="1"/>
            <a:r>
              <a:rPr lang="fr-FR" sz="1800" dirty="0"/>
              <a:t>secteur « Services et conseil en informatique »</a:t>
            </a:r>
          </a:p>
          <a:p>
            <a:pPr lvl="1"/>
            <a:r>
              <a:rPr lang="fr-FR" sz="1800" dirty="0"/>
              <a:t>lieu France: LinkedIn sélectionne des entreprises qui indiquent avoir un établissement localisé en France. Nous retenons uniquement des entreprises  dont le siège social est en France ( le siège social figure sur la page LinkedIn de l’Entreprise)</a:t>
            </a:r>
          </a:p>
          <a:p>
            <a:r>
              <a:rPr lang="fr-FR" sz="2000" b="1" dirty="0"/>
              <a:t>Sélection des entreprises pour le panel </a:t>
            </a:r>
          </a:p>
          <a:p>
            <a:pPr lvl="1"/>
            <a:r>
              <a:rPr lang="fr-FR" sz="1800" dirty="0"/>
              <a:t>Nous constituons en fait un panel par taille d’entreprises ( 8 niveaux de taille dans LinkedIn) avec plus d’entreprises pour les plus petites tailles qui comptent le plus d’entreprises.</a:t>
            </a:r>
          </a:p>
          <a:p>
            <a:pPr lvl="1"/>
            <a:r>
              <a:rPr lang="fr-FR" sz="1800" dirty="0"/>
              <a:t>Pour chaque taille nous sélectionnons celles qui apparaissent en premier  et qui ont leur siège social en France. En effet LinkedIn affiche les entreprises dans un ordre qui prend en compte le nombre d’abonnés à la page et nous avons fait des tests qui montrent que les entreprises avec de nombreux PhD sont en général bien classées, en termes de visibilité et nombre d’abonnés: le Lecteur notera par exemple sur la diapo 6 que les Groupes 2 emploient moins de profils PhD que les Groupes 1 (50 premiers à l’affichage) </a:t>
            </a:r>
          </a:p>
          <a:p>
            <a:pPr lvl="1"/>
            <a:r>
              <a:rPr lang="fr-FR" sz="1800" dirty="0"/>
              <a:t>Les PME sont quand même sous-représentées : nous en sélectionnons plusieurs centaines de PME , mais celles- ci se comptent par milliers. </a:t>
            </a:r>
          </a:p>
          <a:p>
            <a:pPr marL="457200" lvl="1" indent="0">
              <a:buNone/>
            </a:pPr>
            <a:endParaRPr lang="fr-FR" sz="1800" dirty="0"/>
          </a:p>
        </p:txBody>
      </p:sp>
      <p:sp>
        <p:nvSpPr>
          <p:cNvPr id="4" name="Espace réservé du numéro de diapositive 3">
            <a:extLst>
              <a:ext uri="{FF2B5EF4-FFF2-40B4-BE49-F238E27FC236}">
                <a16:creationId xmlns:a16="http://schemas.microsoft.com/office/drawing/2014/main" id="{B013235B-949D-9A74-2FBA-2153114E69A7}"/>
              </a:ext>
            </a:extLst>
          </p:cNvPr>
          <p:cNvSpPr>
            <a:spLocks noGrp="1"/>
          </p:cNvSpPr>
          <p:nvPr>
            <p:ph type="sldNum" sz="quarter" idx="12"/>
          </p:nvPr>
        </p:nvSpPr>
        <p:spPr/>
        <p:txBody>
          <a:bodyPr/>
          <a:lstStyle/>
          <a:p>
            <a:fld id="{B387C5DA-6769-1942-A178-B0670A5BE201}" type="slidenum">
              <a:rPr lang="fr-FR" smtClean="0"/>
              <a:t>9</a:t>
            </a:fld>
            <a:endParaRPr lang="fr-FR"/>
          </a:p>
        </p:txBody>
      </p:sp>
    </p:spTree>
    <p:extLst>
      <p:ext uri="{BB962C8B-B14F-4D97-AF65-F5344CB8AC3E}">
        <p14:creationId xmlns:p14="http://schemas.microsoft.com/office/powerpoint/2010/main" val="3926097965"/>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4736</TotalTime>
  <Words>1225</Words>
  <Application>Microsoft Macintosh PowerPoint</Application>
  <PresentationFormat>Grand écran</PresentationFormat>
  <Paragraphs>348</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Aptos</vt:lpstr>
      <vt:lpstr>Aptos Narrow</vt:lpstr>
      <vt:lpstr>Arial</vt:lpstr>
      <vt:lpstr>Century Gothic</vt:lpstr>
      <vt:lpstr>Wingdings 3</vt:lpstr>
      <vt:lpstr>Brin</vt:lpstr>
      <vt:lpstr>Secteur d’activité : « Services et conseil en informatique » Profils PhD employés source LinkedIn </vt:lpstr>
      <vt:lpstr>Présentation</vt:lpstr>
      <vt:lpstr>Une présentation des entreprises par taille en effectifs</vt:lpstr>
      <vt:lpstr>Grandes entreprises   Taille plus de 10000 Lien vers profils PhD</vt:lpstr>
      <vt:lpstr>Grandes entreprises  Taille 5000 à 10000 Lien vers profils PhD</vt:lpstr>
      <vt:lpstr>ETI 200 ETI, liens vers 1000 profils PhD Fichier complet des ETI à télécharger avril 2026</vt:lpstr>
      <vt:lpstr>PME – tailles 50 à 500 200 PME, liens vers 500 profils PhD Fichier complet des PME à télécharger avril 2026</vt:lpstr>
      <vt:lpstr>PME – taille 1 à 50 Liens vers les profils PhD avril 2026</vt:lpstr>
      <vt:lpstr>Méthodologie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Bamberger</dc:creator>
  <cp:lastModifiedBy>Alain Bamberger</cp:lastModifiedBy>
  <cp:revision>39</cp:revision>
  <dcterms:created xsi:type="dcterms:W3CDTF">2026-04-08T10:44:30Z</dcterms:created>
  <dcterms:modified xsi:type="dcterms:W3CDTF">2026-04-21T13:46:44Z</dcterms:modified>
</cp:coreProperties>
</file>