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65" r:id="rId4"/>
    <p:sldId id="257" r:id="rId5"/>
    <p:sldId id="261" r:id="rId6"/>
    <p:sldId id="258" r:id="rId7"/>
    <p:sldId id="260" r:id="rId8"/>
    <p:sldId id="266" r:id="rId9"/>
    <p:sldId id="267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566"/>
    <p:restoredTop sz="94713"/>
  </p:normalViewPr>
  <p:slideViewPr>
    <p:cSldViewPr snapToGrid="0">
      <p:cViewPr varScale="1">
        <p:scale>
          <a:sx n="117" d="100"/>
          <a:sy n="117" d="100"/>
        </p:scale>
        <p:origin x="208" y="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59BE2-534A-454B-AE9E-ACDA8EDFB6B8}" type="datetimeFigureOut">
              <a:rPr lang="fr-FR" smtClean="0"/>
              <a:t>11/04/2026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4C176-CFD7-2A4F-97C8-4336CF2C59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48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F11797D-16A4-A897-5FE9-A344EDCD5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BBECC00-2062-3470-E5B6-21B3EAB459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0A7AEB-A104-CE71-9F90-4B5BFFAD5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BC946-1118-2D41-AEF3-D8E0CD8084D1}" type="datetime1">
              <a:rPr lang="fr-FR" smtClean="0"/>
              <a:t>11/04/2026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E09102-4E71-8464-92E6-571877B2B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F983BC-6D8F-D25E-ED08-95412F2F0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34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EAA7BD-2BDC-6118-ACCA-F90BAB865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24C2E5-0B8B-E88F-6C88-92839195A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5A8ECF-F9CD-22E2-29FE-E6AA48C43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02499-1B0A-334F-95AC-42618EC4090B}" type="datetime1">
              <a:rPr lang="fr-FR" smtClean="0"/>
              <a:t>11/04/2026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C777AE-C617-190F-76CB-19C86E61D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3A70E6A-01AD-D61C-AF17-80EF861A2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378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8021277-DEDF-B98C-B498-C424EA37B2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5B98EAE-57C5-ED9D-5155-33C38EB822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16A18F-3A6E-3471-67D7-9C3CB081A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1CBE9-BC1B-444F-8648-221C1AB52D08}" type="datetime1">
              <a:rPr lang="fr-FR" smtClean="0"/>
              <a:t>11/04/2026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31C430-6514-F1ED-EAB1-6C310775C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60412D-AEBC-2CA9-A810-CF3D75F0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428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7D1B84-450B-9417-DC8A-86E5F5146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0EACBA5-9CDB-7A1A-BC5C-90F3FE9C7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6BC5FA-1774-52DD-C697-CA200FF85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A198F-955F-E745-A925-469EE70D9C20}" type="datetime1">
              <a:rPr lang="fr-FR" smtClean="0"/>
              <a:t>11/04/2026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C42170-A919-E6A1-C737-A52F05942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96A1BE-6E5C-6A30-C43C-99B8AA4DE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19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494087-1FAE-3845-F08D-EC07D2AE6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7454FA-94BD-B4F7-ADAF-32B7BE19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83B5FE1-04A2-429D-2CB6-95CE77387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3AEB2-3A5D-684C-BC24-F64824F590A9}" type="datetime1">
              <a:rPr lang="fr-FR" smtClean="0"/>
              <a:t>11/04/2026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9270A0-3DB6-72C8-CB84-849B92132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D7E9B7-21BD-F34F-8B9C-BC0941263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528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DC3BDA-5E59-9786-02A1-DAFBBFA6E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FAA5A9-3A57-8FB3-ACDC-E745B5F86E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5621367-6466-48D5-5185-D87EDDC6CC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E7DEA3-0B08-8725-23F1-0154596C6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35ED-3080-4A46-B68A-CC1184030277}" type="datetime1">
              <a:rPr lang="fr-FR" smtClean="0"/>
              <a:t>11/04/2026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BB7CE5A-303E-0D18-0650-3246ADD93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6FB3C8A-316C-B989-7DF3-5D6413C9F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91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4CE623-D108-745E-91B0-7EAB9EFD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443CB8-E055-6A37-5925-659E599BA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D32FBD6-AD1C-AB17-4FFB-4158D54966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D24D998-872F-EF06-15E3-7F173EE5F1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D61E5B0-3AF3-7AAA-1FA9-D51DCF22F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4477547-0D46-BF05-92D6-71D4A692B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F3C44-10B3-BE4A-B064-46512C9352D9}" type="datetime1">
              <a:rPr lang="fr-FR" smtClean="0"/>
              <a:t>11/04/2026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0E575FF-66F7-E63C-C4E4-69A7CAD3F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266372B-6C3C-3DE4-77F8-3A9211101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0938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048C61-1508-806C-B146-69088895F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C1F35A7-DA03-896E-5F34-9D01EBFC0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F52E2-8603-9B4F-B276-EB791BB701F5}" type="datetime1">
              <a:rPr lang="fr-FR" smtClean="0"/>
              <a:t>11/04/2026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A377C86-2017-5C8A-200A-A785341C6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7246C88-D69E-C6EF-E549-89DCAB879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994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BEABC15-2D99-7DD8-4A14-2A1C7D4B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B0B22-AE92-C341-B11F-BD0059057228}" type="datetime1">
              <a:rPr lang="fr-FR" smtClean="0"/>
              <a:t>11/04/2026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E8A749A-693E-D8C8-73D1-48B3E677B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E97F08-C18B-D109-5075-1984F5635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9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274FE5-123A-9F9F-0DDB-9B0C6BCC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579AAD-14D3-A15F-E545-B0E675ECA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82173D-97FE-9EEF-A539-F9C2D56C0C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8120A9-FAE6-63E6-0016-51AF01002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F3FBF-B82E-AB47-8757-2DBFE9BD0008}" type="datetime1">
              <a:rPr lang="fr-FR" smtClean="0"/>
              <a:t>11/04/2026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A50859-7BD3-90DD-C702-BA6DFD0A6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A5678B5-3256-2B36-C146-C8E087442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60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90DD69-086D-A787-F90F-613DEEE03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57C7D8-F5F1-1BFA-E4DE-48D0553B23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328FE6-9BAD-A56B-5BC4-753993F6E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5FC176-4079-410B-32D2-C31E60F66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9E2E-3A47-D248-8EB2-B8D541A7B532}" type="datetime1">
              <a:rPr lang="fr-FR" smtClean="0"/>
              <a:t>11/04/2026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DD6E27-11BE-0410-E338-5C9935ADC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C83613-9063-7113-70BC-3F29AE55A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12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714F565-AAE6-E073-FC14-493888841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096203-FEE6-2534-F1D1-D8377040F9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01207D-68AD-829E-6C0A-7C10BE9DB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59BE0F-49FB-1E4C-A665-115096E567A1}" type="datetime1">
              <a:rPr lang="fr-FR" smtClean="0"/>
              <a:t>11/04/2026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07DDB8-2918-5FD7-9134-69593B3A60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FE5B83-3C49-310F-36C2-B462C1E45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0EA37E-925B-7745-9AD4-2009FE776D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6906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ctoratspi-entreprises.com/normandi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school/universite-de-caen-normandie/people/" TargetMode="External"/><Relationship Id="rId7" Type="http://schemas.openxmlformats.org/officeDocument/2006/relationships/hyperlink" Target="https://www.linkedin.com/school/universite-de-caen-normandie/people/?facetGeoRegion=104433326" TargetMode="External"/><Relationship Id="rId2" Type="http://schemas.openxmlformats.org/officeDocument/2006/relationships/hyperlink" Target="https://www.linkedin.com/school/universite-de-rouen/peopl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de-rouen/people/?facetGeoRegion=104433326" TargetMode="External"/><Relationship Id="rId5" Type="http://schemas.openxmlformats.org/officeDocument/2006/relationships/hyperlink" Target="https://www.linkedin.com/school/universite-de-caen-normandie/people/?facetGeoRegion=105015875" TargetMode="External"/><Relationship Id="rId4" Type="http://schemas.openxmlformats.org/officeDocument/2006/relationships/hyperlink" Target="https://www.linkedin.com/school/universite-de-rouen/people/?facetGeoRegion=105015875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universite-de-rouen/people/?facetGeoRegion=101355337%2C101452733%2C105149562%2C102454443%2C105490917%2C104187078%2C106808692%2C102478259%2C104195383%2C102500897%2C101022442%2C102890883%2C102713980%2C106215326%2C100664862%2C105146118" TargetMode="External"/><Relationship Id="rId13" Type="http://schemas.openxmlformats.org/officeDocument/2006/relationships/hyperlink" Target="https://www.linkedin.com/search/results/people/?keywords=PhD%20OR%20Ph.D&amp;origin=FACETED_SEARCH&amp;geoUrn=%5B%22101174742%22%2C%22103644278%22%5D&amp;schoolFilter=%5B%22962826%22%5D&amp;page=26&amp;spellCorrectionEnabled=true&amp;prioritizeMessage=false" TargetMode="External"/><Relationship Id="rId18" Type="http://schemas.openxmlformats.org/officeDocument/2006/relationships/hyperlink" Target="https://www.linkedin.com/search/results/people/?keywords=PhD%20OR%20Ph.D&amp;origin=FACETED_SEARCH&amp;geoUrn=%5B%22106057199%22%2C%22100446943%22%2C%22100808673%22%2C%22100867946%22%2C%22100876405%22%2C%22100877388%22%2C%22101490751%22%2C%22101739942%22%2C%22101937718%22%2C%22102927786%22%2C%22103323778%22%2C%22104065273%22%2C%22104379274%22%2C%22104621616%22%2C%22105126983%22%2C%22105530931%22%2C%22105912732%22%2C%22106373116%22%2C%22106429766%22%2C%22106522560%22%5D&amp;schoolFilter=%5B%2271735%22%5D&amp;page=3&amp;spellCorrectionEnabled=true&amp;prioritizeMessage=false" TargetMode="External"/><Relationship Id="rId3" Type="http://schemas.openxmlformats.org/officeDocument/2006/relationships/hyperlink" Target="https://www.linkedin.com/school/universite-de-caen-normandie/people/?facetGeoRegion=103819153%2C105117694%2C104514075%2C100456013%2C100364837%2C104677530%2C104738515%2C103883259%2C100288700%2C105072130%2C104508036%2C106670623%2C105333783%2C103119917%2C101464403%2C104341318%2C102974008%2C104688944%2C100961908%2C106774002%2C105015875%2C101282230%2C106693272%2C103350119%2C101165590%2C102890719%2C104042105%2C100565514%2C105646813%2C102264497%2C101728296" TargetMode="External"/><Relationship Id="rId7" Type="http://schemas.openxmlformats.org/officeDocument/2006/relationships/hyperlink" Target="https://www.linkedin.com/school/universite-de-caen-normandie/people/?facetGeoRegion=103644278%2C101174742" TargetMode="External"/><Relationship Id="rId12" Type="http://schemas.openxmlformats.org/officeDocument/2006/relationships/hyperlink" Target="https://www.linkedin.com/search/results/people/?keywords=PhD%20OR%20Ph.D&amp;origin=FACETED_SEARCH&amp;geoUrn=%5B%22103644278%22%2C%22101174742%22%5D&amp;schoolFilter=%5B%2271735%22%5D&amp;page=22&amp;spellCorrectionEnabled=true&amp;prioritizeMessage=false" TargetMode="External"/><Relationship Id="rId17" Type="http://schemas.openxmlformats.org/officeDocument/2006/relationships/hyperlink" Target="https://www.linkedin.com/search/results/people/?keywords=PhD%20OR%20Ph.D&amp;origin=FACETED_SEARCH&amp;geoUrn=%5B%22100664862%22%2C%22101022442%22%2C%22101355337%22%2C%22101452733%22%2C%22102454443%22%2C%22102478259%22%2C%22102500897%22%2C%22102713980%22%2C%22102890883%22%2C%22104187078%22%2C%22105146118%22%2C%22105149562%22%2C%22105490917%22%2C%22106215326%22%2C%22106808692%22%5D&amp;schoolFilter=%5B%22962826%22%5D&amp;page=6&amp;spellCorrectionEnabled=true&amp;prioritizeMessage=false" TargetMode="External"/><Relationship Id="rId2" Type="http://schemas.openxmlformats.org/officeDocument/2006/relationships/hyperlink" Target="https://www.linkedin.com/school/universite-de-rouen/people/?facetGeoRegion=103819153%2C105117694%2C104514075%2C100456013%2C100364837%2C104677530%2C104738515%2C103883259%2C100288700%2C105072130%2C104508036%2C106670623%2C105333783%2C103119917%2C101464403%2C104341318%2C102974008%2C104688944%2C100961908%2C106774002%2C105015875%2C101282230%2C106693272%2C103350119%2C101165590%2C102890719%2C104042105%2C100565514%2C105646813%2C102264497%2C101728296" TargetMode="External"/><Relationship Id="rId16" Type="http://schemas.openxmlformats.org/officeDocument/2006/relationships/hyperlink" Target="https://www.linkedin.com/search/results/people/?keywords=PhD%20OR%20Ph.D&amp;origin=FACETED_SEARCH&amp;geoUrn=%5B%22100664862%22%2C%22101022442%22%2C%22101355337%22%2C%22101452733%22%2C%22102454443%22%2C%22102478259%22%2C%22102500897%22%2C%22102713980%22%2C%22102890883%22%2C%22104187078%22%2C%22105146118%22%2C%22105149562%22%2C%22105490917%22%2C%22106215326%22%2C%22106808692%22%5D&amp;schoolFilter=%5B%2271735%22%5D&amp;page=6&amp;spellCorrectionEnabled=true&amp;prioritizeMessage=fals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de-rouen/people/?facetGeoRegion=103644278%2C101174742" TargetMode="External"/><Relationship Id="rId11" Type="http://schemas.openxmlformats.org/officeDocument/2006/relationships/hyperlink" Target="https://www.linkedin.com/school/universite-de-caen-normandie/people/?facetGeoRegion=106057199%2C100446943%2C103323778%2C101490751%2C102927786%2C104065273%2C100867946%2C104621616%2C106429766%2C105126983%2C100876405%2C106373116%2C105530931%2C104379274%2C100877388%2C105912732%2C101937718%2C106522560%2C101739942%2C100808673" TargetMode="External"/><Relationship Id="rId5" Type="http://schemas.openxmlformats.org/officeDocument/2006/relationships/hyperlink" Target="https://www.linkedin.com/school/universite-de-caen-normandie/people/?facetGeoRegion=104035573%2C106395874%2C100459316%2C101519029%2C100587095%2C105745966%2C103295271%2C106155005%2C104305776%2C104471338%2C106725625%2C101934083%2C101620260%2C101834488%2C105587166%2C100770782%2C102787409%2C103550069%2C105365761%2C101271829%2C106796687%2C103587512%2C104725424%2C106714035%2C104655384%2C103603395%2C102134353%2C102105699%2C104604145%2C100710459%2C106740205%2C104036859" TargetMode="External"/><Relationship Id="rId15" Type="http://schemas.openxmlformats.org/officeDocument/2006/relationships/hyperlink" Target="https://www.linkedin.com/search/results/people/?keywords=PhD%20OR%20Ph.D&amp;origin=FACETED_SEARCH&amp;geoUrn=%5B%22100459316%22%2C%22100587095%22%2C%22100710459%22%2C%22100770782%22%2C%22101271829%22%2C%22101519029%22%2C%22101620260%22%2C%22101834488%22%2C%22101934083%22%2C%22102105699%22%2C%22102134353%22%2C%22102787409%22%2C%22103295271%22%2C%22103550069%22%2C%22103587512%22%2C%22103603395%22%2C%22104035573%22%2C%22104036859%22%2C%22104305776%22%2C%22104471338%22%2C%22104604145%22%2C%22104655384%22%2C%22104725424%22%2C%22105365761%22%2C%22105587166%22%2C%22105745966%22%2C%22106155005%22%2C%22106395874%22%2C%22106714035%22%2C%22106725625%22%2C%22106740205%22%2C%22106796687%22%5D&amp;schoolFilter=%5B%22962826%22%5D&amp;page=9&amp;spellCorrectionEnabled=true&amp;prioritizeMessage=false" TargetMode="External"/><Relationship Id="rId10" Type="http://schemas.openxmlformats.org/officeDocument/2006/relationships/hyperlink" Target="https://www.linkedin.com/school/universite-de-rouen/people/?facetGeoRegion=106057199%2C100446943%2C103323778%2C101490751%2C102927786%2C104065273%2C100867946%2C104621616%2C106429766%2C105126983%2C100876405%2C106373116%2C105530931%2C104379274%2C100877388%2C105912732%2C101937718%2C106522560%2C101739942%2C100808673" TargetMode="External"/><Relationship Id="rId19" Type="http://schemas.openxmlformats.org/officeDocument/2006/relationships/hyperlink" Target="https://www.linkedin.com/search/results/people/?keywords=PhD%20OR%20Ph.D&amp;origin=FACETED_SEARCH&amp;geoUrn=%5B%22100446943%22%2C%22100808673%22%2C%22100867946%22%2C%22100876405%22%2C%22100877388%22%2C%22101490751%22%2C%22101739942%22%2C%22101937718%22%2C%22102927786%22%2C%22103323778%22%2C%22104065273%22%2C%22104379274%22%2C%22104621616%22%2C%22105126983%22%2C%22105530931%22%2C%22105912732%22%2C%22106057199%22%2C%22106373116%22%2C%22106429766%22%2C%22106522560%22%5D&amp;schoolFilter=%5B%22962826%22%5D&amp;page=3&amp;spellCorrectionEnabled=true&amp;prioritizeMessage=false" TargetMode="External"/><Relationship Id="rId4" Type="http://schemas.openxmlformats.org/officeDocument/2006/relationships/hyperlink" Target="https://www.linkedin.com/school/universite-de-rouen/people/?facetGeoRegion=104035573%2C106395874%2C100459316%2C101519029%2C100587095%2C105745966%2C103295271%2C106155005%2C104305776%2C104471338%2C106725625%2C101934083%2C101620260%2C101834488%2C105587166%2C100770782%2C102787409%2C103550069%2C105365761%2C101271829%2C106796687%2C103587512%2C104725424%2C106714035%2C104655384%2C103603395%2C102134353%2C102105699%2C104604145%2C100710459%2C106740205%2C104036859" TargetMode="External"/><Relationship Id="rId9" Type="http://schemas.openxmlformats.org/officeDocument/2006/relationships/hyperlink" Target="https://www.linkedin.com/school/universite-de-caen-normandie/people/?facetGeoRegion=101355337%2C101452733%2C105149562%2C102454443%2C105490917%2C104187078%2C106808692%2C102478259%2C104195383%2C102500897%2C101022442%2C102890883%2C102713980%2C106215326%2C100664862%2C105146118" TargetMode="External"/><Relationship Id="rId14" Type="http://schemas.openxmlformats.org/officeDocument/2006/relationships/hyperlink" Target="https://www.linkedin.com/search/results/people/?keywords=PhD%20OR%20Ph.D&amp;origin=FACETED_SEARCH&amp;geoUrn=%5B%22100459316%22%2C%22100587095%22%2C%22100710459%22%2C%22100770782%22%2C%22101271829%22%2C%22101519029%22%2C%22101620260%22%2C%22101834488%22%2C%22101934083%22%2C%22102105699%22%2C%22102134353%22%2C%22102787409%22%2C%22103295271%22%2C%22103550069%22%2C%22103587512%22%2C%22103603395%22%2C%22104035573%22%2C%22104036859%22%2C%22104305776%22%2C%22104471338%22%2C%22104604145%22%2C%22104655384%22%2C%22104725424%22%2C%22105365761%22%2C%22105587166%22%2C%22105745966%22%2C%22106155005%22%2C%22106395874%22%2C%22106714035%22%2C%22106725625%22%2C%22106740205%22%2C%22106796687%22%5D&amp;schoolFilter=%5B%2271735%22%5D&amp;page=14&amp;spellCorrectionEnabled=true&amp;prioritizeMessage=false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chool/universite-de-rouen/people/?facetGeoRegion=102215960" TargetMode="External"/><Relationship Id="rId13" Type="http://schemas.openxmlformats.org/officeDocument/2006/relationships/hyperlink" Target="https://www.linkedin.com/school/universite-de-rouen/people/?facetGeoRegion=104246759" TargetMode="External"/><Relationship Id="rId18" Type="http://schemas.openxmlformats.org/officeDocument/2006/relationships/hyperlink" Target="https://www.linkedin.com/school/universite-de-caen-normandie/people/?facetGeoRegion=105563475" TargetMode="External"/><Relationship Id="rId3" Type="http://schemas.openxmlformats.org/officeDocument/2006/relationships/hyperlink" Target="https://www.linkedin.com/school/universite-de-caen-normandie/people/?facetGeoRegion=103623254" TargetMode="External"/><Relationship Id="rId21" Type="http://schemas.openxmlformats.org/officeDocument/2006/relationships/hyperlink" Target="https://www.linkedin.com/school/universite-de-rouen/people/?facetGeoRegion=104731846" TargetMode="External"/><Relationship Id="rId7" Type="http://schemas.openxmlformats.org/officeDocument/2006/relationships/hyperlink" Target="https://www.linkedin.com/school/universite-de-caen-normandie/people/?facetGeoRegion=103737322" TargetMode="External"/><Relationship Id="rId12" Type="http://schemas.openxmlformats.org/officeDocument/2006/relationships/hyperlink" Target="https://www.linkedin.com/school/universite-de-caen-normandie/people/?facetGeoRegion=105007536" TargetMode="External"/><Relationship Id="rId17" Type="http://schemas.openxmlformats.org/officeDocument/2006/relationships/hyperlink" Target="https://www.linkedin.com/school/universite-de-rouen/people/?facetGeoRegion=105563475" TargetMode="External"/><Relationship Id="rId2" Type="http://schemas.openxmlformats.org/officeDocument/2006/relationships/hyperlink" Target="https://www.linkedin.com/school/universite-de-rouen/people/?facetGeoRegion=103623254" TargetMode="External"/><Relationship Id="rId16" Type="http://schemas.openxmlformats.org/officeDocument/2006/relationships/hyperlink" Target="https://www.linkedin.com/school/universite-de-caen-normandie/people/?facetGeoRegion=104433326" TargetMode="External"/><Relationship Id="rId20" Type="http://schemas.openxmlformats.org/officeDocument/2006/relationships/hyperlink" Target="https://www.linkedin.com/school/universite-de-caen-normandie/people/?facetGeoRegion=10387621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chool/universite-de-rouen/people/?facetGeoRegion=103737322" TargetMode="External"/><Relationship Id="rId11" Type="http://schemas.openxmlformats.org/officeDocument/2006/relationships/hyperlink" Target="https://www.linkedin.com/school/universite-de-rouen/people/?facetGeoRegion=105007536" TargetMode="External"/><Relationship Id="rId24" Type="http://schemas.openxmlformats.org/officeDocument/2006/relationships/hyperlink" Target="https://www.linkedin.com/school/universite-de-caen-normandie/people/?facetGeoRegion=102203735" TargetMode="External"/><Relationship Id="rId5" Type="http://schemas.openxmlformats.org/officeDocument/2006/relationships/hyperlink" Target="https://www.linkedin.com/school/universite-de-caen-normandie/people/?facetGeoRegion=103286073" TargetMode="External"/><Relationship Id="rId15" Type="http://schemas.openxmlformats.org/officeDocument/2006/relationships/hyperlink" Target="https://www.linkedin.com/school/universite-de-rouen/people/?facetGeoRegion=104433326" TargetMode="External"/><Relationship Id="rId23" Type="http://schemas.openxmlformats.org/officeDocument/2006/relationships/hyperlink" Target="https://www.linkedin.com/school/universite-de-rouen/people/?facetGeoRegion=102203735" TargetMode="External"/><Relationship Id="rId10" Type="http://schemas.openxmlformats.org/officeDocument/2006/relationships/hyperlink" Target="https://www.linkedin.com/school/universite-de-rouen/people/?facetGeoRegion=101735443" TargetMode="External"/><Relationship Id="rId19" Type="http://schemas.openxmlformats.org/officeDocument/2006/relationships/hyperlink" Target="https://www.linkedin.com/school/universite-de-rouen/people/?facetGeoRegion=103876217" TargetMode="External"/><Relationship Id="rId4" Type="http://schemas.openxmlformats.org/officeDocument/2006/relationships/hyperlink" Target="https://www.linkedin.com/school/universite-de-rouen/people/?facetGeoRegion=103286073" TargetMode="External"/><Relationship Id="rId9" Type="http://schemas.openxmlformats.org/officeDocument/2006/relationships/hyperlink" Target="https://www.linkedin.com/school/universite-de-caen-normandie/people/?facetGeoRegion=102215960" TargetMode="External"/><Relationship Id="rId14" Type="http://schemas.openxmlformats.org/officeDocument/2006/relationships/hyperlink" Target="https://www.linkedin.com/school/universite-de-caen-normandie/people/?facetGeoRegion=104246759" TargetMode="External"/><Relationship Id="rId22" Type="http://schemas.openxmlformats.org/officeDocument/2006/relationships/hyperlink" Target="https://www.linkedin.com/school/universite-de-caen-normandie/people/?facetGeoRegion=104731846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earch/results/people/?keywords=PhD%20OR%20Ph.D&amp;origin=FACETED_SEARCH&amp;geoUrn=%5B%22102215960%22%5D&amp;schoolFilter=%5B%2271735%22%5D&amp;page=4&amp;spellCorrectionEnabled=true&amp;prioritizeMessage=false" TargetMode="External"/><Relationship Id="rId13" Type="http://schemas.openxmlformats.org/officeDocument/2006/relationships/hyperlink" Target="https://www.linkedin.com/search/results/people/?keywords=PhD%20OR%20Ph.D&amp;origin=FACETED_SEARCH&amp;geoUrn=%5B%22105007536%22%5D&amp;schoolFilter=%5B%22962826%22%5D&amp;page=6&amp;spellCorrectionEnabled=true&amp;prioritizeMessage=false" TargetMode="External"/><Relationship Id="rId18" Type="http://schemas.openxmlformats.org/officeDocument/2006/relationships/hyperlink" Target="https://www.linkedin.com/search/results/people/?keywords=PhD%20OR%20Ph.D&amp;origin=FACETED_SEARCH&amp;geoUrn=%5B%22105563475%22%5D&amp;schoolFilter=%5B%22962826%22%5D&amp;page=9&amp;spellCorrectionEnabled=true&amp;prioritizeMessage=false" TargetMode="External"/><Relationship Id="rId3" Type="http://schemas.openxmlformats.org/officeDocument/2006/relationships/hyperlink" Target="https://www.linkedin.com/search/results/people/?keywords=PhD%20OR%20Ph.D&amp;origin=FACETED_SEARCH&amp;geoUrn=%5B%22103623254%22%5D&amp;schoolFilter=%5B%22962826%22%5D&amp;page=16&amp;spellCorrectionEnabled=true&amp;prioritizeMessage=false" TargetMode="External"/><Relationship Id="rId21" Type="http://schemas.openxmlformats.org/officeDocument/2006/relationships/hyperlink" Target="https://www.linkedin.com/search/results/people/?keywords=PhD%20OR%20Ph.D&amp;origin=FACETED_SEARCH&amp;geoUrn=%5B%22104731846%22%5D&amp;schoolFilter=%5B%2271735%22%5D&amp;page=5&amp;spellCorrectionEnabled=true&amp;prioritizeMessage=false" TargetMode="External"/><Relationship Id="rId7" Type="http://schemas.openxmlformats.org/officeDocument/2006/relationships/hyperlink" Target="https://www.linkedin.com/search/results/people/?keywords=PhD%20OR%20Ph.D&amp;origin=FACETED_SEARCH&amp;geoUrn=%5B%22103737322%22%5D&amp;schoolFilter=%5B%22962826%22%5D&amp;page=13&amp;spellCorrectionEnabled=true&amp;prioritizeMessage=false" TargetMode="External"/><Relationship Id="rId12" Type="http://schemas.openxmlformats.org/officeDocument/2006/relationships/hyperlink" Target="https://www.linkedin.com/search/results/people/?keywords=PhD%20OR%20Ph.D&amp;origin=FACETED_SEARCH&amp;geoUrn=%5B%22105007536%22%5D&amp;schoolFilter=%5B%2271735%22%5D&amp;page=8&amp;spellCorrectionEnabled=true&amp;prioritizeMessage=false" TargetMode="External"/><Relationship Id="rId17" Type="http://schemas.openxmlformats.org/officeDocument/2006/relationships/hyperlink" Target="https://www.linkedin.com/search/results/people/?keywords=PhD%20OR%20Ph.D&amp;origin=FACETED_SEARCH&amp;geoUrn=%5B%22105563475%22%5D&amp;schoolFilter=%5B%2271735%22%5D&amp;page=7&amp;spellCorrectionEnabled=true&amp;prioritizeMessage=false" TargetMode="External"/><Relationship Id="rId2" Type="http://schemas.openxmlformats.org/officeDocument/2006/relationships/hyperlink" Target="https://www.linkedin.com/search/results/people/?keywords=PhD%20OR%20Ph.D&amp;origin=FACETED_SEARCH&amp;geoUrn=%5B%22103623254%22%5D&amp;schoolFilter=%5B%2271735%22%5D&amp;page=15&amp;spellCorrectionEnabled=true&amp;prioritizeMessage=false" TargetMode="External"/><Relationship Id="rId16" Type="http://schemas.openxmlformats.org/officeDocument/2006/relationships/hyperlink" Target="https://www.linkedin.com/search/results/people/?keywords=PhD%20OR%20Ph.D&amp;origin=FACETED_SEARCH&amp;geoUrn=%5B%22104433326%22%5D&amp;schoolFilter=%5B%22962826%22%5D&amp;page=66&amp;spellCorrectionEnabled=true&amp;prioritizeMessage=false" TargetMode="External"/><Relationship Id="rId20" Type="http://schemas.openxmlformats.org/officeDocument/2006/relationships/hyperlink" Target="https://www.linkedin.com/search/results/people/?keywords=PhD%20OR%20Ph.D&amp;origin=FACETED_SEARCH&amp;geoUrn=%5B%22103876217%22%5D&amp;schoolFilter=%5B%22962826%22%5D&amp;page=10&amp;spellCorrectionEnabled=true&amp;prioritizeMessage=fals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earch/results/people/?keywords=PhD%20OR%20Ph.D&amp;origin=FACETED_SEARCH&amp;geoUrn=%5B%22103737322%22%5D&amp;schoolFilter=%5B%2271735%22%5D&amp;page=6&amp;spellCorrectionEnabled=true&amp;prioritizeMessage=false" TargetMode="External"/><Relationship Id="rId11" Type="http://schemas.openxmlformats.org/officeDocument/2006/relationships/hyperlink" Target="https://www.linkedin.com/search/results/people/?keywords=PhD%20OR%20Ph.D&amp;origin=FACETED_SEARCH&amp;geoUrn=%5B%22101735443%22%5D&amp;schoolFilter=%5B%22962826%22%5D&amp;page=7&amp;spellCorrectionEnabled=true&amp;prioritizeMessage=false" TargetMode="External"/><Relationship Id="rId24" Type="http://schemas.openxmlformats.org/officeDocument/2006/relationships/hyperlink" Target="https://www.linkedin.com/search/results/people/?keywords=PhD%20OR%20Ph.D&amp;origin=FACETED_SEARCH&amp;geoUrn=%5B%22102203735%22%5D&amp;schoolFilter=%5B%22962826%22%5D&amp;page=6&amp;spellCorrectionEnabled=true&amp;prioritizeMessage=false" TargetMode="External"/><Relationship Id="rId5" Type="http://schemas.openxmlformats.org/officeDocument/2006/relationships/hyperlink" Target="https://www.linkedin.com/search/results/people/?keywords=PhD%20OR%20Ph.D&amp;origin=FACETED_SEARCH&amp;geoUrn=%5B%22103286073%22%5D&amp;schoolFilter=%5B%22962826%22%5D&amp;page=3&amp;spellCorrectionEnabled=true&amp;prioritizeMessage=false" TargetMode="External"/><Relationship Id="rId15" Type="http://schemas.openxmlformats.org/officeDocument/2006/relationships/hyperlink" Target="https://www.linkedin.com/search/results/people/?keywords=PhD%20OR%20Ph.D&amp;origin=FACETED_SEARCH&amp;geoUrn=%5B%22104433326%22%5D&amp;schoolFilter=%5B%2271735%22%5D&amp;page=63&amp;spellCorrectionEnabled=true&amp;prioritizeMessage=false" TargetMode="External"/><Relationship Id="rId23" Type="http://schemas.openxmlformats.org/officeDocument/2006/relationships/hyperlink" Target="https://www.linkedin.com/search/results/people/?keywords=PhD%20OR%20Ph.D&amp;origin=FACETED_SEARCH&amp;geoUrn=%5B%22102203735%22%5D&amp;schoolFilter=%5B%2271735%22%5D&amp;page=6&amp;spellCorrectionEnabled=true&amp;prioritizeMessage=false" TargetMode="External"/><Relationship Id="rId10" Type="http://schemas.openxmlformats.org/officeDocument/2006/relationships/hyperlink" Target="https://www.linkedin.com/search/results/people/?keywords=PhD%20OR%20Ph.D&amp;origin=FACETED_SEARCH&amp;geoUrn=%5B%22101735443%22%5D&amp;schoolFilter=%5B%2271735%22%5D&amp;page=7&amp;spellCorrectionEnabled=true&amp;prioritizeMessage=false" TargetMode="External"/><Relationship Id="rId19" Type="http://schemas.openxmlformats.org/officeDocument/2006/relationships/hyperlink" Target="https://www.linkedin.com/search/results/people/?keywords=PhD%20OR%20Ph.D&amp;origin=FACETED_SEARCH&amp;geoUrn=%5B%22103876217%22%5D&amp;schoolFilter=%5B%2271735%22%5D&amp;page=9&amp;spellCorrectionEnabled=true&amp;prioritizeMessage=false" TargetMode="External"/><Relationship Id="rId4" Type="http://schemas.openxmlformats.org/officeDocument/2006/relationships/hyperlink" Target="https://www.linkedin.com/search/results/people/?keywords=PhD%20OR%20Ph.D&amp;origin=FACETED_SEARCH&amp;geoUrn=%5B%22103286073%22%5D&amp;schoolFilter=%5B%2271735%22%5D&amp;page=2&amp;spellCorrectionEnabled=true&amp;prioritizeMessage=false" TargetMode="External"/><Relationship Id="rId9" Type="http://schemas.openxmlformats.org/officeDocument/2006/relationships/hyperlink" Target="https://www.linkedin.com/search/results/people/?keywords=PhD%20OR%20Ph.D&amp;origin=FACETED_SEARCH&amp;geoUrn=%5B%22102215960%22%5D&amp;schoolFilter=%5B%22962826%22%5D&amp;page=3&amp;spellCorrectionEnabled=true&amp;prioritizeMessage=false" TargetMode="External"/><Relationship Id="rId14" Type="http://schemas.openxmlformats.org/officeDocument/2006/relationships/hyperlink" Target="https://www.linkedin.com/search/results/people/?keywords=PhD%20OR%20Ph.D&amp;origin=FACETED_SEARCH&amp;geoUrn=%5B%22104246759%22%5D&amp;schoolFilter=%5B%2271735%22%5D&amp;page=54&amp;spellCorrectionEnabled=true&amp;prioritizeMessage=false" TargetMode="External"/><Relationship Id="rId22" Type="http://schemas.openxmlformats.org/officeDocument/2006/relationships/hyperlink" Target="https://www.linkedin.com/search/results/people/?keywords=PhD%20OR%20Ph.D&amp;origin=FACETED_SEARCH&amp;geoUrn=%5B%22104731846%22%5D&amp;schoolFilter=%5B%22962826%22%5D&amp;page=8&amp;spellCorrectionEnabled=true&amp;prioritizeMessage=false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search/results/people/?keywords=PhD%20OR%20Ph.D&amp;origin=FACETED_SEARCH&amp;geoUrn=%5B%22104246759%22%5D&amp;schoolFilter=%5B%2228148843%22%5D&amp;page=6&amp;spellCorrectionEnabled=true&amp;prioritizeMessage=false" TargetMode="External"/><Relationship Id="rId13" Type="http://schemas.openxmlformats.org/officeDocument/2006/relationships/hyperlink" Target="https://www.linkedin.com/search/results/people/?keywords=PhD%20OR%20Ph.D&amp;origin=FACETED_SEARCH&amp;geoUrn=%5B%22101174742%22%2C%22103644278%22%5D&amp;schoolFilter=%5B%2228148843%22%5D&amp;page=3&amp;spellCorrectionEnabled=true&amp;prioritizeMessage=false" TargetMode="External"/><Relationship Id="rId3" Type="http://schemas.openxmlformats.org/officeDocument/2006/relationships/hyperlink" Target="https://www.linkedin.com/search/results/people/?keywords=PhD%20OR%20Ph.D&amp;origin=FACETED_SEARCH&amp;geoUrn=%5B%22103286073%22%5D&amp;schoolFilter=%5B%2228148843%22%5D" TargetMode="External"/><Relationship Id="rId7" Type="http://schemas.openxmlformats.org/officeDocument/2006/relationships/hyperlink" Target="https://www.linkedin.com/search/results/people/?keywords=PhD%20OR%20Ph.D&amp;origin=FACETED_SEARCH&amp;geoUrn=%5B%22105007536%22%5D&amp;schoolFilter=%5B%2228148843%22%5D&amp;page=2&amp;spellCorrectionEnabled=true&amp;prioritizeMessage=false" TargetMode="External"/><Relationship Id="rId12" Type="http://schemas.openxmlformats.org/officeDocument/2006/relationships/hyperlink" Target="https://www.linkedin.com/search/results/people/?keywords=PhD%20OR%20Ph.D&amp;origin=FACETED_SEARCH&amp;geoUrn=%5B%22104731846%22%5D&amp;schoolFilter=%5B%2228148843%22%5D" TargetMode="External"/><Relationship Id="rId2" Type="http://schemas.openxmlformats.org/officeDocument/2006/relationships/hyperlink" Target="https://www.linkedin.com/search/results/people/?keywords=PhD%20OR%20Ph.D&amp;origin=FACETED_SEARCH&amp;geoUrn=%5B%22103623254%22%5D&amp;schoolFilter=%5B%2228148843%22%5D&amp;page=2&amp;spellCorrectionEnabled=true&amp;prioritizeMessage=false" TargetMode="External"/><Relationship Id="rId16" Type="http://schemas.openxmlformats.org/officeDocument/2006/relationships/hyperlink" Target="https://www.linkedin.com/search/results/people/?keywords=PhD%20OR%20Ph.D&amp;origin=FACETED_SEARCH&amp;geoUrn=%5B%22100446943%22%2C%22100808673%22%2C%22100867946%22%2C%22100876405%22%2C%22100877388%22%2C%22101490751%22%2C%22101739942%22%2C%22101937718%22%2C%22102927786%22%2C%22103323778%22%2C%22104065273%22%2C%22104379274%22%2C%22104621616%22%2C%22105126983%22%2C%22105530931%22%2C%22105912732%22%2C%22106057199%22%2C%22106373116%22%2C%22106429766%22%2C%22106522560%22%5D&amp;schoolFilter=%5B%2228148843%22%5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search/results/people/?keywords=PhD%20OR%20Ph.D&amp;origin=FACETED_SEARCH&amp;geoUrn=%5B%22101735443%22%5D&amp;schoolFilter=%5B%2228148843%22%5D&amp;page=2&amp;spellCorrectionEnabled=true&amp;prioritizeMessage=false" TargetMode="External"/><Relationship Id="rId11" Type="http://schemas.openxmlformats.org/officeDocument/2006/relationships/hyperlink" Target="https://www.linkedin.com/search/results/people/?keywords=PhD%20OR%20Ph.D&amp;origin=FACETED_SEARCH&amp;geoUrn=%5B%22103876217%22%5D&amp;schoolFilter=%5B%2228148843%22%5D&amp;page=2&amp;spellCorrectionEnabled=true&amp;prioritizeMessage=false" TargetMode="External"/><Relationship Id="rId5" Type="http://schemas.openxmlformats.org/officeDocument/2006/relationships/hyperlink" Target="https://www.linkedin.com/search/results/people/?keywords=PhD%20OR%20Ph.D&amp;origin=FACETED_SEARCH&amp;geoUrn=%5B%22102215960%22%5D&amp;schoolFilter=%5B%2228148843%22%5D" TargetMode="External"/><Relationship Id="rId15" Type="http://schemas.openxmlformats.org/officeDocument/2006/relationships/hyperlink" Target="https://www.linkedin.com/search/results/people/?keywords=PhD%20OR%20Ph.D&amp;origin=FACETED_SEARCH&amp;geoUrn=%5B%22100664862%22%2C%22101022442%22%2C%22101355337%22%2C%22101452733%22%2C%22102454443%22%2C%22102478259%22%2C%22102500897%22%2C%22102713980%22%2C%22102890883%22%2C%22104187078%22%2C%22105146118%22%2C%22105149562%22%2C%22105490917%22%2C%22106215326%22%2C%22106808692%22%5D&amp;schoolFilter=%5B%2228148843%22%5D&amp;page=2&amp;spellCorrectionEnabled=true&amp;prioritizeMessage=false" TargetMode="External"/><Relationship Id="rId10" Type="http://schemas.openxmlformats.org/officeDocument/2006/relationships/hyperlink" Target="https://www.linkedin.com/search/results/people/?keywords=PhD%20OR%20Ph.D&amp;origin=FACETED_SEARCH&amp;geoUrn=%5B%22105563475%22%5D&amp;schoolFilter=%5B%2228148843%22%5D" TargetMode="External"/><Relationship Id="rId4" Type="http://schemas.openxmlformats.org/officeDocument/2006/relationships/hyperlink" Target="https://www.linkedin.com/search/results/people/?keywords=PhD%20OR%20Ph.D&amp;origin=FACETED_SEARCH&amp;geoUrn=%5B%22103737322%22%5D&amp;schoolFilter=%5B%2228148843%22%5D" TargetMode="External"/><Relationship Id="rId9" Type="http://schemas.openxmlformats.org/officeDocument/2006/relationships/hyperlink" Target="https://www.linkedin.com/search/results/people/?keywords=PhD%20OR%20Ph.D&amp;origin=FACETED_SEARCH&amp;geoUrn=%5B%22104433326%22%5D&amp;schoolFilter=%5B%2228148843%22%5D&amp;page=10&amp;spellCorrectionEnabled=true&amp;prioritizeMessage=false" TargetMode="External"/><Relationship Id="rId14" Type="http://schemas.openxmlformats.org/officeDocument/2006/relationships/hyperlink" Target="https://www.linkedin.com/search/results/people/?keywords=PhD%20OR%20Ph.D&amp;origin=FACETED_SEARCH&amp;geoUrn=%5B%22100459316%22%2C%22100587095%22%2C%22100710459%22%2C%22100770782%22%2C%22101271829%22%2C%22101519029%22%2C%22101620260%22%2C%22101834488%22%2C%22101934083%22%2C%22102105699%22%2C%22102134353%22%2C%22102787409%22%2C%22103295271%22%2C%22103550069%22%2C%22103587512%22%2C%22103603395%22%2C%22104035573%22%2C%22104036859%22%2C%22104305776%22%2C%22104471338%22%2C%22104604145%22%2C%22104655384%22%2C%22104725424%22%2C%22105365761%22%2C%22105587166%22%2C%22105745966%22%2C%22106155005%22%2C%22106395874%22%2C%22106714035%22%2C%22106725625%22%2C%22106740205%22%2C%22106796687%22%5D&amp;schoolFilter=%5B%2228148843%22%5D&amp;page=4&amp;spellCorrectionEnabled=true&amp;prioritizeMessage=false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crismat.cnrs.f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56AAAE-6F3C-8D75-F667-48F73399C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2828" y="1122363"/>
            <a:ext cx="7282543" cy="2387600"/>
          </a:xfrm>
        </p:spPr>
        <p:txBody>
          <a:bodyPr>
            <a:normAutofit/>
          </a:bodyPr>
          <a:lstStyle/>
          <a:p>
            <a:r>
              <a:rPr lang="fr-FR" sz="2800" dirty="0"/>
              <a:t>Profils LinkedIn Alumni &amp; Alumni PhD</a:t>
            </a:r>
            <a:br>
              <a:rPr lang="fr-FR" sz="2800" dirty="0"/>
            </a:br>
            <a:r>
              <a:rPr lang="fr-FR" sz="2400" dirty="0"/>
              <a:t>Universités de Normandie</a:t>
            </a:r>
            <a:br>
              <a:rPr lang="fr-FR" sz="2400" dirty="0">
                <a:solidFill>
                  <a:schemeClr val="accent2"/>
                </a:solidFill>
              </a:rPr>
            </a:br>
            <a:endParaRPr lang="fr-FR" sz="2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2CA51D1-FFFE-78AC-19C0-05BCB26B46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9519" y="3429000"/>
            <a:ext cx="4669971" cy="1427162"/>
          </a:xfrm>
        </p:spPr>
        <p:txBody>
          <a:bodyPr/>
          <a:lstStyle/>
          <a:p>
            <a:pPr algn="l"/>
            <a:r>
              <a:rPr lang="fr-FR" b="1" dirty="0"/>
              <a:t>Partie 1: Localisation</a:t>
            </a:r>
          </a:p>
          <a:p>
            <a:pPr algn="l"/>
            <a:r>
              <a:rPr lang="fr-FR" dirty="0"/>
              <a:t>Partie 2: Secteurs d’acticité</a:t>
            </a:r>
          </a:p>
          <a:p>
            <a:pPr algn="l"/>
            <a:r>
              <a:rPr lang="fr-FR" dirty="0"/>
              <a:t>Partie 2: Familles d’ Employeurs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41E2E6D-2FD7-2270-E1C4-9C2A3C4E4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1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4840AFA-D533-074C-A040-C60AEA73AFC9}"/>
              </a:ext>
            </a:extLst>
          </p:cNvPr>
          <p:cNvSpPr txBox="1"/>
          <p:nvPr/>
        </p:nvSpPr>
        <p:spPr>
          <a:xfrm>
            <a:off x="575352" y="430123"/>
            <a:ext cx="31541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Alain Bamberger</a:t>
            </a:r>
          </a:p>
          <a:p>
            <a:r>
              <a:rPr lang="fr-FR" dirty="0"/>
              <a:t>REDOC SPI</a:t>
            </a:r>
          </a:p>
          <a:p>
            <a:r>
              <a:rPr lang="fr-FR" dirty="0"/>
              <a:t>Avril 2026</a:t>
            </a:r>
          </a:p>
        </p:txBody>
      </p:sp>
    </p:spTree>
    <p:extLst>
      <p:ext uri="{BB962C8B-B14F-4D97-AF65-F5344CB8AC3E}">
        <p14:creationId xmlns:p14="http://schemas.microsoft.com/office/powerpoint/2010/main" val="895727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13FACB-3625-9951-BC6F-2665E2B75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8596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Démarche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883BB2-A58F-23D7-4E25-EDA4D8E60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667" y="1263721"/>
            <a:ext cx="11103489" cy="5457753"/>
          </a:xfrm>
        </p:spPr>
        <p:txBody>
          <a:bodyPr>
            <a:normAutofit/>
          </a:bodyPr>
          <a:lstStyle/>
          <a:p>
            <a:r>
              <a:rPr lang="fr-FR" sz="2400" dirty="0"/>
              <a:t>Produire des informations à partir de LinkedIn  sur </a:t>
            </a:r>
          </a:p>
          <a:p>
            <a:pPr lvl="1"/>
            <a:r>
              <a:rPr lang="fr-FR" sz="2000" dirty="0"/>
              <a:t>les Employeurs des profils PhD localisés en Normandie (ces PhD ne sont pas tous Alumni des Universités &amp; Ecoles de la Région): une </a:t>
            </a:r>
            <a:r>
              <a:rPr lang="fr-FR" sz="2000" dirty="0">
                <a:hlinkClick r:id="rId2"/>
              </a:rPr>
              <a:t>page Web </a:t>
            </a:r>
            <a:r>
              <a:rPr lang="fr-FR" sz="2000" dirty="0"/>
              <a:t>a été réalisée sur le site PhD en entreprise</a:t>
            </a:r>
          </a:p>
          <a:p>
            <a:pPr lvl="1"/>
            <a:r>
              <a:rPr lang="fr-FR" sz="2000" dirty="0"/>
              <a:t>les Employeurs des PhD Alumni des Universités et Ecoles de Normandie, objet des trois  diaporamas</a:t>
            </a:r>
          </a:p>
          <a:p>
            <a:pPr lvl="2"/>
            <a:r>
              <a:rPr lang="fr-FR" sz="1800" dirty="0"/>
              <a:t>Localisation des PhD pour orienter l’identification des Employeurs</a:t>
            </a:r>
          </a:p>
          <a:p>
            <a:pPr lvl="2"/>
            <a:r>
              <a:rPr lang="fr-FR" sz="1800" dirty="0"/>
              <a:t>Secteurs d’activité</a:t>
            </a:r>
          </a:p>
          <a:p>
            <a:pPr lvl="2"/>
            <a:r>
              <a:rPr lang="fr-FR" sz="1800" dirty="0"/>
              <a:t>Familles d’ Employeurs</a:t>
            </a:r>
          </a:p>
          <a:p>
            <a:r>
              <a:rPr lang="fr-FR" sz="2200" dirty="0"/>
              <a:t>Intérêt de LinkedIn</a:t>
            </a:r>
          </a:p>
          <a:p>
            <a:pPr lvl="1"/>
            <a:r>
              <a:rPr lang="fr-FR" sz="2000" dirty="0"/>
              <a:t>un réseau professionnel avec de nombreux profils et de pages d’entreprises</a:t>
            </a:r>
          </a:p>
          <a:p>
            <a:pPr lvl="1"/>
            <a:r>
              <a:rPr lang="fr-FR" sz="2000" dirty="0"/>
              <a:t>des informations à toutes les échelles géographiques: monde, pays, région</a:t>
            </a:r>
          </a:p>
          <a:p>
            <a:pPr lvl="1"/>
            <a:r>
              <a:rPr lang="fr-FR" sz="2000" dirty="0"/>
              <a:t>navigation aisée à travers les les profils </a:t>
            </a:r>
          </a:p>
          <a:p>
            <a:pPr lvl="2"/>
            <a:r>
              <a:rPr lang="fr-FR" sz="1600" dirty="0"/>
              <a:t>des informations synthétiques sur les parcours de formations et professionnels des profils</a:t>
            </a:r>
          </a:p>
          <a:p>
            <a:pPr lvl="2"/>
            <a:r>
              <a:rPr lang="fr-FR" sz="1600" dirty="0"/>
              <a:t>des filtres faciles et globalement puissants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4F0718-115F-E208-10CA-F313E5B88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8345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086CDDB8-0B2C-A190-7A82-39CE35FE4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Localisation des profils Alumni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CF7923EF-132A-08B6-D420-753C49AF0E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Monde, France, Régions de France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91355FE-40EB-2166-D607-B6062AA31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9908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6FDE0F-C618-3DFF-7EBE-A756453C4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585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dirty="0"/>
              <a:t>Répartition profils Alumni et profils PhD</a:t>
            </a:r>
            <a:br>
              <a:rPr lang="fr-FR" sz="3200" dirty="0"/>
            </a:br>
            <a:r>
              <a:rPr lang="fr-FR" sz="2700" dirty="0"/>
              <a:t>Université de Rouen Normandie, </a:t>
            </a:r>
            <a:r>
              <a:rPr lang="fr-FR" sz="2700" dirty="0">
                <a:solidFill>
                  <a:schemeClr val="accent2"/>
                </a:solidFill>
              </a:rPr>
              <a:t>Université de Caen Normandie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335A3760-9BE7-8DAD-9E3E-A28C3DAE7D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381453"/>
              </p:ext>
            </p:extLst>
          </p:nvPr>
        </p:nvGraphicFramePr>
        <p:xfrm>
          <a:off x="1746606" y="1502229"/>
          <a:ext cx="8716910" cy="3056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3649">
                  <a:extLst>
                    <a:ext uri="{9D8B030D-6E8A-4147-A177-3AD203B41FA5}">
                      <a16:colId xmlns:a16="http://schemas.microsoft.com/office/drawing/2014/main" val="257629183"/>
                    </a:ext>
                  </a:extLst>
                </a:gridCol>
                <a:gridCol w="1023649">
                  <a:extLst>
                    <a:ext uri="{9D8B030D-6E8A-4147-A177-3AD203B41FA5}">
                      <a16:colId xmlns:a16="http://schemas.microsoft.com/office/drawing/2014/main" val="1805280186"/>
                    </a:ext>
                  </a:extLst>
                </a:gridCol>
                <a:gridCol w="1251625">
                  <a:extLst>
                    <a:ext uri="{9D8B030D-6E8A-4147-A177-3AD203B41FA5}">
                      <a16:colId xmlns:a16="http://schemas.microsoft.com/office/drawing/2014/main" val="2572726485"/>
                    </a:ext>
                  </a:extLst>
                </a:gridCol>
                <a:gridCol w="1259745">
                  <a:extLst>
                    <a:ext uri="{9D8B030D-6E8A-4147-A177-3AD203B41FA5}">
                      <a16:colId xmlns:a16="http://schemas.microsoft.com/office/drawing/2014/main" val="462497159"/>
                    </a:ext>
                  </a:extLst>
                </a:gridCol>
                <a:gridCol w="1153233">
                  <a:extLst>
                    <a:ext uri="{9D8B030D-6E8A-4147-A177-3AD203B41FA5}">
                      <a16:colId xmlns:a16="http://schemas.microsoft.com/office/drawing/2014/main" val="3283399385"/>
                    </a:ext>
                  </a:extLst>
                </a:gridCol>
                <a:gridCol w="1552930">
                  <a:extLst>
                    <a:ext uri="{9D8B030D-6E8A-4147-A177-3AD203B41FA5}">
                      <a16:colId xmlns:a16="http://schemas.microsoft.com/office/drawing/2014/main" val="2335891079"/>
                    </a:ext>
                  </a:extLst>
                </a:gridCol>
                <a:gridCol w="1452079">
                  <a:extLst>
                    <a:ext uri="{9D8B030D-6E8A-4147-A177-3AD203B41FA5}">
                      <a16:colId xmlns:a16="http://schemas.microsoft.com/office/drawing/2014/main" val="1457302638"/>
                    </a:ext>
                  </a:extLst>
                </a:gridCol>
              </a:tblGrid>
              <a:tr h="4603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4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Liens 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Nombre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Liens 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Nombre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4225536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Alumni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Monde</a:t>
                      </a:r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81900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chemeClr val="accent2"/>
                          </a:solidFill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Monde</a:t>
                      </a:r>
                      <a:endParaRPr lang="fr-FR" sz="1400" b="1" dirty="0">
                        <a:solidFill>
                          <a:schemeClr val="accent2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solidFill>
                            <a:schemeClr val="accent2"/>
                          </a:solidFill>
                          <a:latin typeface="Aptos Narrow" panose="020B0004020202020204" pitchFamily="34" charset="0"/>
                        </a:rPr>
                        <a:t>81500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solidFill>
                            <a:schemeClr val="accent2"/>
                          </a:solidFill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104285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France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73600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89,9%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France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71250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87,4%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7259381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47,4%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35460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43,5%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5078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accent2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400" b="0" dirty="0">
                        <a:solidFill>
                          <a:schemeClr val="accent2"/>
                        </a:solidFill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400" b="0" i="0" u="none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33636542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Aptos Narrow" panose="020B0004020202020204" pitchFamily="34" charset="0"/>
                        </a:rPr>
                        <a:t>Alumni PhD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Monde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Monde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b="0" dirty="0">
                          <a:solidFill>
                            <a:schemeClr val="accent2"/>
                          </a:solidFill>
                          <a:latin typeface="Aptos Narrow" panose="020B0004020202020204" pitchFamily="34" charset="0"/>
                        </a:rPr>
                        <a:t>2770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730372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France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67,7%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France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1850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66,8%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451486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fr-FR" sz="14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Normandie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24,8%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Normandie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620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23,8%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00827780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1B54642-15D2-CAE7-7C5E-96A9F16AE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4</a:t>
            </a:fld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DA11E58-42FB-27DF-9381-CFAE73ED6B2E}"/>
              </a:ext>
            </a:extLst>
          </p:cNvPr>
          <p:cNvSpPr txBox="1"/>
          <p:nvPr/>
        </p:nvSpPr>
        <p:spPr>
          <a:xfrm>
            <a:off x="4408163" y="5628376"/>
            <a:ext cx="52420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FF0000"/>
                </a:solidFill>
              </a:rPr>
              <a:t>67 % des profils PhD localisés en France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FF0000"/>
                </a:solidFill>
              </a:rPr>
              <a:t>24 % des profils PhD localisés en Normandie</a:t>
            </a:r>
          </a:p>
        </p:txBody>
      </p:sp>
      <p:sp>
        <p:nvSpPr>
          <p:cNvPr id="6" name="Flèche vers le bas 5">
            <a:extLst>
              <a:ext uri="{FF2B5EF4-FFF2-40B4-BE49-F238E27FC236}">
                <a16:creationId xmlns:a16="http://schemas.microsoft.com/office/drawing/2014/main" id="{57AE7D39-1B95-82FF-6913-0DBA3808AADE}"/>
              </a:ext>
            </a:extLst>
          </p:cNvPr>
          <p:cNvSpPr/>
          <p:nvPr/>
        </p:nvSpPr>
        <p:spPr>
          <a:xfrm rot="10800000">
            <a:off x="3085686" y="4709440"/>
            <a:ext cx="416688" cy="646331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vers le bas 6">
            <a:extLst>
              <a:ext uri="{FF2B5EF4-FFF2-40B4-BE49-F238E27FC236}">
                <a16:creationId xmlns:a16="http://schemas.microsoft.com/office/drawing/2014/main" id="{466E3A0C-3730-F6DA-DE0F-E51DC655E420}"/>
              </a:ext>
            </a:extLst>
          </p:cNvPr>
          <p:cNvSpPr/>
          <p:nvPr/>
        </p:nvSpPr>
        <p:spPr>
          <a:xfrm rot="10800000">
            <a:off x="8022358" y="4648233"/>
            <a:ext cx="416688" cy="646331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C2ACB93-F892-FF2A-8FAE-FE629C837267}"/>
              </a:ext>
            </a:extLst>
          </p:cNvPr>
          <p:cNvSpPr txBox="1"/>
          <p:nvPr/>
        </p:nvSpPr>
        <p:spPr>
          <a:xfrm>
            <a:off x="2376919" y="5766875"/>
            <a:ext cx="1935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Des chiffres clés</a:t>
            </a:r>
          </a:p>
        </p:txBody>
      </p:sp>
    </p:spTree>
    <p:extLst>
      <p:ext uri="{BB962C8B-B14F-4D97-AF65-F5344CB8AC3E}">
        <p14:creationId xmlns:p14="http://schemas.microsoft.com/office/powerpoint/2010/main" val="1887262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372EF-35BE-BF5A-69D5-24E77A3A5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8F3844-BFEB-2256-235B-F181B7199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36525"/>
            <a:ext cx="11081657" cy="864585"/>
          </a:xfrm>
        </p:spPr>
        <p:txBody>
          <a:bodyPr>
            <a:normAutofit fontScale="90000"/>
          </a:bodyPr>
          <a:lstStyle/>
          <a:p>
            <a:pPr algn="ctr"/>
            <a:r>
              <a:rPr lang="fr-FR" sz="3200" dirty="0"/>
              <a:t>Répartition profils Alumni &amp; </a:t>
            </a:r>
            <a:r>
              <a:rPr lang="fr-FR" sz="3200" dirty="0">
                <a:solidFill>
                  <a:srgbClr val="7030A0"/>
                </a:solidFill>
              </a:rPr>
              <a:t>Alumni PhD </a:t>
            </a:r>
            <a:r>
              <a:rPr lang="fr-FR" sz="3200" dirty="0"/>
              <a:t>par grandes régions du Monde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CEB0C72-E36A-CA59-7436-0AD803061D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0286187"/>
              </p:ext>
            </p:extLst>
          </p:nvPr>
        </p:nvGraphicFramePr>
        <p:xfrm>
          <a:off x="838199" y="1017444"/>
          <a:ext cx="10515596" cy="2661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7515">
                  <a:extLst>
                    <a:ext uri="{9D8B030D-6E8A-4147-A177-3AD203B41FA5}">
                      <a16:colId xmlns:a16="http://schemas.microsoft.com/office/drawing/2014/main" val="674274589"/>
                    </a:ext>
                  </a:extLst>
                </a:gridCol>
                <a:gridCol w="1077686">
                  <a:extLst>
                    <a:ext uri="{9D8B030D-6E8A-4147-A177-3AD203B41FA5}">
                      <a16:colId xmlns:a16="http://schemas.microsoft.com/office/drawing/2014/main" val="1805280186"/>
                    </a:ext>
                  </a:extLst>
                </a:gridCol>
                <a:gridCol w="1001483">
                  <a:extLst>
                    <a:ext uri="{9D8B030D-6E8A-4147-A177-3AD203B41FA5}">
                      <a16:colId xmlns:a16="http://schemas.microsoft.com/office/drawing/2014/main" val="257272648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46249715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3283399385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2335891079"/>
                    </a:ext>
                  </a:extLst>
                </a:gridCol>
                <a:gridCol w="1502228">
                  <a:extLst>
                    <a:ext uri="{9D8B030D-6E8A-4147-A177-3AD203B41FA5}">
                      <a16:colId xmlns:a16="http://schemas.microsoft.com/office/drawing/2014/main" val="14573026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Grandes régions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Liens 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Nombre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Répartition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Liens 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Nombre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Répartition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4225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Europe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Rouen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77200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95,2%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Caen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76300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94,6%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8930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Afrique &amp; Moyen-Orient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Rouen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Caen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629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Amérique du Nord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Rouen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Caen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2130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1387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Asie &amp; Océanie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Rouen 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Caen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700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629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Amériques du Sud et Centrale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Rouen 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Caen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847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81090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80630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1726988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2263E8D0-D329-A556-B4F7-6B7D20917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5" name="Espace réservé du contenu 3">
            <a:extLst>
              <a:ext uri="{FF2B5EF4-FFF2-40B4-BE49-F238E27FC236}">
                <a16:creationId xmlns:a16="http://schemas.microsoft.com/office/drawing/2014/main" id="{92E1007B-3A38-7FE2-3563-F82F4ED0545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7116093"/>
              </p:ext>
            </p:extLst>
          </p:nvPr>
        </p:nvGraphicFramePr>
        <p:xfrm>
          <a:off x="745673" y="3877627"/>
          <a:ext cx="10515596" cy="2661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6679">
                  <a:extLst>
                    <a:ext uri="{9D8B030D-6E8A-4147-A177-3AD203B41FA5}">
                      <a16:colId xmlns:a16="http://schemas.microsoft.com/office/drawing/2014/main" val="674274589"/>
                    </a:ext>
                  </a:extLst>
                </a:gridCol>
                <a:gridCol w="1047127">
                  <a:extLst>
                    <a:ext uri="{9D8B030D-6E8A-4147-A177-3AD203B41FA5}">
                      <a16:colId xmlns:a16="http://schemas.microsoft.com/office/drawing/2014/main" val="1805280186"/>
                    </a:ext>
                  </a:extLst>
                </a:gridCol>
                <a:gridCol w="1168950">
                  <a:extLst>
                    <a:ext uri="{9D8B030D-6E8A-4147-A177-3AD203B41FA5}">
                      <a16:colId xmlns:a16="http://schemas.microsoft.com/office/drawing/2014/main" val="2572726485"/>
                    </a:ext>
                  </a:extLst>
                </a:gridCol>
                <a:gridCol w="1324210">
                  <a:extLst>
                    <a:ext uri="{9D8B030D-6E8A-4147-A177-3AD203B41FA5}">
                      <a16:colId xmlns:a16="http://schemas.microsoft.com/office/drawing/2014/main" val="462497159"/>
                    </a:ext>
                  </a:extLst>
                </a:gridCol>
                <a:gridCol w="1612243">
                  <a:extLst>
                    <a:ext uri="{9D8B030D-6E8A-4147-A177-3AD203B41FA5}">
                      <a16:colId xmlns:a16="http://schemas.microsoft.com/office/drawing/2014/main" val="3283399385"/>
                    </a:ext>
                  </a:extLst>
                </a:gridCol>
                <a:gridCol w="1595623">
                  <a:extLst>
                    <a:ext uri="{9D8B030D-6E8A-4147-A177-3AD203B41FA5}">
                      <a16:colId xmlns:a16="http://schemas.microsoft.com/office/drawing/2014/main" val="2335891079"/>
                    </a:ext>
                  </a:extLst>
                </a:gridCol>
                <a:gridCol w="1340764">
                  <a:extLst>
                    <a:ext uri="{9D8B030D-6E8A-4147-A177-3AD203B41FA5}">
                      <a16:colId xmlns:a16="http://schemas.microsoft.com/office/drawing/2014/main" val="14573026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Grandes régions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Profils PhD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Nombre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Répartition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Liens  </a:t>
                      </a:r>
                    </a:p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Profils PhD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Nombre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Répartition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4225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Europe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2344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84,6%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8930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Amérique du Nord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7030A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7030A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9,2%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629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Afrique &amp; Moyen-Orient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7030A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4,9%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7030A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1387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Asie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7030A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7030A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629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Amériques du Sud et Centrale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7030A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7030A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7030A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847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2770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1726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486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35DF5-29C7-553C-BE6D-85530183E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6CC316-3CA3-5C28-FFFE-A09E58050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585"/>
          </a:xfrm>
        </p:spPr>
        <p:txBody>
          <a:bodyPr>
            <a:normAutofit/>
          </a:bodyPr>
          <a:lstStyle/>
          <a:p>
            <a:pPr algn="ctr"/>
            <a:r>
              <a:rPr lang="fr-FR" sz="3200" dirty="0"/>
              <a:t>Répartition profils Alumni par Régions en France</a:t>
            </a:r>
            <a:br>
              <a:rPr lang="fr-FR" sz="3200" dirty="0"/>
            </a:br>
            <a:r>
              <a:rPr lang="fr-FR" sz="2200" dirty="0"/>
              <a:t>% France métropolitaine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C695A26D-95B9-3091-14A5-2F4DDE81A4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3735196"/>
              </p:ext>
            </p:extLst>
          </p:nvPr>
        </p:nvGraphicFramePr>
        <p:xfrm>
          <a:off x="1311731" y="1393449"/>
          <a:ext cx="10292251" cy="4312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973">
                  <a:extLst>
                    <a:ext uri="{9D8B030D-6E8A-4147-A177-3AD203B41FA5}">
                      <a16:colId xmlns:a16="http://schemas.microsoft.com/office/drawing/2014/main" val="674274589"/>
                    </a:ext>
                  </a:extLst>
                </a:gridCol>
                <a:gridCol w="961717">
                  <a:extLst>
                    <a:ext uri="{9D8B030D-6E8A-4147-A177-3AD203B41FA5}">
                      <a16:colId xmlns:a16="http://schemas.microsoft.com/office/drawing/2014/main" val="1805280186"/>
                    </a:ext>
                  </a:extLst>
                </a:gridCol>
                <a:gridCol w="1636390">
                  <a:extLst>
                    <a:ext uri="{9D8B030D-6E8A-4147-A177-3AD203B41FA5}">
                      <a16:colId xmlns:a16="http://schemas.microsoft.com/office/drawing/2014/main" val="462497159"/>
                    </a:ext>
                  </a:extLst>
                </a:gridCol>
                <a:gridCol w="2416556">
                  <a:extLst>
                    <a:ext uri="{9D8B030D-6E8A-4147-A177-3AD203B41FA5}">
                      <a16:colId xmlns:a16="http://schemas.microsoft.com/office/drawing/2014/main" val="3283399385"/>
                    </a:ext>
                  </a:extLst>
                </a:gridCol>
                <a:gridCol w="856225">
                  <a:extLst>
                    <a:ext uri="{9D8B030D-6E8A-4147-A177-3AD203B41FA5}">
                      <a16:colId xmlns:a16="http://schemas.microsoft.com/office/drawing/2014/main" val="2335891079"/>
                    </a:ext>
                  </a:extLst>
                </a:gridCol>
                <a:gridCol w="1636390">
                  <a:extLst>
                    <a:ext uri="{9D8B030D-6E8A-4147-A177-3AD203B41FA5}">
                      <a16:colId xmlns:a16="http://schemas.microsoft.com/office/drawing/2014/main" val="1457302638"/>
                    </a:ext>
                  </a:extLst>
                </a:gridCol>
              </a:tblGrid>
              <a:tr h="37999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Régions + Liens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Nombre</a:t>
                      </a:r>
                    </a:p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Répartition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Liens 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Nombre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Répartition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4225536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Auvergne-Rhône-Alpes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Auvergne-Rhône-Alpes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2330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8930279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Bourgogne-Franche-Comté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Bourgogne-Franche-Comté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440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629009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Bretagne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Bretagne</a:t>
                      </a:r>
                      <a:endParaRPr lang="fr-FR" sz="1400" b="1" i="0" u="sng" strike="noStrike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3820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5,7%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1387050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Centre-Val-de-Loire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Centre-Val-de-Loire</a:t>
                      </a:r>
                      <a:endParaRPr lang="fr-FR" sz="1400" b="1" i="0" u="sng" strike="noStrike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1080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629420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Grand Est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Grand Est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1060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8477536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Hauts-de-France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Hauts de France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1550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1906551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Ile-de-France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Ile-de-France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12650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18,9%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1897667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56,1%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35460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52,9%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0222092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Nouvelle-Aquitaine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1920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Nouvelle-Aquitaine</a:t>
                      </a:r>
                      <a:endParaRPr lang="fr-FR" sz="1400" b="1" i="0" u="sng" strike="noStrike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2030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75655339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Occitanie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Occitanie</a:t>
                      </a:r>
                      <a:endParaRPr lang="fr-FR" sz="1400" b="1" i="0" u="sng" strike="noStrike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1790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2925519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Pays de la Loire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Pays de la Loire</a:t>
                      </a:r>
                      <a:endParaRPr lang="fr-FR" sz="1400" b="1" i="0" u="sng" strike="noStrike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3510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088546"/>
                  </a:ext>
                </a:extLst>
              </a:tr>
              <a:tr h="3230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Région Sud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1410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Région Sud</a:t>
                      </a:r>
                      <a:endParaRPr lang="fr-FR" sz="1400" b="1" i="0" u="sng" strike="noStrike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1280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2074333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9AA2768-BCEB-40F5-74CA-CBF147AC5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6</a:t>
            </a:fld>
            <a:endParaRPr lang="fr-FR" dirty="0"/>
          </a:p>
        </p:txBody>
      </p:sp>
      <p:sp>
        <p:nvSpPr>
          <p:cNvPr id="5" name="Flèche vers la droite 4">
            <a:extLst>
              <a:ext uri="{FF2B5EF4-FFF2-40B4-BE49-F238E27FC236}">
                <a16:creationId xmlns:a16="http://schemas.microsoft.com/office/drawing/2014/main" id="{8B570F24-41C4-604B-0CAD-6BD00641A2E3}"/>
              </a:ext>
            </a:extLst>
          </p:cNvPr>
          <p:cNvSpPr/>
          <p:nvPr/>
        </p:nvSpPr>
        <p:spPr>
          <a:xfrm>
            <a:off x="98814" y="4098472"/>
            <a:ext cx="978408" cy="37555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CF3691F-0FBA-4DD1-9402-1963DF831D00}"/>
              </a:ext>
            </a:extLst>
          </p:cNvPr>
          <p:cNvSpPr txBox="1"/>
          <p:nvPr/>
        </p:nvSpPr>
        <p:spPr>
          <a:xfrm>
            <a:off x="1311731" y="5869673"/>
            <a:ext cx="101182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Les deux régions Normandie et Île de France cumulent 77% pour les Alumni de l’Université de Rouen Normandie et 72% pour les Alumni de Caen Normandie. La concentration sur les deux Régions est inférieure de 13% à celle des Alumni.</a:t>
            </a:r>
          </a:p>
        </p:txBody>
      </p:sp>
    </p:spTree>
    <p:extLst>
      <p:ext uri="{BB962C8B-B14F-4D97-AF65-F5344CB8AC3E}">
        <p14:creationId xmlns:p14="http://schemas.microsoft.com/office/powerpoint/2010/main" val="296869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2B5F6-7DE0-7FD9-DB03-5E627826F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FB95B8-EAC8-527A-1D49-944C5C443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585"/>
          </a:xfrm>
        </p:spPr>
        <p:txBody>
          <a:bodyPr>
            <a:normAutofit/>
          </a:bodyPr>
          <a:lstStyle/>
          <a:p>
            <a:pPr algn="ctr"/>
            <a:r>
              <a:rPr lang="fr-FR" sz="3200" dirty="0">
                <a:solidFill>
                  <a:schemeClr val="accent5"/>
                </a:solidFill>
              </a:rPr>
              <a:t>Répartition profils Alumni PhD par Régions en France</a:t>
            </a:r>
            <a:br>
              <a:rPr lang="fr-FR" sz="3200" dirty="0"/>
            </a:br>
            <a:r>
              <a:rPr lang="fr-FR" sz="2200" dirty="0"/>
              <a:t>% France métropolitaine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F9B5E74F-7AF8-1B83-BD7E-8E196CB1B0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9895590"/>
              </p:ext>
            </p:extLst>
          </p:nvPr>
        </p:nvGraphicFramePr>
        <p:xfrm>
          <a:off x="1262746" y="1470026"/>
          <a:ext cx="10292251" cy="4187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973">
                  <a:extLst>
                    <a:ext uri="{9D8B030D-6E8A-4147-A177-3AD203B41FA5}">
                      <a16:colId xmlns:a16="http://schemas.microsoft.com/office/drawing/2014/main" val="674274589"/>
                    </a:ext>
                  </a:extLst>
                </a:gridCol>
                <a:gridCol w="961717">
                  <a:extLst>
                    <a:ext uri="{9D8B030D-6E8A-4147-A177-3AD203B41FA5}">
                      <a16:colId xmlns:a16="http://schemas.microsoft.com/office/drawing/2014/main" val="1805280186"/>
                    </a:ext>
                  </a:extLst>
                </a:gridCol>
                <a:gridCol w="1636390">
                  <a:extLst>
                    <a:ext uri="{9D8B030D-6E8A-4147-A177-3AD203B41FA5}">
                      <a16:colId xmlns:a16="http://schemas.microsoft.com/office/drawing/2014/main" val="462497159"/>
                    </a:ext>
                  </a:extLst>
                </a:gridCol>
                <a:gridCol w="2416556">
                  <a:extLst>
                    <a:ext uri="{9D8B030D-6E8A-4147-A177-3AD203B41FA5}">
                      <a16:colId xmlns:a16="http://schemas.microsoft.com/office/drawing/2014/main" val="3283399385"/>
                    </a:ext>
                  </a:extLst>
                </a:gridCol>
                <a:gridCol w="856225">
                  <a:extLst>
                    <a:ext uri="{9D8B030D-6E8A-4147-A177-3AD203B41FA5}">
                      <a16:colId xmlns:a16="http://schemas.microsoft.com/office/drawing/2014/main" val="2335891079"/>
                    </a:ext>
                  </a:extLst>
                </a:gridCol>
                <a:gridCol w="1636390">
                  <a:extLst>
                    <a:ext uri="{9D8B030D-6E8A-4147-A177-3AD203B41FA5}">
                      <a16:colId xmlns:a16="http://schemas.microsoft.com/office/drawing/2014/main" val="1457302638"/>
                    </a:ext>
                  </a:extLst>
                </a:gridCol>
              </a:tblGrid>
              <a:tr h="3958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Régions + Liens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Nombre</a:t>
                      </a:r>
                    </a:p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Répartition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Liens 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Nombre 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Répartition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4225536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Auvergne-Rhône-Alpes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Auvergne-Rhône-Alpes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8,7%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8930279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Bourgogne-Franche-Comté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Bourgogne-Franche-Comté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629009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Bretagne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Bretagne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6,7%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1387050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Centre-Val-de-Loire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Centre-Val-de-Loire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1,5%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629420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Grand Est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Grand Est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8477536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Hauts de France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4,1%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Hauts de France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1906551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Ile-de-France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29,6%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Ile-de-France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430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23,3%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1897667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34,5%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656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35,6%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0222092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Nouvelle-Aquitaine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3,4%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Nouvelle-Aquitaine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4,4%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75655339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Occitanie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Occitanie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5,2%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2925519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Pays de la Loire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2,8%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Pays de la Loire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4,0%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088546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Région Sud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Région Sud</a:t>
                      </a:r>
                      <a:endParaRPr lang="fr-FR" sz="1400" b="1" i="0" u="sng" strike="noStrike" dirty="0">
                        <a:solidFill>
                          <a:schemeClr val="accent2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0" i="0" u="none" strike="noStrike" dirty="0">
                          <a:solidFill>
                            <a:schemeClr val="accent2"/>
                          </a:solidFill>
                          <a:effectLst/>
                          <a:latin typeface="Aptos Narrow" panose="020B0004020202020204" pitchFamily="34" charset="0"/>
                        </a:rPr>
                        <a:t>3,0%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2074333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FC77C4A5-0F3E-3F97-F5FE-D36018AD3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7</a:t>
            </a:fld>
            <a:endParaRPr lang="fr-FR"/>
          </a:p>
        </p:txBody>
      </p:sp>
      <p:sp>
        <p:nvSpPr>
          <p:cNvPr id="5" name="Flèche vers la droite 4">
            <a:extLst>
              <a:ext uri="{FF2B5EF4-FFF2-40B4-BE49-F238E27FC236}">
                <a16:creationId xmlns:a16="http://schemas.microsoft.com/office/drawing/2014/main" id="{416C129B-7013-EB27-5C13-8929850C37D9}"/>
              </a:ext>
            </a:extLst>
          </p:cNvPr>
          <p:cNvSpPr/>
          <p:nvPr/>
        </p:nvSpPr>
        <p:spPr>
          <a:xfrm>
            <a:off x="147799" y="4076700"/>
            <a:ext cx="978408" cy="33201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1FF4F85-992F-A80C-A68D-B5A35FE91EBF}"/>
              </a:ext>
            </a:extLst>
          </p:cNvPr>
          <p:cNvSpPr txBox="1"/>
          <p:nvPr/>
        </p:nvSpPr>
        <p:spPr>
          <a:xfrm>
            <a:off x="1311731" y="5869673"/>
            <a:ext cx="101182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Les deux régions Normandie et Île de France cumulent  64% pour les Alumni PhD de l’Université de Rouen Normandie et 59% pour les Alumni PhD de Caen Normandie. La </a:t>
            </a:r>
          </a:p>
        </p:txBody>
      </p:sp>
    </p:spTree>
    <p:extLst>
      <p:ext uri="{BB962C8B-B14F-4D97-AF65-F5344CB8AC3E}">
        <p14:creationId xmlns:p14="http://schemas.microsoft.com/office/powerpoint/2010/main" val="3700403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87D215-85B0-B0F5-C04B-C8BDC2AA8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6DFC57-30D1-A5C1-5793-1D7702AA5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4585"/>
          </a:xfrm>
        </p:spPr>
        <p:txBody>
          <a:bodyPr>
            <a:normAutofit/>
          </a:bodyPr>
          <a:lstStyle/>
          <a:p>
            <a:pPr algn="ctr"/>
            <a:r>
              <a:rPr lang="fr-FR" sz="3200" dirty="0">
                <a:solidFill>
                  <a:schemeClr val="accent5"/>
                </a:solidFill>
              </a:rPr>
              <a:t>Alumni PhD </a:t>
            </a:r>
            <a:r>
              <a:rPr lang="fr-FR" sz="3200" dirty="0"/>
              <a:t>de l’Université Le Havre Normandie</a:t>
            </a:r>
            <a:endParaRPr lang="fr-FR" sz="2200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8A4576B-B745-FF61-D2A1-5AD9589FDA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6140936"/>
              </p:ext>
            </p:extLst>
          </p:nvPr>
        </p:nvGraphicFramePr>
        <p:xfrm>
          <a:off x="6096000" y="1335313"/>
          <a:ext cx="5383080" cy="41873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4973">
                  <a:extLst>
                    <a:ext uri="{9D8B030D-6E8A-4147-A177-3AD203B41FA5}">
                      <a16:colId xmlns:a16="http://schemas.microsoft.com/office/drawing/2014/main" val="674274589"/>
                    </a:ext>
                  </a:extLst>
                </a:gridCol>
                <a:gridCol w="961717">
                  <a:extLst>
                    <a:ext uri="{9D8B030D-6E8A-4147-A177-3AD203B41FA5}">
                      <a16:colId xmlns:a16="http://schemas.microsoft.com/office/drawing/2014/main" val="1805280186"/>
                    </a:ext>
                  </a:extLst>
                </a:gridCol>
                <a:gridCol w="1636390">
                  <a:extLst>
                    <a:ext uri="{9D8B030D-6E8A-4147-A177-3AD203B41FA5}">
                      <a16:colId xmlns:a16="http://schemas.microsoft.com/office/drawing/2014/main" val="462497159"/>
                    </a:ext>
                  </a:extLst>
                </a:gridCol>
              </a:tblGrid>
              <a:tr h="39587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Régions + Liens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Nombre</a:t>
                      </a:r>
                    </a:p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profils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Répartition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4225536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Auvergne-Rhône-Alpes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8930279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Bourgogne-Franche-Comté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0,4%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629009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Bretagne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1387050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Centre-Val-de-Loire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629420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Grand Est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4,7%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8477536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Hauts de France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51906551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Ile-de-France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11897667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Normandie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0222092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Nouvelle-Aquitaine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3,5%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75655339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Occitanie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6,6%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12925519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Pays de la Loire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088546"/>
                  </a:ext>
                </a:extLst>
              </a:tr>
              <a:tr h="31259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0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Région Sud</a:t>
                      </a:r>
                      <a:endParaRPr lang="fr-FR" sz="1400" b="0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2074333"/>
                  </a:ext>
                </a:extLst>
              </a:tr>
            </a:tbl>
          </a:graphicData>
        </a:graphic>
      </p:graphicFrame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0663C70-A45F-1E27-273C-F213E5B8A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8</a:t>
            </a:fld>
            <a:endParaRPr lang="fr-FR" dirty="0"/>
          </a:p>
        </p:txBody>
      </p:sp>
      <p:graphicFrame>
        <p:nvGraphicFramePr>
          <p:cNvPr id="7" name="Espace réservé du contenu 3">
            <a:extLst>
              <a:ext uri="{FF2B5EF4-FFF2-40B4-BE49-F238E27FC236}">
                <a16:creationId xmlns:a16="http://schemas.microsoft.com/office/drawing/2014/main" id="{3DB91E7E-D8C3-DC88-BC89-B18DDC2E7D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830169"/>
              </p:ext>
            </p:extLst>
          </p:nvPr>
        </p:nvGraphicFramePr>
        <p:xfrm>
          <a:off x="332015" y="1335313"/>
          <a:ext cx="5470070" cy="2630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4599">
                  <a:extLst>
                    <a:ext uri="{9D8B030D-6E8A-4147-A177-3AD203B41FA5}">
                      <a16:colId xmlns:a16="http://schemas.microsoft.com/office/drawing/2014/main" val="674274589"/>
                    </a:ext>
                  </a:extLst>
                </a:gridCol>
                <a:gridCol w="959928">
                  <a:extLst>
                    <a:ext uri="{9D8B030D-6E8A-4147-A177-3AD203B41FA5}">
                      <a16:colId xmlns:a16="http://schemas.microsoft.com/office/drawing/2014/main" val="1805280186"/>
                    </a:ext>
                  </a:extLst>
                </a:gridCol>
                <a:gridCol w="1071606">
                  <a:extLst>
                    <a:ext uri="{9D8B030D-6E8A-4147-A177-3AD203B41FA5}">
                      <a16:colId xmlns:a16="http://schemas.microsoft.com/office/drawing/2014/main" val="2572726485"/>
                    </a:ext>
                  </a:extLst>
                </a:gridCol>
                <a:gridCol w="1213937">
                  <a:extLst>
                    <a:ext uri="{9D8B030D-6E8A-4147-A177-3AD203B41FA5}">
                      <a16:colId xmlns:a16="http://schemas.microsoft.com/office/drawing/2014/main" val="462497159"/>
                    </a:ext>
                  </a:extLst>
                </a:gridCol>
              </a:tblGrid>
              <a:tr h="4058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Grandes régions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Profils PhD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Nombre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Répartition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94225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Europe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80,9%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8930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Amérique du Nord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/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5,8%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42629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Afrique &amp; Moyen-Orient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/>
                        </a:rPr>
                        <a:t>PhD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9,2%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51387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Asie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/>
                        </a:rPr>
                        <a:t>PhD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3,1%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8629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Amériques du Sud et Centrale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/>
                        </a:rPr>
                        <a:t>PhD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847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4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r-FR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1726988"/>
                  </a:ext>
                </a:extLst>
              </a:tr>
            </a:tbl>
          </a:graphicData>
        </a:graphic>
      </p:graphicFrame>
      <p:sp>
        <p:nvSpPr>
          <p:cNvPr id="8" name="ZoneTexte 7">
            <a:extLst>
              <a:ext uri="{FF2B5EF4-FFF2-40B4-BE49-F238E27FC236}">
                <a16:creationId xmlns:a16="http://schemas.microsoft.com/office/drawing/2014/main" id="{6BD696CE-81D1-4DF4-DDF9-A00DA0F0B5CE}"/>
              </a:ext>
            </a:extLst>
          </p:cNvPr>
          <p:cNvSpPr txBox="1"/>
          <p:nvPr/>
        </p:nvSpPr>
        <p:spPr>
          <a:xfrm>
            <a:off x="6096000" y="5628289"/>
            <a:ext cx="51543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Les deux régions Normandie et Île de France cumulent  60% des Alumni PhD, soit moins que les Universités de Rouen et Caen.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D627FD7-D2F5-C2D1-64C8-EB449571E736}"/>
              </a:ext>
            </a:extLst>
          </p:cNvPr>
          <p:cNvSpPr txBox="1"/>
          <p:nvPr/>
        </p:nvSpPr>
        <p:spPr>
          <a:xfrm>
            <a:off x="435429" y="4365171"/>
            <a:ext cx="47026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Comparaison avec Caen et Rouen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Un peu moins d’Europe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Un peu plus d’Afrique et Moyen-Orient</a:t>
            </a:r>
          </a:p>
        </p:txBody>
      </p:sp>
    </p:spTree>
    <p:extLst>
      <p:ext uri="{BB962C8B-B14F-4D97-AF65-F5344CB8AC3E}">
        <p14:creationId xmlns:p14="http://schemas.microsoft.com/office/powerpoint/2010/main" val="1567353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6C0D68-2D98-B0E8-725A-AB695A29C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dirty="0"/>
              <a:t>Complément Alumni PhD Laboratoires en Normandie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AC261F-BEE5-26E3-602E-43DB4E3F3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Liens vers les profils LinkedIn PhD ayant travaillé dans un Laboratoire de la région</a:t>
            </a:r>
          </a:p>
          <a:p>
            <a:r>
              <a:rPr lang="fr-FR" sz="2000" dirty="0"/>
              <a:t>Exemple </a:t>
            </a:r>
            <a:r>
              <a:rPr lang="fr-FR" sz="2000" dirty="0">
                <a:hlinkClick r:id="rId2"/>
              </a:rPr>
              <a:t>CRISMAT</a:t>
            </a:r>
            <a:r>
              <a:rPr lang="fr-FR" sz="2000" dirty="0"/>
              <a:t> : Laboratoire de Cristallographie et Sciences des Matériaux – UMR 6508</a:t>
            </a:r>
          </a:p>
          <a:p>
            <a:endParaRPr lang="fr-FR" sz="20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3BC01F3-3589-8D06-C488-C6E581813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7E-925B-7745-9AD4-2009FE776D39}" type="slidenum">
              <a:rPr lang="fr-FR" smtClean="0"/>
              <a:t>9</a:t>
            </a:fld>
            <a:endParaRPr lang="fr-FR"/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9003B6FF-0CC6-D70D-53F3-019904E5732E}"/>
              </a:ext>
            </a:extLst>
          </p:cNvPr>
          <p:cNvSpPr/>
          <p:nvPr/>
        </p:nvSpPr>
        <p:spPr>
          <a:xfrm>
            <a:off x="4190999" y="3685608"/>
            <a:ext cx="3603171" cy="63137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Liens vers Alumni PhD CRISMAT</a:t>
            </a:r>
          </a:p>
        </p:txBody>
      </p:sp>
    </p:spTree>
    <p:extLst>
      <p:ext uri="{BB962C8B-B14F-4D97-AF65-F5344CB8AC3E}">
        <p14:creationId xmlns:p14="http://schemas.microsoft.com/office/powerpoint/2010/main" val="32026595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971</Words>
  <Application>Microsoft Macintosh PowerPoint</Application>
  <PresentationFormat>Grand écran</PresentationFormat>
  <Paragraphs>417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Aptos Narrow</vt:lpstr>
      <vt:lpstr>Arial</vt:lpstr>
      <vt:lpstr>Thème Office</vt:lpstr>
      <vt:lpstr>Profils LinkedIn Alumni &amp; Alumni PhD Universités de Normandie </vt:lpstr>
      <vt:lpstr>Démarche</vt:lpstr>
      <vt:lpstr>Localisation des profils Alumni</vt:lpstr>
      <vt:lpstr>Répartition profils Alumni et profils PhD Université de Rouen Normandie, Université de Caen Normandie</vt:lpstr>
      <vt:lpstr>Répartition profils Alumni &amp; Alumni PhD par grandes régions du Monde</vt:lpstr>
      <vt:lpstr>Répartition profils Alumni par Régions en France % France métropolitaine</vt:lpstr>
      <vt:lpstr>Répartition profils Alumni PhD par Régions en France % France métropolitaine</vt:lpstr>
      <vt:lpstr>Alumni PhD de l’Université Le Havre Normandie</vt:lpstr>
      <vt:lpstr>Complément Alumni PhD Laboratoires en Normandie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Bamberger</dc:creator>
  <cp:lastModifiedBy>Alain Bamberger</cp:lastModifiedBy>
  <cp:revision>33</cp:revision>
  <dcterms:created xsi:type="dcterms:W3CDTF">2026-04-01T09:24:24Z</dcterms:created>
  <dcterms:modified xsi:type="dcterms:W3CDTF">2026-04-11T13:16:13Z</dcterms:modified>
</cp:coreProperties>
</file>