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59" r:id="rId2"/>
    <p:sldId id="257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73"/>
    <p:restoredTop sz="94682"/>
  </p:normalViewPr>
  <p:slideViewPr>
    <p:cSldViewPr snapToGrid="0">
      <p:cViewPr varScale="1">
        <p:scale>
          <a:sx n="106" d="100"/>
          <a:sy n="106" d="100"/>
        </p:scale>
        <p:origin x="208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15538-6E59-8943-95AA-05E1B64D3C5E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DE65C-2CD4-C94D-8ED1-A9B1D2C2A7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775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9754B7-A7BF-CB18-FE4D-778852F6D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A4FCB9-EB60-6985-F335-B9E7587DB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A5593E-210F-338E-6B8A-3B0CEDAFB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DB67-A788-A142-973C-6BB07953614B}" type="datetime1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DA1D2F-60FD-6585-6FD6-77914A69E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32272B-843A-491D-0C06-D0C1E21A4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32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BAED7E-88F2-3BF4-0096-C0E7CE13D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79FABD-88B5-276B-B08D-6ED5C1EEB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46A16C-6CBD-639B-82A4-3A7DB89D2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C86B3-8C64-E94B-83A0-14ABB4ABF530}" type="datetime1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9BB4E9-6A58-694E-0788-41848270A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FB2A75-8061-DE20-6437-00BE066F7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87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CA509B6-C5B6-4D5D-56C8-AE9CB8202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9E0450A-71B5-49A2-30AB-BB5635686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E55B52-9497-3FF3-CBE2-A1225816F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31DAA-8147-2349-8AC6-B9854E868C51}" type="datetime1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48A381-DF3D-0FF7-2831-28AEC65B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797C13-90B0-DB13-4C04-038606047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56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514666-8839-A431-B36F-57AA14B4E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AE868-EA1A-3A5D-EA23-ECDB6A722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D56AB5-F31A-5959-2A6B-7895DA01D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4B37-8A5F-E146-8AAD-BFB167566B76}" type="datetime1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038824-F763-46D2-A3F6-D55940A30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8A777A-E521-B1C5-F88F-0EC69ABCD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21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2BFE15-ADA0-4283-B4B2-12B9C7D1F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7A6F09-BFEE-9831-FFE6-A092C3C6C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13BE5B-224D-6AC6-F56E-67B0743E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904C8-4E00-8C49-98F6-A6FB1277E800}" type="datetime1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BFBE8D-261E-26F2-3D10-1FD776554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BCF051-6090-2944-3E2F-6341409E3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93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EA3973-5748-7A03-6701-96027385D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DA7B4-5FAA-10B0-0F6F-F59238287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ED1EB4-7557-3268-97DC-32A2FC64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07F88C-C5AB-48E4-4BE0-9729E365A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1F26-3115-9E48-AAF6-5767E85072AF}" type="datetime1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4D734A-C712-B01F-5EB0-4A0550C3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FAF957-A820-ECDE-BC2A-C9FBCA741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931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0D835-E0BB-6CD1-A477-D402B99B3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960D31-0C4F-80BB-39C8-36237E60E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4897F1-42CC-FE33-58EE-92796B2A5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855ED75-3167-D15B-7263-9E10775CA7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41FCC07-9878-BB8B-3128-B88BB32EA1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07C7053-C478-5FBD-3DAC-6C5C78075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23CB-DA65-9B41-9FC6-82E036065D8F}" type="datetime1">
              <a:rPr lang="fr-FR" smtClean="0"/>
              <a:t>12/05/2026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7EDF7DF-1B38-0A9C-67F0-7314F9289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C0DCBEB-9760-6A37-71C9-FB6C69F68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656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52B1B2-B716-07C7-F09D-564220572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3B93019-88FD-400A-AAB7-00CC047FA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DD91-0B1A-3D48-8D64-E116FAB6C12E}" type="datetime1">
              <a:rPr lang="fr-FR" smtClean="0"/>
              <a:t>12/05/2026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6BB8E4B-BED6-18FD-8BB9-0E7AA699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D543BD-3E0F-12D2-8EB8-59B881E36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95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3E62D1-757C-2A13-4208-BD235BDA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927E-9B8F-0543-807A-663A6A71C7EE}" type="datetime1">
              <a:rPr lang="fr-FR" smtClean="0"/>
              <a:t>12/05/2026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7A7EB26-0B44-4185-EFFB-41F8B9693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94BD79-9285-7895-C715-B82164371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4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6AF6F-1E5B-669D-1837-037F5A830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F88E30-031E-E0B1-C648-0BBECE155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C45D65-A319-3D64-EF40-44C02B0C2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1641FA-637F-68B4-BE08-D9DDD11A0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73AE-634F-6245-AFF2-277716200733}" type="datetime1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1148B9-D085-2C48-4FD4-70DF72684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DBDB22-A386-AE9C-752D-4C3560AB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7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98AE53-61A5-BF66-665B-C31CFDA13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BFE49F0-7828-D100-0F54-E93491E812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374A85-EDB8-832F-BA9D-A9B2F9EB38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E15D30B-5BD9-37EE-9204-824A0CE5C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FED0-9E1D-B246-9535-6DB11883CB90}" type="datetime1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90BAFB-2CC6-AB1B-3A53-9B5AE561D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B6B2B7-32E6-E7EC-E7CE-5F8B7D259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98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5DA7843-7EF9-4A47-B96D-4C8E57B2C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F3A407-46F3-BD90-208B-4D58303D5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885D98-005B-DADB-8F10-85AF6E9873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D377FC-E269-1F4B-8E45-B7EFDEE78160}" type="datetime1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377BEF-879E-EE0A-956B-2D28632798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279180-A116-A911-38B5-2D84C9F78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03DDA8-8574-174A-8F0C-FFD704790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76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ctoratspi-entreprises.com/phd-europ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novonesis/" TargetMode="External"/><Relationship Id="rId13" Type="http://schemas.openxmlformats.org/officeDocument/2006/relationships/hyperlink" Target="https://www.linkedin.com/search/results/people/?keywords=PhD%20OR%20Ph.D&amp;origin=FACETED_SEARCH&amp;currentCompany=%5B%224411%22%5D&amp;page=63&amp;spellCorrectionEnabled=true&amp;prioritizeMessage=false" TargetMode="External"/><Relationship Id="rId18" Type="http://schemas.openxmlformats.org/officeDocument/2006/relationships/hyperlink" Target="https://www.linkedin.com/company/volvo-group/" TargetMode="External"/><Relationship Id="rId26" Type="http://schemas.openxmlformats.org/officeDocument/2006/relationships/hyperlink" Target="https://www.linkedin.com/search/results/people/?keywords=PhD%20OR%20Ph.D&amp;origin=FACETED_SEARCH&amp;currentCompany=%5B%2213939%22%5D&amp;page=41&amp;spellCorrectionEnabled=true&amp;prioritizeMessage=false" TargetMode="External"/><Relationship Id="rId3" Type="http://schemas.openxmlformats.org/officeDocument/2006/relationships/hyperlink" Target="https://www.linkedin.com/search/results/people/?keywords=PhD%20OR%20Ph.D&amp;origin=FACETED_SEARCH&amp;currentCompany=%5B%222227%22%5D" TargetMode="External"/><Relationship Id="rId21" Type="http://schemas.openxmlformats.org/officeDocument/2006/relationships/hyperlink" Target="https://www.linkedin.com/search/results/people/?keywords=PhD%20OR%20Ph.D&amp;origin=FACETED_SEARCH&amp;currentCompany=%5B%224589%22%5D&amp;page=48&amp;spellCorrectionEnabled=true&amp;prioritizeMessage=false" TargetMode="External"/><Relationship Id="rId7" Type="http://schemas.openxmlformats.org/officeDocument/2006/relationships/hyperlink" Target="https://www.linkedin.com/search/results/people/?keywords=PhD%20OR%20Ph.D&amp;origin=FACETED_SEARCH&amp;currentCompany=%5B%221070%22%5D&amp;page=100&amp;spellCorrectionEnabled=true&amp;prioritizeMessage=false" TargetMode="External"/><Relationship Id="rId12" Type="http://schemas.openxmlformats.org/officeDocument/2006/relationships/hyperlink" Target="https://www.linkedin.com/company/dnv/" TargetMode="External"/><Relationship Id="rId17" Type="http://schemas.openxmlformats.org/officeDocument/2006/relationships/hyperlink" Target="https://www.linkedin.com/search/results/people/?keywords=PhD%20OR%20Ph.D&amp;origin=FACETED_SEARCH&amp;currentCompany=%5B%221756%22%5D&amp;page=51&amp;spellCorrectionEnabled=true&amp;prioritizeMessage=false" TargetMode="External"/><Relationship Id="rId25" Type="http://schemas.openxmlformats.org/officeDocument/2006/relationships/hyperlink" Target="https://www.linkedin.com/company/sweco/" TargetMode="External"/><Relationship Id="rId2" Type="http://schemas.openxmlformats.org/officeDocument/2006/relationships/hyperlink" Target="https://www.linkedin.com/company/novo-nordisk/" TargetMode="External"/><Relationship Id="rId16" Type="http://schemas.openxmlformats.org/officeDocument/2006/relationships/hyperlink" Target="https://www.linkedin.com/showcase/hcltech%E2%80%93nordics/" TargetMode="External"/><Relationship Id="rId20" Type="http://schemas.openxmlformats.org/officeDocument/2006/relationships/hyperlink" Target="https://www.linkedin.com/company/lundbec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nokia/" TargetMode="External"/><Relationship Id="rId11" Type="http://schemas.openxmlformats.org/officeDocument/2006/relationships/hyperlink" Target="https://www.linkedin.com/search/results/people/?keywords=PhD%20OR%20Ph.D&amp;origin=FACETED_SEARCH&amp;currentCompany=%5B%2228130220%22%5D&amp;page=70&amp;spellCorrectionEnabled=true&amp;prioritizeMessage=false" TargetMode="External"/><Relationship Id="rId24" Type="http://schemas.openxmlformats.org/officeDocument/2006/relationships/hyperlink" Target="https://www.linkedin.com/search/results/people/?keywords=PhD%20OR%20Ph.D&amp;origin=FACETED_SEARCH&amp;currentCompany=%5B%225385%22%5D&amp;page=42&amp;spellCorrectionEnabled=true&amp;prioritizeMessage=false" TargetMode="External"/><Relationship Id="rId5" Type="http://schemas.openxmlformats.org/officeDocument/2006/relationships/hyperlink" Target="https://www.linkedin.com/search/results/people/?keywords=PhD%20OR%20Ph.D&amp;origin=FACETED_SEARCH&amp;currentCompany=%5B%221060%22%5D&amp;page=99&amp;spellCorrectionEnabled=true&amp;prioritizeMessage=false" TargetMode="External"/><Relationship Id="rId15" Type="http://schemas.openxmlformats.org/officeDocument/2006/relationships/hyperlink" Target="https://www.linkedin.com/search/results/people/?keywords=PhD%20OR%20Ph.D&amp;origin=FACETED_SEARCH&amp;currentCompany=%5B%22165649%22%5D&amp;page=57&amp;spellCorrectionEnabled=true&amp;prioritizeMessage=false" TargetMode="External"/><Relationship Id="rId23" Type="http://schemas.openxmlformats.org/officeDocument/2006/relationships/hyperlink" Target="https://www.linkedin.com/company/volvocars/" TargetMode="External"/><Relationship Id="rId10" Type="http://schemas.openxmlformats.org/officeDocument/2006/relationships/hyperlink" Target="https://www.linkedin.com/company/equinor/people/" TargetMode="External"/><Relationship Id="rId19" Type="http://schemas.openxmlformats.org/officeDocument/2006/relationships/hyperlink" Target="https://www.linkedin.com/search/results/people/?keywords=PhD%20OR%20Ph.D&amp;origin=FACETED_SEARCH&amp;currentCompany=%5B%222087%22%5D&amp;page=50&amp;spellCorrectionEnabled=true&amp;prioritizeMessage=false" TargetMode="External"/><Relationship Id="rId4" Type="http://schemas.openxmlformats.org/officeDocument/2006/relationships/hyperlink" Target="https://www.linkedin.com/company/ericsson/" TargetMode="External"/><Relationship Id="rId9" Type="http://schemas.openxmlformats.org/officeDocument/2006/relationships/hyperlink" Target="https://www.linkedin.com/search/results/people/?keywords=PhD%20OR%20Ph.D&amp;origin=FACETED_SEARCH&amp;currentCompany=%5B%22101346160%22%5D&amp;page=73&amp;spellCorrectionEnabled=true&amp;prioritizeMessage=false" TargetMode="External"/><Relationship Id="rId14" Type="http://schemas.openxmlformats.org/officeDocument/2006/relationships/hyperlink" Target="https://www.linkedin.com/company/ramboll/" TargetMode="External"/><Relationship Id="rId22" Type="http://schemas.openxmlformats.org/officeDocument/2006/relationships/hyperlink" Target="https://www.linkedin.com/search/results/people/?keywords=PhD%20OR%20Ph.D&amp;origin=FACETED_SEARCH&amp;currentCompany=%5B%223209%22%5D&amp;page=43&amp;spellCorrectionEnabled=true&amp;prioritizeMessage=fals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scania/" TargetMode="External"/><Relationship Id="rId13" Type="http://schemas.openxmlformats.org/officeDocument/2006/relationships/hyperlink" Target="https://www.linkedin.com/search/results/people/?keywords=PhD%20OR%20Ph.D&amp;origin=FACETED_SEARCH&amp;currentCompany=%5B%2218324710%22%5D&amp;page=30&amp;spellCorrectionEnabled=true&amp;prioritizeMessage=false" TargetMode="External"/><Relationship Id="rId18" Type="http://schemas.openxmlformats.org/officeDocument/2006/relationships/hyperlink" Target="https://www.linkedin.com/company/atlas-copco/" TargetMode="External"/><Relationship Id="rId26" Type="http://schemas.openxmlformats.org/officeDocument/2006/relationships/hyperlink" Target="https://www.linkedin.com/company/coloplast/" TargetMode="External"/><Relationship Id="rId3" Type="http://schemas.openxmlformats.org/officeDocument/2006/relationships/hyperlink" Target="https://www.linkedin.com/search/results/people/?keywords=PhD%20OR%20Ph.D&amp;origin=FACETED_SEARCH&amp;currentCompany=%5B%224275%22%5D&amp;page=37&amp;spellCorrectionEnabled=true&amp;prioritizeMessage=false" TargetMode="External"/><Relationship Id="rId21" Type="http://schemas.openxmlformats.org/officeDocument/2006/relationships/hyperlink" Target="https://www.linkedin.com/search/results/people/?keywords=PhD%20OR%20Ph.D&amp;origin=FACETED_SEARCH&amp;currentCompany=%5B%222630%22%5D&amp;page=23&amp;spellCorrectionEnabled=true&amp;prioritizeMessage=false" TargetMode="External"/><Relationship Id="rId7" Type="http://schemas.openxmlformats.org/officeDocument/2006/relationships/hyperlink" Target="https://www.linkedin.com/search/results/people/?keywords=PhD%20OR%20Ph.D&amp;origin=FACETED_SEARCH&amp;currentCompany=%5B%2230754506%22%5D&amp;page=36&amp;spellCorrectionEnabled=true&amp;prioritizeMessage=false" TargetMode="External"/><Relationship Id="rId12" Type="http://schemas.openxmlformats.org/officeDocument/2006/relationships/hyperlink" Target="https://www.linkedin.com/company/orsted/people/" TargetMode="External"/><Relationship Id="rId17" Type="http://schemas.openxmlformats.org/officeDocument/2006/relationships/hyperlink" Target="https://www.linkedin.com/search/results/people/?keywords=PhD%20OR%20Ph.D&amp;origin=FACETED_SEARCH&amp;currentCompany=%5B%223724%22%5D&amp;page=28&amp;spellCorrectionEnabled=true&amp;prioritizeMessage=false" TargetMode="External"/><Relationship Id="rId25" Type="http://schemas.openxmlformats.org/officeDocument/2006/relationships/hyperlink" Target="https://www.linkedin.com/search/results/people/?keywords=PhD%20OR%20Ph.D&amp;origin=FACETED_SEARCH&amp;currentCompany=%5B%224592%22%5D&amp;page=23&amp;spellCorrectionEnabled=true&amp;prioritizeMessage=false" TargetMode="External"/><Relationship Id="rId2" Type="http://schemas.openxmlformats.org/officeDocument/2006/relationships/hyperlink" Target="https://www.linkedin.com/company/vestas/" TargetMode="External"/><Relationship Id="rId16" Type="http://schemas.openxmlformats.org/officeDocument/2006/relationships/hyperlink" Target="https://www.linkedin.com/company/lego-group/" TargetMode="External"/><Relationship Id="rId20" Type="http://schemas.openxmlformats.org/officeDocument/2006/relationships/hyperlink" Target="https://www.linkedin.com/company/danskebank/" TargetMode="External"/><Relationship Id="rId29" Type="http://schemas.openxmlformats.org/officeDocument/2006/relationships/hyperlink" Target="https://www.linkedin.com/search/results/people/?keywords=PhD%20OR%20Ph.D&amp;origin=FACETED_SEARCH&amp;currentCompany=%5B%2212578%22%5D&amp;page=22&amp;spellCorrectionEnabled=true&amp;prioritizeMessage=fal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afry/" TargetMode="External"/><Relationship Id="rId11" Type="http://schemas.openxmlformats.org/officeDocument/2006/relationships/hyperlink" Target="https://www.linkedin.com/search/results/people/?keywords=PhD%20OR%20Ph.D&amp;origin=FACETED_SEARCH&amp;currentCompany=%5B%222007%22%5D&amp;page=30&amp;spellCorrectionEnabled=true&amp;prioritizeMessage=false" TargetMode="External"/><Relationship Id="rId24" Type="http://schemas.openxmlformats.org/officeDocument/2006/relationships/hyperlink" Target="https://www.linkedin.com/company/skf/" TargetMode="External"/><Relationship Id="rId5" Type="http://schemas.openxmlformats.org/officeDocument/2006/relationships/hyperlink" Target="https://www.linkedin.com/search/results/people/?keywords=PhD%20OR%20Ph.D&amp;origin=GLOBAL_SEARCH_HEADER&amp;currentCompany=%5B%22207470%22%5D&amp;page=37&amp;spellCorrectionEnabled=true&amp;prioritizeMessage=false" TargetMode="External"/><Relationship Id="rId15" Type="http://schemas.openxmlformats.org/officeDocument/2006/relationships/hyperlink" Target="https://www.linkedin.com/search/results/people/?keywords=PhD%20OR%20Ph.D&amp;origin=FACETED_SEARCH&amp;currentCompany=%5B%225317%22%5D&amp;page=29&amp;spellCorrectionEnabled=true&amp;prioritizeMessage=false" TargetMode="External"/><Relationship Id="rId23" Type="http://schemas.openxmlformats.org/officeDocument/2006/relationships/hyperlink" Target="https://www.linkedin.com/search/results/people/?keywords=PhD%20OR%20Ph.D&amp;origin=FACETED_SEARCH&amp;currentCompany=%5B%22479080%22%5D&amp;page=23&amp;spellCorrectionEnabled=true&amp;prioritizeMessage=false" TargetMode="External"/><Relationship Id="rId28" Type="http://schemas.openxmlformats.org/officeDocument/2006/relationships/hyperlink" Target="https://www.linkedin.com/company/unops/" TargetMode="External"/><Relationship Id="rId10" Type="http://schemas.openxmlformats.org/officeDocument/2006/relationships/hyperlink" Target="https://www.linkedin.com/company/nordea/" TargetMode="External"/><Relationship Id="rId19" Type="http://schemas.openxmlformats.org/officeDocument/2006/relationships/hyperlink" Target="https://www.linkedin.com/search/results/people/?keywords=PhD%20OR%20Ph.D&amp;origin=FACETED_SEARCH&amp;currentCompany=%5B%224804%22%5D&amp;page=23&amp;spellCorrectionEnabled=true&amp;prioritizeMessage=false" TargetMode="External"/><Relationship Id="rId31" Type="http://schemas.openxmlformats.org/officeDocument/2006/relationships/hyperlink" Target="https://www.linkedin.com/search/results/people/?keywords=PhD%20OR%20Ph.D&amp;origin=FACETED_SEARCH&amp;currentCompany=%5B%229596%22%5D&amp;page=22&amp;spellCorrectionEnabled=true&amp;prioritizeMessage=false" TargetMode="External"/><Relationship Id="rId4" Type="http://schemas.openxmlformats.org/officeDocument/2006/relationships/hyperlink" Target="https://www.linkedin.com/company/spotify/" TargetMode="External"/><Relationship Id="rId9" Type="http://schemas.openxmlformats.org/officeDocument/2006/relationships/hyperlink" Target="https://www.linkedin.com/search/results/people/?keywords=PhD%20OR%20Ph.D&amp;origin=FACETED_SEARCH&amp;currentCompany=%5B%223941%22%5D&amp;page=33&amp;spellCorrectionEnabled=true&amp;prioritizeMessage=false" TargetMode="External"/><Relationship Id="rId14" Type="http://schemas.openxmlformats.org/officeDocument/2006/relationships/hyperlink" Target="https://www.linkedin.com/company/vattenfall/people/?keywords=PhD" TargetMode="External"/><Relationship Id="rId22" Type="http://schemas.openxmlformats.org/officeDocument/2006/relationships/hyperlink" Target="https://www.linkedin.com/company/maersk-group/" TargetMode="External"/><Relationship Id="rId27" Type="http://schemas.openxmlformats.org/officeDocument/2006/relationships/hyperlink" Target="https://www.linkedin.com/search/results/people/?keywords=PhD%20OR%20Ph.D&amp;origin=FACETED_SEARCH&amp;currentCompany=%5B%224389%22%5D&amp;page=22&amp;spellCorrectionEnabled=true&amp;prioritizeMessage=false" TargetMode="External"/><Relationship Id="rId30" Type="http://schemas.openxmlformats.org/officeDocument/2006/relationships/hyperlink" Target="https://www.linkedin.com/company/regionstockholm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nxp-semiconductors/" TargetMode="External"/><Relationship Id="rId13" Type="http://schemas.openxmlformats.org/officeDocument/2006/relationships/hyperlink" Target="https://www.linkedin.com/search/results/people/?keywords=PhD%20OR%20Ph.D&amp;origin=FACETED_SEARCH&amp;currentCompany=%5B%225840%22%5D&amp;page=51&amp;spellCorrectionEnabled=true&amp;prioritizeMessage=false" TargetMode="External"/><Relationship Id="rId18" Type="http://schemas.openxmlformats.org/officeDocument/2006/relationships/hyperlink" Target="https://www.linkedin.com/company/ikea/" TargetMode="External"/><Relationship Id="rId26" Type="http://schemas.openxmlformats.org/officeDocument/2006/relationships/hyperlink" Target="https://www.linkedin.com/company/haskoning/people/" TargetMode="External"/><Relationship Id="rId3" Type="http://schemas.openxmlformats.org/officeDocument/2006/relationships/hyperlink" Target="https://www.linkedin.com/search/results/people/?keywords=PhD%20OR%20Ph.D&amp;origin=FACETED_SEARCH&amp;currentCompany=%5B%223894%22%5D" TargetMode="External"/><Relationship Id="rId21" Type="http://schemas.openxmlformats.org/officeDocument/2006/relationships/hyperlink" Target="https://www.linkedin.com/search/results/people/?keywords=PhD%20OR%20Ph.D&amp;origin=FACETED_SEARCH&amp;currentCompany=%5B%221173%22%5D&amp;page=34&amp;spellCorrectionEnabled=true&amp;prioritizeMessage=false" TargetMode="External"/><Relationship Id="rId7" Type="http://schemas.openxmlformats.org/officeDocument/2006/relationships/hyperlink" Target="https://www.linkedin.com/search/results/people/?keywords=PhD%20OR%20Ph.D&amp;origin=FACETED_SEARCH&amp;currentCompany=%5B%223027%22%5D&amp;page=99&amp;spellCorrectionEnabled=true&amp;prioritizeMessage=false" TargetMode="External"/><Relationship Id="rId12" Type="http://schemas.openxmlformats.org/officeDocument/2006/relationships/hyperlink" Target="https://www.linkedin.com/company/arcadis/" TargetMode="External"/><Relationship Id="rId17" Type="http://schemas.openxmlformats.org/officeDocument/2006/relationships/hyperlink" Target="https://www.linkedin.com/search/results/people/?keywords=PhD%20OR%20Ph.D&amp;origin=FACETED_SEARCH&amp;currentCompany=%5B%222594164%22%5D&amp;page=36&amp;spellCorrectionEnabled=true&amp;prioritizeMessage=false" TargetMode="External"/><Relationship Id="rId25" Type="http://schemas.openxmlformats.org/officeDocument/2006/relationships/hyperlink" Target="https://www.linkedin.com/search/results/people/?keywords=PhD%20OR%20Ph.D&amp;origin=FACETED_SEARCH&amp;currentCompany=%5B%2211348%22%5D&amp;page=30&amp;spellCorrectionEnabled=true&amp;prioritizeMessage=false" TargetMode="External"/><Relationship Id="rId2" Type="http://schemas.openxmlformats.org/officeDocument/2006/relationships/hyperlink" Target="https://www.linkedin.com/company/asml/" TargetMode="External"/><Relationship Id="rId16" Type="http://schemas.openxmlformats.org/officeDocument/2006/relationships/hyperlink" Target="https://www.linkedin.com/company/ing/" TargetMode="External"/><Relationship Id="rId20" Type="http://schemas.openxmlformats.org/officeDocument/2006/relationships/hyperlink" Target="https://www.linkedin.com/company/abn-amro/" TargetMode="External"/><Relationship Id="rId29" Type="http://schemas.openxmlformats.org/officeDocument/2006/relationships/hyperlink" Target="https://www.linkedin.com/search/results/people/?keywords=PhD%20OR%20Ph.D&amp;origin=FACETED_SEARCH&amp;currentCompany=%5B%2218819143%22%5D&amp;page=20&amp;spellCorrectionEnabled=true&amp;prioritizeMessage=fal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elsevier/" TargetMode="External"/><Relationship Id="rId11" Type="http://schemas.openxmlformats.org/officeDocument/2006/relationships/hyperlink" Target="https://www.linkedin.com/search/results/people/?keywords=PhD%20OR%20Ph.D&amp;origin=FACETED_SEARCH&amp;currentCompany=%5B%2266256333%22%5D&amp;page=62&amp;spellCorrectionEnabled=true&amp;prioritizeMessage=false" TargetMode="External"/><Relationship Id="rId24" Type="http://schemas.openxmlformats.org/officeDocument/2006/relationships/hyperlink" Target="https://www.linkedin.com/company/booking.com/" TargetMode="External"/><Relationship Id="rId5" Type="http://schemas.openxmlformats.org/officeDocument/2006/relationships/hyperlink" Target="https://www.linkedin.com/search/results/people/?keywords=PhD%20OR%20Ph.D&amp;origin=FACETED_SEARCH&amp;currentCompany=%5B%221090%22%5D" TargetMode="External"/><Relationship Id="rId15" Type="http://schemas.openxmlformats.org/officeDocument/2006/relationships/hyperlink" Target="https://www.linkedin.com/search/results/people/?keywords=PhD%20OR%20Ph.D&amp;origin=FACETED_SEARCH&amp;currentCompany=%5B%221970%22%5D&amp;page=40&amp;spellCorrectionEnabled=true&amp;prioritizeMessage=false" TargetMode="External"/><Relationship Id="rId23" Type="http://schemas.openxmlformats.org/officeDocument/2006/relationships/hyperlink" Target="https://www.linkedin.com/search/results/people/?keywords=PhD%20OR%20Ph.D&amp;origin=FACETED_SEARCH&amp;currentCompany=%5B%223222%22%5D&amp;page=32&amp;spellCorrectionEnabled=true&amp;prioritizeMessage=false" TargetMode="External"/><Relationship Id="rId28" Type="http://schemas.openxmlformats.org/officeDocument/2006/relationships/hyperlink" Target="https://www.linkedin.com/company/nouryon/" TargetMode="External"/><Relationship Id="rId10" Type="http://schemas.openxmlformats.org/officeDocument/2006/relationships/hyperlink" Target="https://www.linkedin.com/company/stellantis/" TargetMode="External"/><Relationship Id="rId19" Type="http://schemas.openxmlformats.org/officeDocument/2006/relationships/hyperlink" Target="https://www.linkedin.com/search/results/people/?keywords=PhD%20OR%20Ph.D&amp;origin=FACETED_SEARCH&amp;currentCompany=%5B%222743%22%5D&amp;page=36&amp;spellCorrectionEnabled=true&amp;prioritizeMessage=false" TargetMode="External"/><Relationship Id="rId4" Type="http://schemas.openxmlformats.org/officeDocument/2006/relationships/hyperlink" Target="https://www.linkedin.com/company/philips/posts/?feedView=all" TargetMode="External"/><Relationship Id="rId9" Type="http://schemas.openxmlformats.org/officeDocument/2006/relationships/hyperlink" Target="https://www.linkedin.com/search/results/people/?keywords=PhD%20OR%20Ph.D&amp;origin=FACETED_SEARCH&amp;currentCompany=%5B%221088%22%5D" TargetMode="External"/><Relationship Id="rId14" Type="http://schemas.openxmlformats.org/officeDocument/2006/relationships/hyperlink" Target="https://www.linkedin.com/company/rabobank/" TargetMode="External"/><Relationship Id="rId22" Type="http://schemas.openxmlformats.org/officeDocument/2006/relationships/hyperlink" Target="https://www.linkedin.com/company/akzonobel/" TargetMode="External"/><Relationship Id="rId27" Type="http://schemas.openxmlformats.org/officeDocument/2006/relationships/hyperlink" Target="https://www.linkedin.com/search/results/people/?keywords=PhD%20OR%20Ph.D&amp;origin=FACETED_SEARCH&amp;currentCompany=%5B%222637508%22%5D&amp;page=22&amp;spellCorrectionEnabled=true&amp;prioritizeMessage=false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abb/" TargetMode="External"/><Relationship Id="rId13" Type="http://schemas.openxmlformats.org/officeDocument/2006/relationships/hyperlink" Target="https://www.linkedin.com/company/alcon/" TargetMode="External"/><Relationship Id="rId3" Type="http://schemas.openxmlformats.org/officeDocument/2006/relationships/hyperlink" Target="https://www.linkedin.com/company/novartis/" TargetMode="External"/><Relationship Id="rId7" Type="http://schemas.openxmlformats.org/officeDocument/2006/relationships/hyperlink" Target="https://www.linkedin.com/company/world-health-organization/" TargetMode="External"/><Relationship Id="rId12" Type="http://schemas.openxmlformats.org/officeDocument/2006/relationships/hyperlink" Target="https://www.linkedin.com/company/sandoz/" TargetMode="External"/><Relationship Id="rId2" Type="http://schemas.openxmlformats.org/officeDocument/2006/relationships/hyperlink" Target="https://www.linkedin.com/company/roch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ubs/" TargetMode="External"/><Relationship Id="rId11" Type="http://schemas.openxmlformats.org/officeDocument/2006/relationships/hyperlink" Target="https://www.linkedin.com/company/sgs/" TargetMode="External"/><Relationship Id="rId5" Type="http://schemas.openxmlformats.org/officeDocument/2006/relationships/hyperlink" Target="https://www.linkedin.com/company/stmicroelectronics/" TargetMode="External"/><Relationship Id="rId10" Type="http://schemas.openxmlformats.org/officeDocument/2006/relationships/hyperlink" Target="https://www.linkedin.com/company/hitachienergy/" TargetMode="External"/><Relationship Id="rId4" Type="http://schemas.openxmlformats.org/officeDocument/2006/relationships/hyperlink" Target="https://www.linkedin.com/company/lonza/" TargetMode="External"/><Relationship Id="rId9" Type="http://schemas.openxmlformats.org/officeDocument/2006/relationships/hyperlink" Target="https://www.linkedin.com/company/nestle-s-a-/" TargetMode="External"/><Relationship Id="rId14" Type="http://schemas.openxmlformats.org/officeDocument/2006/relationships/hyperlink" Target="https://www.linkedin.com/company/insidepm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65880BA7-016D-791F-8824-16D9FA07D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0564" y="3019879"/>
            <a:ext cx="8925446" cy="1677228"/>
          </a:xfrm>
          <a:ln>
            <a:noFill/>
          </a:ln>
        </p:spPr>
        <p:txBody>
          <a:bodyPr anchor="t">
            <a:noAutofit/>
          </a:bodyPr>
          <a:lstStyle/>
          <a:p>
            <a:pPr algn="l"/>
            <a:r>
              <a:rPr lang="fr-FR" b="1" dirty="0">
                <a:solidFill>
                  <a:srgbClr val="002060"/>
                </a:solidFill>
              </a:rPr>
              <a:t>Illustration de la démarche: 3 diapos</a:t>
            </a:r>
          </a:p>
          <a:p>
            <a:pPr algn="l"/>
            <a:r>
              <a:rPr lang="fr-FR" b="1" dirty="0">
                <a:solidFill>
                  <a:srgbClr val="7030A0"/>
                </a:solidFill>
              </a:rPr>
              <a:t>Danemark, Finlande, Norvège, Suède, Pays-Bas, Suisse</a:t>
            </a:r>
          </a:p>
          <a:p>
            <a:pPr algn="l"/>
            <a:r>
              <a:rPr lang="fr-FR" sz="2000" b="1" dirty="0">
                <a:solidFill>
                  <a:srgbClr val="002060"/>
                </a:solidFill>
              </a:rPr>
              <a:t>Exemples 200 Grandes Entreprises- 50.000 profils PhD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EB1ED42-AE70-B2E4-7EBD-C73045EC0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536" y="5120281"/>
            <a:ext cx="2044369" cy="74960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058A6CEC-4D4D-9E94-B801-11119FAFCE79}"/>
              </a:ext>
            </a:extLst>
          </p:cNvPr>
          <p:cNvSpPr txBox="1"/>
          <p:nvPr/>
        </p:nvSpPr>
        <p:spPr>
          <a:xfrm>
            <a:off x="3485237" y="985475"/>
            <a:ext cx="6045561" cy="178510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endParaRPr lang="fr-FR" b="1" dirty="0">
              <a:solidFill>
                <a:schemeClr val="accent5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fr-FR" sz="2400" b="1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Profils PhD en Europe </a:t>
            </a:r>
            <a:endParaRPr lang="fr-FR" sz="2400" b="1" dirty="0">
              <a:solidFill>
                <a:srgbClr val="002060"/>
              </a:solidFill>
            </a:endParaRPr>
          </a:p>
          <a:p>
            <a:r>
              <a:rPr lang="fr-FR" sz="2000" b="1" dirty="0">
                <a:solidFill>
                  <a:srgbClr val="002060"/>
                </a:solidFill>
              </a:rPr>
              <a:t>500 Grandes Entreprises, 100.000 profils PhD</a:t>
            </a:r>
          </a:p>
          <a:p>
            <a:r>
              <a:rPr lang="fr-FR" sz="1600" b="1" dirty="0">
                <a:solidFill>
                  <a:srgbClr val="002060"/>
                </a:solidFill>
              </a:rPr>
              <a:t>Nouvelles pages Web du site Profils PhD en Entreprise</a:t>
            </a:r>
          </a:p>
          <a:p>
            <a:r>
              <a:rPr lang="fr-FR" sz="1600" b="1" dirty="0">
                <a:solidFill>
                  <a:srgbClr val="002060"/>
                </a:solidFill>
              </a:rPr>
              <a:t>publié à l’occasion du </a:t>
            </a:r>
            <a:r>
              <a:rPr lang="fr-FR" sz="1600" b="1" dirty="0" err="1">
                <a:solidFill>
                  <a:srgbClr val="002060"/>
                </a:solidFill>
              </a:rPr>
              <a:t>European</a:t>
            </a:r>
            <a:r>
              <a:rPr lang="fr-FR" sz="1600" b="1" dirty="0">
                <a:solidFill>
                  <a:srgbClr val="002060"/>
                </a:solidFill>
              </a:rPr>
              <a:t> Doctoral Day</a:t>
            </a:r>
          </a:p>
          <a:p>
            <a:endParaRPr lang="fr-FR" sz="1600" dirty="0">
              <a:solidFill>
                <a:srgbClr val="00206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13BC5F6-FC72-CDF7-FAE5-7647BD708E76}"/>
              </a:ext>
            </a:extLst>
          </p:cNvPr>
          <p:cNvSpPr/>
          <p:nvPr/>
        </p:nvSpPr>
        <p:spPr>
          <a:xfrm>
            <a:off x="817833" y="2596705"/>
            <a:ext cx="8071191" cy="147712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2750D75-A909-8DE9-7849-166D73E85718}"/>
              </a:ext>
            </a:extLst>
          </p:cNvPr>
          <p:cNvSpPr/>
          <p:nvPr/>
        </p:nvSpPr>
        <p:spPr>
          <a:xfrm>
            <a:off x="2538014" y="3103685"/>
            <a:ext cx="109494" cy="110783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58FB2176-9293-234A-9F01-C3603ED733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69208" y="1339416"/>
            <a:ext cx="1679408" cy="111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34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06009CA-1C21-FABA-779C-5291E7086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Danemark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Finlande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Norvège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Suède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C9D21C0-214D-EFDA-C4BE-7B4B59FEF4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362544"/>
              </p:ext>
            </p:extLst>
          </p:nvPr>
        </p:nvGraphicFramePr>
        <p:xfrm>
          <a:off x="3724551" y="1113358"/>
          <a:ext cx="8135332" cy="4185454"/>
        </p:xfrm>
        <a:graphic>
          <a:graphicData uri="http://schemas.openxmlformats.org/drawingml/2006/table">
            <a:tbl>
              <a:tblPr firstRow="1" bandRow="1">
                <a:solidFill>
                  <a:schemeClr val="accent1">
                    <a:lumMod val="20000"/>
                    <a:lumOff val="80000"/>
                  </a:schemeClr>
                </a:solidFill>
                <a:tableStyleId>{5C22544A-7EE6-4342-B048-85BDC9FD1C3A}</a:tableStyleId>
              </a:tblPr>
              <a:tblGrid>
                <a:gridCol w="1323903">
                  <a:extLst>
                    <a:ext uri="{9D8B030D-6E8A-4147-A177-3AD203B41FA5}">
                      <a16:colId xmlns:a16="http://schemas.microsoft.com/office/drawing/2014/main" val="3516170120"/>
                    </a:ext>
                  </a:extLst>
                </a:gridCol>
                <a:gridCol w="3136792">
                  <a:extLst>
                    <a:ext uri="{9D8B030D-6E8A-4147-A177-3AD203B41FA5}">
                      <a16:colId xmlns:a16="http://schemas.microsoft.com/office/drawing/2014/main" val="4138204008"/>
                    </a:ext>
                  </a:extLst>
                </a:gridCol>
                <a:gridCol w="1422006">
                  <a:extLst>
                    <a:ext uri="{9D8B030D-6E8A-4147-A177-3AD203B41FA5}">
                      <a16:colId xmlns:a16="http://schemas.microsoft.com/office/drawing/2014/main" val="2850339933"/>
                    </a:ext>
                  </a:extLst>
                </a:gridCol>
                <a:gridCol w="1130841">
                  <a:extLst>
                    <a:ext uri="{9D8B030D-6E8A-4147-A177-3AD203B41FA5}">
                      <a16:colId xmlns:a16="http://schemas.microsoft.com/office/drawing/2014/main" val="3554471997"/>
                    </a:ext>
                  </a:extLst>
                </a:gridCol>
                <a:gridCol w="1121790">
                  <a:extLst>
                    <a:ext uri="{9D8B030D-6E8A-4147-A177-3AD203B41FA5}">
                      <a16:colId xmlns:a16="http://schemas.microsoft.com/office/drawing/2014/main" val="3316326198"/>
                    </a:ext>
                  </a:extLst>
                </a:gridCol>
              </a:tblGrid>
              <a:tr h="453485">
                <a:tc>
                  <a:txBody>
                    <a:bodyPr/>
                    <a:lstStyle/>
                    <a:p>
                      <a:pPr algn="ctr"/>
                      <a:r>
                        <a:rPr lang="fr-FR" sz="1000" b="1" cap="all" spc="60" dirty="0">
                          <a:solidFill>
                            <a:srgbClr val="002060"/>
                          </a:solidFill>
                        </a:rPr>
                        <a:t>Pays</a:t>
                      </a:r>
                    </a:p>
                    <a:p>
                      <a:pPr algn="ctr"/>
                      <a:r>
                        <a:rPr lang="fr-FR" sz="1000" b="1" cap="all" spc="60" dirty="0">
                          <a:solidFill>
                            <a:srgbClr val="002060"/>
                          </a:solidFill>
                        </a:rPr>
                        <a:t>Siège social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cap="all" spc="60" dirty="0">
                          <a:solidFill>
                            <a:srgbClr val="002060"/>
                          </a:solidFill>
                        </a:rPr>
                        <a:t>Secteurs d’activité</a:t>
                      </a:r>
                    </a:p>
                  </a:txBody>
                  <a:tcPr marL="98370" marR="98370" marT="98370" marB="983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cap="all" spc="60" dirty="0">
                          <a:solidFill>
                            <a:srgbClr val="002060"/>
                          </a:solidFill>
                        </a:rPr>
                        <a:t>Lien </a:t>
                      </a:r>
                    </a:p>
                    <a:p>
                      <a:pPr algn="ctr"/>
                      <a:r>
                        <a:rPr lang="fr-FR" sz="1000" b="1" cap="all" spc="60" dirty="0">
                          <a:solidFill>
                            <a:srgbClr val="002060"/>
                          </a:solidFill>
                        </a:rPr>
                        <a:t>page LinkedIn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cap="all" spc="60" dirty="0">
                          <a:solidFill>
                            <a:srgbClr val="002060"/>
                          </a:solidFill>
                        </a:rPr>
                        <a:t>Lien </a:t>
                      </a:r>
                    </a:p>
                    <a:p>
                      <a:pPr algn="ctr"/>
                      <a:r>
                        <a:rPr lang="fr-FR" sz="1000" b="1" cap="all" spc="60" dirty="0">
                          <a:solidFill>
                            <a:srgbClr val="002060"/>
                          </a:solidFill>
                        </a:rPr>
                        <a:t>profils PhD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cap="all" spc="60" dirty="0">
                          <a:solidFill>
                            <a:srgbClr val="002060"/>
                          </a:solidFill>
                        </a:rPr>
                        <a:t>Nombre </a:t>
                      </a:r>
                    </a:p>
                    <a:p>
                      <a:pPr algn="ctr"/>
                      <a:r>
                        <a:rPr lang="fr-FR" sz="1000" b="1" cap="all" spc="60" dirty="0">
                          <a:solidFill>
                            <a:srgbClr val="002060"/>
                          </a:solidFill>
                        </a:rPr>
                        <a:t>profils PhD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107450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pharmaceutiques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Novo Nordisk </a:t>
                      </a:r>
                      <a:endParaRPr lang="fr-FR" sz="12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none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1540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9430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Télécommunications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Ericsson</a:t>
                      </a:r>
                      <a:endParaRPr lang="fr-FR" sz="1200" b="1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1480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675347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Finlande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Télécommunications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Nokia</a:t>
                      </a:r>
                      <a:endParaRPr lang="fr-FR" sz="1200" b="1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1400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415114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Recherche en biotechnologie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Novonesis</a:t>
                      </a:r>
                      <a:endParaRPr lang="fr-FR" sz="1200" b="1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720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5268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Norvège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Industrie pétrolière et gazière 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Equinor</a:t>
                      </a:r>
                      <a:endParaRPr lang="fr-FR" sz="1200" b="1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700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90129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Norvège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Sécurité civile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DNV</a:t>
                      </a:r>
                      <a:endParaRPr lang="fr-FR" sz="12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084400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d'ingénierie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Ramboll</a:t>
                      </a:r>
                      <a:endParaRPr lang="fr-FR" sz="12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570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23396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HCLTech</a:t>
                      </a:r>
                      <a:endParaRPr lang="fr-FR" sz="12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510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599761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Volvo GROUP</a:t>
                      </a:r>
                      <a:endParaRPr lang="fr-FR" sz="12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31012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pharmaceutiques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Lundbeck </a:t>
                      </a:r>
                      <a:endParaRPr lang="fr-FR" sz="12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480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25060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pour l’aérospatiale et la défense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Saab</a:t>
                      </a:r>
                      <a:endParaRPr lang="fr-FR" sz="12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430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1311894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Volvo Cars</a:t>
                      </a:r>
                      <a:endParaRPr lang="fr-FR" sz="12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43642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professionnels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Sweco</a:t>
                      </a:r>
                      <a:endParaRPr lang="fr-FR" sz="12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31" marR="6831" marT="6831" marB="6558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0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400</a:t>
                      </a:r>
                    </a:p>
                  </a:txBody>
                  <a:tcPr marL="6831" marR="6831" marT="6831" marB="6558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6769039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66A7388-53B8-7A3A-F45F-70FF48778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2769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2D81B3-523A-E9D5-E07B-5C041A71B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A153E7E-7541-0151-5FEC-126E3F699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5E2879-8668-1421-211F-6EAA92AAB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51D1808-BC73-6B3A-1A1F-EC405E1EF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Danemark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Finlande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Norvège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Suède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DABC8FE-B1B0-43B7-31D2-55335535DE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390186"/>
              </p:ext>
            </p:extLst>
          </p:nvPr>
        </p:nvGraphicFramePr>
        <p:xfrm>
          <a:off x="3604846" y="814420"/>
          <a:ext cx="8154763" cy="4782690"/>
        </p:xfrm>
        <a:graphic>
          <a:graphicData uri="http://schemas.openxmlformats.org/drawingml/2006/table">
            <a:tbl>
              <a:tblPr firstRow="1" bandRow="1">
                <a:solidFill>
                  <a:schemeClr val="accent1">
                    <a:lumMod val="20000"/>
                    <a:lumOff val="80000"/>
                  </a:schemeClr>
                </a:solidFill>
                <a:tableStyleId>{5C22544A-7EE6-4342-B048-85BDC9FD1C3A}</a:tableStyleId>
              </a:tblPr>
              <a:tblGrid>
                <a:gridCol w="1236849">
                  <a:extLst>
                    <a:ext uri="{9D8B030D-6E8A-4147-A177-3AD203B41FA5}">
                      <a16:colId xmlns:a16="http://schemas.microsoft.com/office/drawing/2014/main" val="3516170120"/>
                    </a:ext>
                  </a:extLst>
                </a:gridCol>
                <a:gridCol w="3037031">
                  <a:extLst>
                    <a:ext uri="{9D8B030D-6E8A-4147-A177-3AD203B41FA5}">
                      <a16:colId xmlns:a16="http://schemas.microsoft.com/office/drawing/2014/main" val="4138204008"/>
                    </a:ext>
                  </a:extLst>
                </a:gridCol>
                <a:gridCol w="1414130">
                  <a:extLst>
                    <a:ext uri="{9D8B030D-6E8A-4147-A177-3AD203B41FA5}">
                      <a16:colId xmlns:a16="http://schemas.microsoft.com/office/drawing/2014/main" val="2850339933"/>
                    </a:ext>
                  </a:extLst>
                </a:gridCol>
                <a:gridCol w="1286539">
                  <a:extLst>
                    <a:ext uri="{9D8B030D-6E8A-4147-A177-3AD203B41FA5}">
                      <a16:colId xmlns:a16="http://schemas.microsoft.com/office/drawing/2014/main" val="3554471997"/>
                    </a:ext>
                  </a:extLst>
                </a:gridCol>
                <a:gridCol w="1180214">
                  <a:extLst>
                    <a:ext uri="{9D8B030D-6E8A-4147-A177-3AD203B41FA5}">
                      <a16:colId xmlns:a16="http://schemas.microsoft.com/office/drawing/2014/main" val="3316326198"/>
                    </a:ext>
                  </a:extLst>
                </a:gridCol>
              </a:tblGrid>
              <a:tr h="453485">
                <a:tc>
                  <a:txBody>
                    <a:bodyPr/>
                    <a:lstStyle/>
                    <a:p>
                      <a:pPr algn="ctr"/>
                      <a:r>
                        <a:rPr lang="fr-FR" sz="1100" b="1" cap="all" spc="60" dirty="0">
                          <a:solidFill>
                            <a:srgbClr val="002060"/>
                          </a:solidFill>
                        </a:rPr>
                        <a:t>Pays</a:t>
                      </a:r>
                    </a:p>
                    <a:p>
                      <a:pPr algn="ctr"/>
                      <a:r>
                        <a:rPr lang="fr-FR" sz="1100" b="1" cap="all" spc="60" dirty="0">
                          <a:solidFill>
                            <a:srgbClr val="002060"/>
                          </a:solidFill>
                        </a:rPr>
                        <a:t>Siège social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cap="all" spc="60" dirty="0">
                          <a:solidFill>
                            <a:srgbClr val="002060"/>
                          </a:solidFill>
                        </a:rPr>
                        <a:t>Secteurs d’activité</a:t>
                      </a:r>
                    </a:p>
                  </a:txBody>
                  <a:tcPr marL="98370" marR="98370" marT="98370" marB="983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cap="all" spc="60" dirty="0">
                          <a:solidFill>
                            <a:srgbClr val="002060"/>
                          </a:solidFill>
                        </a:rPr>
                        <a:t>Lien </a:t>
                      </a:r>
                    </a:p>
                    <a:p>
                      <a:pPr algn="ctr"/>
                      <a:r>
                        <a:rPr lang="fr-FR" sz="1100" b="1" cap="all" spc="60" dirty="0">
                          <a:solidFill>
                            <a:srgbClr val="002060"/>
                          </a:solidFill>
                        </a:rPr>
                        <a:t>page LinkedIn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cap="all" spc="60" dirty="0">
                          <a:solidFill>
                            <a:srgbClr val="002060"/>
                          </a:solidFill>
                        </a:rPr>
                        <a:t>Lien </a:t>
                      </a:r>
                    </a:p>
                    <a:p>
                      <a:pPr algn="ctr"/>
                      <a:r>
                        <a:rPr lang="fr-FR" sz="1100" b="1" cap="all" spc="60" dirty="0">
                          <a:solidFill>
                            <a:srgbClr val="002060"/>
                          </a:solidFill>
                        </a:rPr>
                        <a:t>profils PhD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cap="all" spc="60" dirty="0">
                          <a:solidFill>
                            <a:srgbClr val="002060"/>
                          </a:solidFill>
                        </a:rPr>
                        <a:t>Nombre </a:t>
                      </a:r>
                    </a:p>
                    <a:p>
                      <a:pPr algn="ctr"/>
                      <a:r>
                        <a:rPr lang="fr-FR" sz="1100" b="1" cap="all" spc="60" dirty="0">
                          <a:solidFill>
                            <a:srgbClr val="002060"/>
                          </a:solidFill>
                        </a:rPr>
                        <a:t>profils PhD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107450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pour  énergies renouvelables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Vestas 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9430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SPOTIFY</a:t>
                      </a:r>
                      <a:endParaRPr lang="fr-FR" sz="1000" b="1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675347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d'ingénierie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AFRY</a:t>
                      </a:r>
                      <a:endParaRPr lang="fr-FR" sz="1000" b="1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415114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industrielles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Scania Group</a:t>
                      </a:r>
                      <a:endParaRPr lang="fr-FR" sz="1000" b="1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5268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Finlande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bancaires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Nordea</a:t>
                      </a:r>
                      <a:endParaRPr lang="fr-FR" sz="1000" b="1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90129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Production d'énergies renouvelables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Orsted</a:t>
                      </a:r>
                      <a:endParaRPr lang="fr-FR" sz="1000" b="1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084400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publics de distribution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Vattenfall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23396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Industrie manufacturière 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LEGO Group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270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599761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Atlas Copco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31012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financiers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Danske Bank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25060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Transport, logistique, chaîne logistique et stockage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A.P. Moller - Maersk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1311894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industrielles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SKF Groupe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43642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médicaux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Coloplast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676903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Danemark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Organisation à but non lucratif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UNOPS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601361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Suède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none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Administration publique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b="1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Region Stockholm</a:t>
                      </a:r>
                      <a:endParaRPr lang="fr-FR" sz="1000" b="1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b="0" i="0" u="sng" strike="noStrike" cap="none" spc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000" b="0" i="0" u="sng" strike="noStrike" cap="none" spc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b="1" i="0" u="none" strike="noStrike" cap="none" spc="0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210</a:t>
                      </a:r>
                    </a:p>
                  </a:txBody>
                  <a:tcPr marL="4719" marR="4719" marT="45302" marB="5732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40484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9ED7200-4172-3736-8952-DED208E19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89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C2D786-1F2D-AF3D-9064-91214785C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0EB0256-65AF-9A5D-975B-94742F9265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F2381B-CDC5-FCD7-BB23-C31207373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97FE556-10B2-97B5-1795-280ADB3B1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Pays-Bas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226F9E4-A13E-904B-05FB-9EDA5C1D29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248745"/>
              </p:ext>
            </p:extLst>
          </p:nvPr>
        </p:nvGraphicFramePr>
        <p:xfrm>
          <a:off x="3604847" y="814420"/>
          <a:ext cx="7385538" cy="4529792"/>
        </p:xfrm>
        <a:graphic>
          <a:graphicData uri="http://schemas.openxmlformats.org/drawingml/2006/table">
            <a:tbl>
              <a:tblPr firstRow="1" bandRow="1">
                <a:solidFill>
                  <a:schemeClr val="accent1">
                    <a:lumMod val="20000"/>
                    <a:lumOff val="80000"/>
                  </a:schemeClr>
                </a:solidFill>
                <a:tableStyleId>{5C22544A-7EE6-4342-B048-85BDC9FD1C3A}</a:tableStyleId>
              </a:tblPr>
              <a:tblGrid>
                <a:gridCol w="2976706">
                  <a:extLst>
                    <a:ext uri="{9D8B030D-6E8A-4147-A177-3AD203B41FA5}">
                      <a16:colId xmlns:a16="http://schemas.microsoft.com/office/drawing/2014/main" val="4138204008"/>
                    </a:ext>
                  </a:extLst>
                </a:gridCol>
                <a:gridCol w="1765005">
                  <a:extLst>
                    <a:ext uri="{9D8B030D-6E8A-4147-A177-3AD203B41FA5}">
                      <a16:colId xmlns:a16="http://schemas.microsoft.com/office/drawing/2014/main" val="2850339933"/>
                    </a:ext>
                  </a:extLst>
                </a:gridCol>
                <a:gridCol w="1350335">
                  <a:extLst>
                    <a:ext uri="{9D8B030D-6E8A-4147-A177-3AD203B41FA5}">
                      <a16:colId xmlns:a16="http://schemas.microsoft.com/office/drawing/2014/main" val="3554471997"/>
                    </a:ext>
                  </a:extLst>
                </a:gridCol>
                <a:gridCol w="1293492">
                  <a:extLst>
                    <a:ext uri="{9D8B030D-6E8A-4147-A177-3AD203B41FA5}">
                      <a16:colId xmlns:a16="http://schemas.microsoft.com/office/drawing/2014/main" val="3316326198"/>
                    </a:ext>
                  </a:extLst>
                </a:gridCol>
              </a:tblGrid>
              <a:tr h="453485">
                <a:tc>
                  <a:txBody>
                    <a:bodyPr/>
                    <a:lstStyle/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Secteurs d’activité</a:t>
                      </a:r>
                    </a:p>
                  </a:txBody>
                  <a:tcPr marL="98370" marR="98370" marT="98370" marB="983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Lien </a:t>
                      </a:r>
                    </a:p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page LinkedIn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Lien </a:t>
                      </a:r>
                    </a:p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profils PhD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Nombre </a:t>
                      </a:r>
                    </a:p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profils PhD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107450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semi-conducteurs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ASML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9430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Hôpitaux et services de santé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Philips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675347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 d'information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Elsevier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415114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semi-conducteurs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NXP Semiconductors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5268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Stellantis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610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90129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professionnels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Arcadis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510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084400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bancaires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Rabobank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23396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bancaires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ING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599761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Commerce de détail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IKEA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31012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bancaires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ABN AMRO Bank N.V. 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25060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peintures, enduits et adhésifs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AkzoNobel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1311894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Développement de logiciels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Booking.com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43642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Génie civil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Haskoning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676903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chimiques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Nouryon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601361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0998BF2-4105-5425-AE92-B89287713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792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73AD57-DD93-C03A-4477-CBB89F03E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5CC0A1E-A6DF-E3F6-4F9E-879B7E029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35F5E1-A528-6D08-7ADD-414D659C3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E50A1AC-1432-8340-1F91-38281925C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Suisse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93951067-1D1C-FF12-DDAE-DBD8078CEA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222021"/>
              </p:ext>
            </p:extLst>
          </p:nvPr>
        </p:nvGraphicFramePr>
        <p:xfrm>
          <a:off x="3604847" y="814420"/>
          <a:ext cx="7655031" cy="4246414"/>
        </p:xfrm>
        <a:graphic>
          <a:graphicData uri="http://schemas.openxmlformats.org/drawingml/2006/table">
            <a:tbl>
              <a:tblPr firstRow="1" bandRow="1">
                <a:solidFill>
                  <a:schemeClr val="accent1">
                    <a:lumMod val="20000"/>
                    <a:lumOff val="80000"/>
                  </a:schemeClr>
                </a:solidFill>
                <a:tableStyleId>{5C22544A-7EE6-4342-B048-85BDC9FD1C3A}</a:tableStyleId>
              </a:tblPr>
              <a:tblGrid>
                <a:gridCol w="4350599">
                  <a:extLst>
                    <a:ext uri="{9D8B030D-6E8A-4147-A177-3AD203B41FA5}">
                      <a16:colId xmlns:a16="http://schemas.microsoft.com/office/drawing/2014/main" val="4138204008"/>
                    </a:ext>
                  </a:extLst>
                </a:gridCol>
                <a:gridCol w="1964346">
                  <a:extLst>
                    <a:ext uri="{9D8B030D-6E8A-4147-A177-3AD203B41FA5}">
                      <a16:colId xmlns:a16="http://schemas.microsoft.com/office/drawing/2014/main" val="2850339933"/>
                    </a:ext>
                  </a:extLst>
                </a:gridCol>
                <a:gridCol w="1340086">
                  <a:extLst>
                    <a:ext uri="{9D8B030D-6E8A-4147-A177-3AD203B41FA5}">
                      <a16:colId xmlns:a16="http://schemas.microsoft.com/office/drawing/2014/main" val="3316326198"/>
                    </a:ext>
                  </a:extLst>
                </a:gridCol>
              </a:tblGrid>
              <a:tr h="453485">
                <a:tc>
                  <a:txBody>
                    <a:bodyPr/>
                    <a:lstStyle/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Secteurs d’activité</a:t>
                      </a:r>
                    </a:p>
                  </a:txBody>
                  <a:tcPr marL="98370" marR="98370" marT="98370" marB="983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Lien </a:t>
                      </a:r>
                    </a:p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page LinkedIn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Nombre </a:t>
                      </a:r>
                    </a:p>
                    <a:p>
                      <a:pPr algn="ctr"/>
                      <a:r>
                        <a:rPr lang="fr-FR" sz="1200" b="1" cap="all" spc="60" dirty="0">
                          <a:solidFill>
                            <a:srgbClr val="002060"/>
                          </a:solidFill>
                        </a:rPr>
                        <a:t>profils PhD</a:t>
                      </a:r>
                    </a:p>
                  </a:txBody>
                  <a:tcPr marL="98370" marR="98370" marT="98370" marB="983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107450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Recherche en biotechnologie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Roche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9430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pharmaceutiques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Novartis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675347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chimiques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Lonza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415114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semi-conducteurs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STMicroelectronics 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52689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financiers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UBS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90129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Affaires étrangères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World Health Organization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084400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d’automatisation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ABB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23396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 de restauration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Nestlé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599761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publics de distribution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Hitachi Energy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780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31012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professionnels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SGS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670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250605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pharmaceutiques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Sandoz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1311894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médicaux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Alcon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550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43642"/>
                  </a:ext>
                </a:extLst>
              </a:tr>
              <a:tr h="2833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Industrie manufacturière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Philip Morris International 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6769039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3277E9B-4A9F-2BD1-011F-D954F9348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3DDA8-8574-174A-8F0C-FFD7047907F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584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506</Words>
  <Application>Microsoft Macintosh PowerPoint</Application>
  <PresentationFormat>Grand écran</PresentationFormat>
  <Paragraphs>281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Aptos Narrow</vt:lpstr>
      <vt:lpstr>Arial</vt:lpstr>
      <vt:lpstr>Thème Office</vt:lpstr>
      <vt:lpstr>Présentation PowerPoint</vt:lpstr>
      <vt:lpstr>Danemark Finlande Norvège Suède</vt:lpstr>
      <vt:lpstr>Danemark Finlande Norvège Suède</vt:lpstr>
      <vt:lpstr>Pays-Bas</vt:lpstr>
      <vt:lpstr>Suisse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Bamberger</dc:creator>
  <cp:lastModifiedBy>Alain Bamberger</cp:lastModifiedBy>
  <cp:revision>12</cp:revision>
  <dcterms:created xsi:type="dcterms:W3CDTF">2026-05-09T06:42:18Z</dcterms:created>
  <dcterms:modified xsi:type="dcterms:W3CDTF">2026-05-12T13:24:40Z</dcterms:modified>
</cp:coreProperties>
</file>