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sldIdLst>
    <p:sldId id="256" r:id="rId2"/>
    <p:sldId id="261" r:id="rId3"/>
    <p:sldId id="259" r:id="rId4"/>
    <p:sldId id="263" r:id="rId5"/>
    <p:sldId id="257" r:id="rId6"/>
    <p:sldId id="258" r:id="rId7"/>
    <p:sldId id="264" r:id="rId8"/>
    <p:sldId id="265" r:id="rId9"/>
    <p:sldId id="266" r:id="rId10"/>
    <p:sldId id="262" r:id="rId11"/>
    <p:sldId id="268" r:id="rId12"/>
    <p:sldId id="260"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3BAC-482A-E04A-BC0A-6F32BC6FFC54}" type="datetimeFigureOut">
              <a:rPr lang="fr-FR" smtClean="0"/>
              <a:t>12/04/2026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5DB5DB-EF6B-E34E-9E15-7AD996D196D0}" type="slidenum">
              <a:rPr lang="fr-FR" smtClean="0"/>
              <a:t>‹N°›</a:t>
            </a:fld>
            <a:endParaRPr lang="fr-FR"/>
          </a:p>
        </p:txBody>
      </p:sp>
    </p:spTree>
    <p:extLst>
      <p:ext uri="{BB962C8B-B14F-4D97-AF65-F5344CB8AC3E}">
        <p14:creationId xmlns:p14="http://schemas.microsoft.com/office/powerpoint/2010/main" val="418967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1233-9EE6-075C-F41D-2F51545017E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010A8B3-DFAA-B1E6-90E7-B168BF3941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5344A14-AD3F-43EF-40A5-99DC46727164}"/>
              </a:ext>
            </a:extLst>
          </p:cNvPr>
          <p:cNvSpPr>
            <a:spLocks noGrp="1"/>
          </p:cNvSpPr>
          <p:nvPr>
            <p:ph type="dt" sz="half" idx="10"/>
          </p:nvPr>
        </p:nvSpPr>
        <p:spPr/>
        <p:txBody>
          <a:bodyPr/>
          <a:lstStyle/>
          <a:p>
            <a:fld id="{D8379048-AEBB-A340-89D9-48466E049CC4}" type="datetime1">
              <a:rPr lang="fr-FR" smtClean="0"/>
              <a:t>12/04/2026</a:t>
            </a:fld>
            <a:endParaRPr lang="fr-FR"/>
          </a:p>
        </p:txBody>
      </p:sp>
      <p:sp>
        <p:nvSpPr>
          <p:cNvPr id="5" name="Espace réservé du pied de page 4">
            <a:extLst>
              <a:ext uri="{FF2B5EF4-FFF2-40B4-BE49-F238E27FC236}">
                <a16:creationId xmlns:a16="http://schemas.microsoft.com/office/drawing/2014/main" id="{CEB03868-242F-F420-0F16-033E3F6A5A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AEE8CF-D3A0-2B09-80C2-88CF4063D8B4}"/>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05664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8CA7A-2450-99A8-C52C-C58D5C6E744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3A3CBF6-2F40-A92F-81DB-011BA0BF48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204A50-36A9-3AD3-20D6-881A01008A81}"/>
              </a:ext>
            </a:extLst>
          </p:cNvPr>
          <p:cNvSpPr>
            <a:spLocks noGrp="1"/>
          </p:cNvSpPr>
          <p:nvPr>
            <p:ph type="dt" sz="half" idx="10"/>
          </p:nvPr>
        </p:nvSpPr>
        <p:spPr/>
        <p:txBody>
          <a:bodyPr/>
          <a:lstStyle/>
          <a:p>
            <a:fld id="{5AA4DBC8-2E87-574B-96A3-2B9D8509C6E6}" type="datetime1">
              <a:rPr lang="fr-FR" smtClean="0"/>
              <a:t>12/04/2026</a:t>
            </a:fld>
            <a:endParaRPr lang="fr-FR"/>
          </a:p>
        </p:txBody>
      </p:sp>
      <p:sp>
        <p:nvSpPr>
          <p:cNvPr id="5" name="Espace réservé du pied de page 4">
            <a:extLst>
              <a:ext uri="{FF2B5EF4-FFF2-40B4-BE49-F238E27FC236}">
                <a16:creationId xmlns:a16="http://schemas.microsoft.com/office/drawing/2014/main" id="{55C05CFA-E7BD-6CB8-2232-4B0389D893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E1CFD7-0204-D1DE-4F98-7741223C4E0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89045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6F4F394-482C-DEF3-9B84-269BB95BFA1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B3E66F2-0B0B-27BE-864D-A6D2EF31770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903A55-C0A6-9275-4838-2C76B1342A23}"/>
              </a:ext>
            </a:extLst>
          </p:cNvPr>
          <p:cNvSpPr>
            <a:spLocks noGrp="1"/>
          </p:cNvSpPr>
          <p:nvPr>
            <p:ph type="dt" sz="half" idx="10"/>
          </p:nvPr>
        </p:nvSpPr>
        <p:spPr/>
        <p:txBody>
          <a:bodyPr/>
          <a:lstStyle/>
          <a:p>
            <a:fld id="{034BC0BF-C244-C248-89E9-B9B42F35DB06}" type="datetime1">
              <a:rPr lang="fr-FR" smtClean="0"/>
              <a:t>12/04/2026</a:t>
            </a:fld>
            <a:endParaRPr lang="fr-FR"/>
          </a:p>
        </p:txBody>
      </p:sp>
      <p:sp>
        <p:nvSpPr>
          <p:cNvPr id="5" name="Espace réservé du pied de page 4">
            <a:extLst>
              <a:ext uri="{FF2B5EF4-FFF2-40B4-BE49-F238E27FC236}">
                <a16:creationId xmlns:a16="http://schemas.microsoft.com/office/drawing/2014/main" id="{F25EE507-288B-0EB5-9A97-3CF5057E20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75C952-68BC-3DAE-5B67-6489320641DF}"/>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21225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DF91F0-0EA0-083E-02E8-72753A2AAA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717079-A162-29CA-6054-8717072A10F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031C9C-2D91-0995-321D-AC85DB5632F8}"/>
              </a:ext>
            </a:extLst>
          </p:cNvPr>
          <p:cNvSpPr>
            <a:spLocks noGrp="1"/>
          </p:cNvSpPr>
          <p:nvPr>
            <p:ph type="dt" sz="half" idx="10"/>
          </p:nvPr>
        </p:nvSpPr>
        <p:spPr/>
        <p:txBody>
          <a:bodyPr/>
          <a:lstStyle/>
          <a:p>
            <a:fld id="{5336FCFD-93B2-C048-B917-78F9EE678EE1}" type="datetime1">
              <a:rPr lang="fr-FR" smtClean="0"/>
              <a:t>12/04/2026</a:t>
            </a:fld>
            <a:endParaRPr lang="fr-FR"/>
          </a:p>
        </p:txBody>
      </p:sp>
      <p:sp>
        <p:nvSpPr>
          <p:cNvPr id="5" name="Espace réservé du pied de page 4">
            <a:extLst>
              <a:ext uri="{FF2B5EF4-FFF2-40B4-BE49-F238E27FC236}">
                <a16:creationId xmlns:a16="http://schemas.microsoft.com/office/drawing/2014/main" id="{7A14C863-5660-80DE-04E5-9DE51983B8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628D8CD-5C8D-53B7-2585-CE50CB5196E2}"/>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99835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C6A0AE-0617-5C1B-2C25-927E1C566F2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D8E6571-DAE4-1F3F-EEC4-4D204D493C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F881C01-87A0-8E29-E8DE-29AD7A7C3E66}"/>
              </a:ext>
            </a:extLst>
          </p:cNvPr>
          <p:cNvSpPr>
            <a:spLocks noGrp="1"/>
          </p:cNvSpPr>
          <p:nvPr>
            <p:ph type="dt" sz="half" idx="10"/>
          </p:nvPr>
        </p:nvSpPr>
        <p:spPr/>
        <p:txBody>
          <a:bodyPr/>
          <a:lstStyle/>
          <a:p>
            <a:fld id="{4BAC74D4-9460-FC46-9FDA-301AC458810A}" type="datetime1">
              <a:rPr lang="fr-FR" smtClean="0"/>
              <a:t>12/04/2026</a:t>
            </a:fld>
            <a:endParaRPr lang="fr-FR"/>
          </a:p>
        </p:txBody>
      </p:sp>
      <p:sp>
        <p:nvSpPr>
          <p:cNvPr id="5" name="Espace réservé du pied de page 4">
            <a:extLst>
              <a:ext uri="{FF2B5EF4-FFF2-40B4-BE49-F238E27FC236}">
                <a16:creationId xmlns:a16="http://schemas.microsoft.com/office/drawing/2014/main" id="{65623AE3-2012-8CB8-69C7-FE98B0BB91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2C37C9-D6A0-523D-4F6F-FDAEBF33AADA}"/>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36688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99F481-61C6-D6BA-2D5F-3A82F481543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A0D58A7-5E0E-5C35-6BC6-5A465F469F9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93F667-7491-C875-0824-6DC8623424D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72094BA-5FA3-3519-CAF0-0DB26B0444F8}"/>
              </a:ext>
            </a:extLst>
          </p:cNvPr>
          <p:cNvSpPr>
            <a:spLocks noGrp="1"/>
          </p:cNvSpPr>
          <p:nvPr>
            <p:ph type="dt" sz="half" idx="10"/>
          </p:nvPr>
        </p:nvSpPr>
        <p:spPr/>
        <p:txBody>
          <a:bodyPr/>
          <a:lstStyle/>
          <a:p>
            <a:fld id="{0641F625-846B-5C40-AFF3-6942930E2334}" type="datetime1">
              <a:rPr lang="fr-FR" smtClean="0"/>
              <a:t>12/04/2026</a:t>
            </a:fld>
            <a:endParaRPr lang="fr-FR"/>
          </a:p>
        </p:txBody>
      </p:sp>
      <p:sp>
        <p:nvSpPr>
          <p:cNvPr id="6" name="Espace réservé du pied de page 5">
            <a:extLst>
              <a:ext uri="{FF2B5EF4-FFF2-40B4-BE49-F238E27FC236}">
                <a16:creationId xmlns:a16="http://schemas.microsoft.com/office/drawing/2014/main" id="{73799D0A-126F-A609-DD1D-359B9DCB306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513B24-A10F-875F-CF20-A7EDD196E48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09950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4F8F38-D68B-874A-74EF-1381C828324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4646B8F-A717-3451-BB72-8C6F2745F4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140970E-F07D-9792-B134-24AA56BB140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B68757B-F41E-7D3F-A73D-766A212C70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57EE44E-8311-B126-B512-F664C5322EB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8674001-B14B-8824-B20A-6D96FED88949}"/>
              </a:ext>
            </a:extLst>
          </p:cNvPr>
          <p:cNvSpPr>
            <a:spLocks noGrp="1"/>
          </p:cNvSpPr>
          <p:nvPr>
            <p:ph type="dt" sz="half" idx="10"/>
          </p:nvPr>
        </p:nvSpPr>
        <p:spPr/>
        <p:txBody>
          <a:bodyPr/>
          <a:lstStyle/>
          <a:p>
            <a:fld id="{B29ED58B-1B4D-CC43-9783-7FCD9C33CC28}" type="datetime1">
              <a:rPr lang="fr-FR" smtClean="0"/>
              <a:t>12/04/2026</a:t>
            </a:fld>
            <a:endParaRPr lang="fr-FR"/>
          </a:p>
        </p:txBody>
      </p:sp>
      <p:sp>
        <p:nvSpPr>
          <p:cNvPr id="8" name="Espace réservé du pied de page 7">
            <a:extLst>
              <a:ext uri="{FF2B5EF4-FFF2-40B4-BE49-F238E27FC236}">
                <a16:creationId xmlns:a16="http://schemas.microsoft.com/office/drawing/2014/main" id="{2E081D77-3B8C-82C7-57D0-913B1094BA7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8AF06BA-9989-68E8-39C1-1A8AF323A090}"/>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82316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59FD6B-C148-64DF-9B78-A1234DD6DC3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BB8D88A-49C1-6BFE-6DDE-6E8098DC4610}"/>
              </a:ext>
            </a:extLst>
          </p:cNvPr>
          <p:cNvSpPr>
            <a:spLocks noGrp="1"/>
          </p:cNvSpPr>
          <p:nvPr>
            <p:ph type="dt" sz="half" idx="10"/>
          </p:nvPr>
        </p:nvSpPr>
        <p:spPr/>
        <p:txBody>
          <a:bodyPr/>
          <a:lstStyle/>
          <a:p>
            <a:fld id="{19106F92-B04F-DE45-9F20-D0374DCC13B6}" type="datetime1">
              <a:rPr lang="fr-FR" smtClean="0"/>
              <a:t>12/04/2026</a:t>
            </a:fld>
            <a:endParaRPr lang="fr-FR"/>
          </a:p>
        </p:txBody>
      </p:sp>
      <p:sp>
        <p:nvSpPr>
          <p:cNvPr id="4" name="Espace réservé du pied de page 3">
            <a:extLst>
              <a:ext uri="{FF2B5EF4-FFF2-40B4-BE49-F238E27FC236}">
                <a16:creationId xmlns:a16="http://schemas.microsoft.com/office/drawing/2014/main" id="{8AEACC4C-0A5B-6320-B9D0-4C92509C49B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91CF536-927C-F5F1-4626-0E7665BBB6D9}"/>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48383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F1B33AE-3D3A-5C89-FE63-A3217DCF1ACB}"/>
              </a:ext>
            </a:extLst>
          </p:cNvPr>
          <p:cNvSpPr>
            <a:spLocks noGrp="1"/>
          </p:cNvSpPr>
          <p:nvPr>
            <p:ph type="dt" sz="half" idx="10"/>
          </p:nvPr>
        </p:nvSpPr>
        <p:spPr/>
        <p:txBody>
          <a:bodyPr/>
          <a:lstStyle/>
          <a:p>
            <a:fld id="{9CAA581C-C270-7242-AC35-C24F7BA7E6C6}" type="datetime1">
              <a:rPr lang="fr-FR" smtClean="0"/>
              <a:t>12/04/2026</a:t>
            </a:fld>
            <a:endParaRPr lang="fr-FR"/>
          </a:p>
        </p:txBody>
      </p:sp>
      <p:sp>
        <p:nvSpPr>
          <p:cNvPr id="3" name="Espace réservé du pied de page 2">
            <a:extLst>
              <a:ext uri="{FF2B5EF4-FFF2-40B4-BE49-F238E27FC236}">
                <a16:creationId xmlns:a16="http://schemas.microsoft.com/office/drawing/2014/main" id="{A3A1C9E8-158D-5B11-CF00-0D662CA1569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674957-1F85-32C4-24EB-F3F7AC2C93C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4343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373C58-54F5-DA5B-250B-1587587960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88A62EE-F160-32B8-FE20-98052EAACD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31E4EE9-22B9-BD6C-D04F-61EB0CCE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AFE584-7E3B-EF94-0710-0FC75C197213}"/>
              </a:ext>
            </a:extLst>
          </p:cNvPr>
          <p:cNvSpPr>
            <a:spLocks noGrp="1"/>
          </p:cNvSpPr>
          <p:nvPr>
            <p:ph type="dt" sz="half" idx="10"/>
          </p:nvPr>
        </p:nvSpPr>
        <p:spPr/>
        <p:txBody>
          <a:bodyPr/>
          <a:lstStyle/>
          <a:p>
            <a:fld id="{C58B2A0A-30CA-204D-9C2E-60E5F8FA2F46}" type="datetime1">
              <a:rPr lang="fr-FR" smtClean="0"/>
              <a:t>12/04/2026</a:t>
            </a:fld>
            <a:endParaRPr lang="fr-FR"/>
          </a:p>
        </p:txBody>
      </p:sp>
      <p:sp>
        <p:nvSpPr>
          <p:cNvPr id="6" name="Espace réservé du pied de page 5">
            <a:extLst>
              <a:ext uri="{FF2B5EF4-FFF2-40B4-BE49-F238E27FC236}">
                <a16:creationId xmlns:a16="http://schemas.microsoft.com/office/drawing/2014/main" id="{07F109E0-C8EC-686B-07AE-1A60D02FF4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A28F81-E26D-0809-E1B4-FE2F5F2ACA4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910917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D0A061-308D-3541-026C-230170BB2A0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3D3539B-452A-22BD-4660-7AD5EBADFB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D1C2578-0A45-70E1-6AA0-7DDFD0301B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2A2696-8109-E123-98D0-D14BCF389B0B}"/>
              </a:ext>
            </a:extLst>
          </p:cNvPr>
          <p:cNvSpPr>
            <a:spLocks noGrp="1"/>
          </p:cNvSpPr>
          <p:nvPr>
            <p:ph type="dt" sz="half" idx="10"/>
          </p:nvPr>
        </p:nvSpPr>
        <p:spPr/>
        <p:txBody>
          <a:bodyPr/>
          <a:lstStyle/>
          <a:p>
            <a:fld id="{4EB3A1F4-5211-4146-A558-9FCFAF3F00B4}" type="datetime1">
              <a:rPr lang="fr-FR" smtClean="0"/>
              <a:t>12/04/2026</a:t>
            </a:fld>
            <a:endParaRPr lang="fr-FR"/>
          </a:p>
        </p:txBody>
      </p:sp>
      <p:sp>
        <p:nvSpPr>
          <p:cNvPr id="6" name="Espace réservé du pied de page 5">
            <a:extLst>
              <a:ext uri="{FF2B5EF4-FFF2-40B4-BE49-F238E27FC236}">
                <a16:creationId xmlns:a16="http://schemas.microsoft.com/office/drawing/2014/main" id="{B2E67BB0-1812-9A3E-1787-92844C22AD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78C2491-3C80-45C6-1CDC-4D0D746C4286}"/>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155296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30B2B45-8242-C1F0-C692-E6D1DD514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DF5F8CA-9B9A-9389-7914-0D0D980A75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5EBDD7-7802-E2CD-98D7-51B9ED9451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54B9B-79BB-8A49-8508-482A8287CD3D}" type="datetime1">
              <a:rPr lang="fr-FR" smtClean="0"/>
              <a:t>12/04/2026</a:t>
            </a:fld>
            <a:endParaRPr lang="fr-FR"/>
          </a:p>
        </p:txBody>
      </p:sp>
      <p:sp>
        <p:nvSpPr>
          <p:cNvPr id="5" name="Espace réservé du pied de page 4">
            <a:extLst>
              <a:ext uri="{FF2B5EF4-FFF2-40B4-BE49-F238E27FC236}">
                <a16:creationId xmlns:a16="http://schemas.microsoft.com/office/drawing/2014/main" id="{53759756-5E34-F87C-6C17-39A06EEC29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C533B71-7EDB-2F0E-6840-B1E034FA3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87C5DA-6769-1942-A178-B0670A5BE201}" type="slidenum">
              <a:rPr lang="fr-FR" smtClean="0"/>
              <a:t>‹N°›</a:t>
            </a:fld>
            <a:endParaRPr lang="fr-FR"/>
          </a:p>
        </p:txBody>
      </p:sp>
    </p:spTree>
    <p:extLst>
      <p:ext uri="{BB962C8B-B14F-4D97-AF65-F5344CB8AC3E}">
        <p14:creationId xmlns:p14="http://schemas.microsoft.com/office/powerpoint/2010/main" val="707746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inkedin.com/search/results/companies/?origin=FACETED_SEARCH&amp;companyHqGeo=%5B%22105015875%22%5D&amp;companySize=%5B%22C%22%5D&amp;industryCompanyVertical=%5B%2212%22%5D" TargetMode="External"/><Relationship Id="rId2" Type="http://schemas.openxmlformats.org/officeDocument/2006/relationships/hyperlink" Target="https://www.linkedin.com/search/results/companies/?origin=FACETED_SEARCH&amp;companyHqGeo=%5B%22105015875%22%5D&amp;companySize=%5B%22B%22%5D&amp;industryCompanyVertical=%5B%2212%22%5D" TargetMode="External"/><Relationship Id="rId1" Type="http://schemas.openxmlformats.org/officeDocument/2006/relationships/slideLayout" Target="../slideLayouts/slideLayout2.xml"/><Relationship Id="rId5" Type="http://schemas.openxmlformats.org/officeDocument/2006/relationships/hyperlink" Target="https://www.linkedin.com/search/results/companies/?origin=FACETED_SEARCH&amp;companyHqGeo=%5B%22105015875%22%5D&amp;companySize=%5B%22E%22%5D&amp;industryCompanyVertical=%5B%2212%22%5D" TargetMode="External"/><Relationship Id="rId4" Type="http://schemas.openxmlformats.org/officeDocument/2006/relationships/hyperlink" Target="https://www.linkedin.com/search/results/companies/?origin=FACETED_SEARCH&amp;companyHqGeo=%5B%22105015875%22%5D&amp;companySize=%5B%22D%22%5D&amp;industryCompanyVertical=%5B%2212%22%5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linkedin.com/search/results/companies/?origin=FACETED_SEARCH&amp;companyHqGeo=%5B%22105015875%22%5D&amp;companySize=%5B%22D%22%5D&amp;industryCompanyVertical=%5B%2212%22%5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linkedin.com/search/results/companies/?origin=FACETED_SEARCH&amp;companyHqGeo=%5B%22100506914%22%5D&amp;companySize=%5B%22C%22%2C%22B%22%2C%22D%22%2C%22E%22%5D&amp;industryCompanyVertical=%5B%2212%22%5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www.linkedin.com/search/results/people/?keywords=PhD%20OR%20Ph.D%20&amp;origin=FACETED_SEARCH&amp;currentCompany=%5B%22106462%22%2C%2210845681%22%2C%2211501810%22%2C%221186915%22%2C%221261885%22%2C%221296311%22%2C%221362111%22%2C%22155170%22%2C%2219133963%22%2C%2225010%22%2C%2227127859%22%2C%2235471%22%2C%2238155561%22%2C%2267214%22%2C%2274195583%22%2C%2275030%22%2C%2276831341%22%2C%22935723%22%2C%229479131%22%2C%22803497%22%5D&amp;page=41&amp;spellCorrectionEnabled=true&amp;prioritizeMessage=false" TargetMode="External"/><Relationship Id="rId13" Type="http://schemas.openxmlformats.org/officeDocument/2006/relationships/hyperlink" Target="https://www.linkedin.com/search/results/people/?keywords=PhD%20OR%20Ph.D%20&amp;origin=FACETED_SEARCH&amp;currentCompany=%5B%22100249%22%2C%2210463097%22%2C%2210609898%22%2C%2210815501%22%2C%2210841038%22%2C%22109209993%22%2C%2211020386%22%2C%2211185819%22%2C%221126427%22%2C%2211290949%22%2C%221193977%22%2C%22132839%22%2C%221357474%22%2C%2214575150%22%2C%221482273%22%2C%2215183041%22%2C%2218190927%22%2C%2218472854%22%2C%2218624339%22%2C%2221932298%22%2C%222438051%22%2C%222454881%22%2C%2226234185%22%2C%222818803%22%2C%223135599%22%2C%22317193%22%2C%2233202930%22%2C%2237397127%22%2C%2240686379%22%2C%225016009%22%2C%225034701%22%2C%225080289%22%2C%2251602400%22%2C%225195138%22%2C%225220086%22%2C%225234109%22%2C%225240008%22%2C%2254153591%22%2C%225898373%22%2C%2264286540%22%2C%2269902365%22%2C%2277309%22%2C%22775131%22%2C%22786242%22%2C%2287522%22%2C%229320655%22%2C%229565185%22%2C%22965010%22%2C%22968590%22%2C%222448363%22%5D&amp;page=91&amp;spellCorrectionEnabled=true&amp;prioritizeMessage=false" TargetMode="External"/><Relationship Id="rId18" Type="http://schemas.openxmlformats.org/officeDocument/2006/relationships/hyperlink" Target="https://www.linkedin.com/search/results/people/?keywords=PhD%20OR%20Ph.D%20&amp;origin=FACETED_SEARCH&amp;currentCompany=%5B%2210241953%22%2C%221099302%22%2C%2227141311%22%2C%2271566807%22%2C%2276104275%22%2C%2286815142%22%2C%229390602%22%2C%2210236102%22%5D&amp;page=8&amp;spellCorrectionEnabled=true&amp;prioritizeMessage=false" TargetMode="External"/><Relationship Id="rId3" Type="http://schemas.openxmlformats.org/officeDocument/2006/relationships/hyperlink" Target="https://www.linkedin.com/search/results/people/?keywords=PhD%20OR%20Ph.D%20&amp;origin=FACETED_SEARCH&amp;currentCompany=%5B%221079258%22%2C%2210982723%22%2C%2211018402%22%2C%2211399945%22%2C%221479170%22%2C%221845826%22%2C%222054878%22%2C%2224641754%22%2C%2224746901%22%2C%222504129%22%2C%222904906%22%2C%223321750%22%2C%223500827%22%2C%22427659%22%2C%224284695%22%2C%225045815%22%2C%22582129%22%2C%226073419%22%2C%22645779%22%2C%22838248%22%2C%2288473037%22%2C%22935771%22%2C%221253798%22%5D&amp;page=24&amp;spellCorrectionEnabled=true&amp;prioritizeMessage=false" TargetMode="External"/><Relationship Id="rId21" Type="http://schemas.openxmlformats.org/officeDocument/2006/relationships/hyperlink" Target="https://www.linkedin.com/search/results/people/?keywords=PhD%20OR%20Ph.D%20&amp;origin=FACETED_SEARCH&amp;currentCompany=%5B%22100845280%22%2C%22105569963%22%2C%2211751149%22%2C%2218210547%22%2C%2228993658%22%2C%2229064969%22%2C%223072309%22%2C%225025125%22%2C%2266635645%22%2C%22676322%22%2C%2268661557%22%2C%22720054%22%2C%2276558257%22%2C%22110192839%22%5D&amp;page=15&amp;spellCorrectionEnabled=true&amp;prioritizeMessage=false" TargetMode="External"/><Relationship Id="rId7" Type="http://schemas.openxmlformats.org/officeDocument/2006/relationships/hyperlink" Target="https://www.linkedin.com/search/results/people/?keywords=PhD%20OR%20Ph.D%20&amp;origin=FACETED_SEARCH&amp;currentCompany=%5B%2210609898%22%2C%2210827613%22%2C%2210849809%22%2C%2211856381%22%2C%2215239720%22%2C%221559066%22%2C%2218093714%22%2C%2219184134%22%2C%22203792%22%2C%22222765%22%2C%222268313%22%2C%222297561%22%2C%2225069245%22%2C%222599255%22%2C%222939905%22%2C%222949940%22%2C%22337173%22%2C%223492654%22%2C%22492301%22%2C%225082350%22%2C%225134356%22%2C%225144096%22%2C%22560127%22%2C%2263753%22%2C%22641962%22%2C%2267205%22%2C%2270436039%22%2C%2271482197%22%2C%2286001%22%2C%2211375802%22%5D&amp;page=49&amp;spellCorrectionEnabled=true&amp;prioritizeMessage=false" TargetMode="External"/><Relationship Id="rId12" Type="http://schemas.openxmlformats.org/officeDocument/2006/relationships/hyperlink" Target="https://www.linkedin.com/search/results/people/?keywords=PhD%20OR%20Ph.D%20&amp;origin=FACETED_SEARCH&amp;currentCompany=%5B%221708482%22%2C%2227183695%22%2C%223858219%22%2C%2277657570%22%2C%22914589%22%2C%2215086779%22%5D&amp;page=5&amp;spellCorrectionEnabled=true&amp;prioritizeMessage=false" TargetMode="External"/><Relationship Id="rId17" Type="http://schemas.openxmlformats.org/officeDocument/2006/relationships/hyperlink" Target="https://www.linkedin.com/search/results/people/?keywords=PhD%20OR%20Ph.D%20&amp;origin=FACETED_SEARCH&amp;currentCompany=%5B%22595794%22%2C%2210337983%22%2C%2210498165%22%2C%22108776454%22%2C%22111906%22%2C%2211701531%22%2C%22123836%22%2C%221275253%22%2C%2216254229%22%2C%221849606%22%2C%2218913707%22%2C%222839097%22%2C%223081430%22%2C%223114638%22%2C%223232493%22%2C%2233038%22%2C%2265006%22%2C%22682931%22%2C%2276067%22%2C%2284774980%22%2C%2290964485%22%2C%22938477%22%2C%229458078%22%2C%2298678204%22%5D&amp;page=43&amp;spellCorrectionEnabled=true&amp;prioritizeMessage=false" TargetMode="External"/><Relationship Id="rId2" Type="http://schemas.openxmlformats.org/officeDocument/2006/relationships/hyperlink" Target="https://www.linkedin.com/search/results/people/?keywords=PhD%20OR%20Ph.D%20&amp;origin=FACETED_SEARCH&amp;currentCompany=%5B%2210683078%22%2C%2210820838%22%2C%2210905611%22%2C%221114381%22%2C%221161119%22%2C%2211751697%22%2C%221261913%22%2C%2212697436%22%2C%221284674%22%2C%22131969%22%2C%22140590%22%2C%2214776151%22%2C%221498529%22%2C%221538081%22%2C%221795950%22%2C%2218433773%22%2C%2218448265%22%2C%222108162%22%2C%2222293433%22%2C%222294354%22%2C%222301273%22%2C%222302402%22%2C%222340715%22%2C%2223735072%22%2C%222417573%22%2C%222555931%22%2C%222662852%22%2C%22277443%22%2C%222875317%22%2C%22304458%22%2C%223160684%22%2C%2240656329%22%2C%22490039%22%2C%225296101%22%2C%22531664%22%2C%225549803%22%2C%2264990502%22%2C%226849227%22%2C%2269018381%22%2C%2270545310%22%2C%227394343%22%2C%227600966%22%2C%2276143920%22%2C%2276208323%22%2C%2277030447%22%2C%2277899298%22%2C%22793445%22%2C%2287244862%22%2C%22959086%22%2C%223199593%22%5D&amp;page=72&amp;spellCorrectionEnabled=true&amp;prioritizeMessage=false" TargetMode="External"/><Relationship Id="rId16" Type="http://schemas.openxmlformats.org/officeDocument/2006/relationships/hyperlink" Target="https://www.linkedin.com/search/results/people/?keywords=PhD%20OR%20Ph.D%20&amp;origin=FACETED_SEARCH&amp;currentCompany=%5B%222433337%22%2C%2242970775%22%2C%222461526%22%5D&amp;page=2&amp;spellCorrectionEnabled=true&amp;prioritizeMessage=false" TargetMode="External"/><Relationship Id="rId20" Type="http://schemas.openxmlformats.org/officeDocument/2006/relationships/hyperlink" Target="https://www.linkedin.com/search/results/people/?keywords=PhD%20OR%20Ph.D%20&amp;origin=FACETED_SEARCH&amp;currentCompany=%5B%22273650%22%2C%2240598%22%2C%2278616439%22%2C%2279742784%22%2C%2270865407%22%5D&amp;page=2&amp;spellCorrectionEnabled=true&amp;prioritizeMessage=false" TargetMode="External"/><Relationship Id="rId1" Type="http://schemas.openxmlformats.org/officeDocument/2006/relationships/slideLayout" Target="../slideLayouts/slideLayout2.xml"/><Relationship Id="rId6" Type="http://schemas.openxmlformats.org/officeDocument/2006/relationships/hyperlink" Target="https://www.linkedin.com/search/results/people/?keywords=PhD%20OR%20Ph.D%20&amp;origin=FACETED_SEARCH&amp;currentCompany=%5B%22107536584%22%2C%2212650664%22%2C%2219149307%22%2C%222193442%22%2C%2222413321%22%2C%222759997%22%2C%222828739%22%2C%222947207%22%2C%222970271%22%2C%2231459867%22%2C%2242373769%22%2C%225140013%22%2C%2267028%22%2C%2267915303%22%2C%2269535334%22%2C%2277128794%22%2C%2283302951%22%2C%2290228302%22%2C%2294119282%22%2C%22597717%22%5D&amp;page=32&amp;spellCorrectionEnabled=true&amp;prioritizeMessage=false" TargetMode="External"/><Relationship Id="rId11" Type="http://schemas.openxmlformats.org/officeDocument/2006/relationships/hyperlink" Target="https://www.linkedin.com/search/results/people/?keywords=PhD%20OR%20Ph.D%20&amp;origin=FACETED_SEARCH&amp;currentCompany=%5B%2210634042%22%2C%2218352453%22%2C%2223738293%22%2C%222776735%22%2C%2242715684%22%2C%22577826%22%2C%22893462%22%2C%2296374014%22%2C%2210983355%22%5D&amp;page=4&amp;spellCorrectionEnabled=true&amp;prioritizeMessage=false" TargetMode="External"/><Relationship Id="rId5" Type="http://schemas.openxmlformats.org/officeDocument/2006/relationships/hyperlink" Target="https://www.linkedin.com/search/results/people/?keywords=PhD%20OR%20Ph.D%20&amp;origin=FACETED_SEARCH&amp;currentCompany=%5B%221212541%22%2C%2218092675%22%2C%22396013%22%2C%2256471237%22%2C%225744274%22%2C%2210521738%22%5D&amp;page=8&amp;spellCorrectionEnabled=true&amp;prioritizeMessage=false" TargetMode="External"/><Relationship Id="rId15" Type="http://schemas.openxmlformats.org/officeDocument/2006/relationships/hyperlink" Target="https://www.linkedin.com/search/results/people/?keywords=PhD%20OR%20Ph.D%20&amp;origin=FACETED_SEARCH&amp;currentCompany=%5B%22808546%22%2C%22947229%22%2C%2210922421%22%5D" TargetMode="External"/><Relationship Id="rId10" Type="http://schemas.openxmlformats.org/officeDocument/2006/relationships/hyperlink" Target="https://www.linkedin.com/search/results/people/?keywords=PhD%20OR%20Ph.D%20&amp;origin=FACETED_SEARCH&amp;currentCompany=%5B%2210523467%22%2C%2211017362%22%2C%2211061739%22%2C%2211229973%22%2C%2211398807%22%2C%221236586%22%2C%221378147%22%2C%2214797861%22%2C%221639203%22%2C%221826983%22%2C%221845826%22%2C%221999017%22%2C%222070341%22%2C%222251053%22%2C%222297711%22%2C%222395493%22%2C%222430943%22%2C%222519566%22%2C%222607298%22%2C%2227011617%22%2C%222817281%22%2C%222883645%22%2C%222918022%22%2C%223131759%22%2C%223196874%22%2C%223621897%22%2C%225034701%22%2C%225043739%22%2C%225173482%22%2C%225243994%22%2C%2270011075%22%2C%2271271878%22%2C%227247097%22%2C%2280527590%22%2C%22815405%22%2C%22877177%22%2C%2289297364%22%2C%229276017%22%2C%2297406373%22%2C%22974173%22%2C%2266655403%22%5D&amp;page=24&amp;spellCorrectionEnabled=true&amp;prioritizeMessage=false" TargetMode="External"/><Relationship Id="rId19" Type="http://schemas.openxmlformats.org/officeDocument/2006/relationships/hyperlink" Target="https://www.linkedin.com/search/results/people/?keywords=PhD%20OR%20Ph.D%20&amp;origin=FACETED_SEARCH&amp;currentCompany=%5B%2210410265%22%2C%2210853926%22%2C%22110202%22%2C%22112365%22%2C%221559066%22%2C%2217946790%22%2C%221900153%22%2C%22222049%22%2C%222538433%22%2C%2226210986%22%2C%2228657373%22%2C%2230773403%22%2C%223137150%22%2C%223179461%22%2C%22354114%22%2C%223847778%22%2C%22502017%22%2C%225075989%22%2C%225093419%22%2C%225127316%22%2C%225182014%22%2C%2252834%22%2C%22639155%22%2C%22710021%22%2C%2271551321%22%2C%2276231109%22%2C%228297253%22%2C%22935771%22%2C%2217940231%22%5D&amp;page=58&amp;spellCorrectionEnabled=true&amp;prioritizeMessage=false" TargetMode="External"/><Relationship Id="rId4" Type="http://schemas.openxmlformats.org/officeDocument/2006/relationships/hyperlink" Target="https://www.linkedin.com/search/results/people/?keywords=PhD%20OR%20Ph.D%20&amp;origin=FACETED_SEARCH&amp;currentCompany=%5B%2210180443%22%2C%22102547939%22%2C%2210668663%22%2C%22137578%22%2C%222640422%22%2C%2228853567%22%2C%22499845%22%2C%2265174186%22%2C%2281603483%22%5D&amp;page=5&amp;spellCorrectionEnabled=true&amp;prioritizeMessage=false" TargetMode="External"/><Relationship Id="rId9" Type="http://schemas.openxmlformats.org/officeDocument/2006/relationships/hyperlink" Target="https://www.linkedin.com/search/results/people/?keywords=PhD%20OR%20Ph.D%20&amp;origin=FACETED_SEARCH&amp;currentCompany=%5B%2210208042%22%2C%2211103286%22%2C%2215796417%22%2C%221689451%22%2C%2217919453%22%2C%2218309145%22%2C%2218418446%22%2C%2219053673%22%2C%2227163882%22%2C%2230702087%22%2C%226195950%22%2C%227101283%22%2C%2283001921%22%2C%2290520244%22%2C%2291608461%22%5D&amp;page=18&amp;spellCorrectionEnabled=true&amp;prioritizeMessage=false" TargetMode="External"/><Relationship Id="rId14" Type="http://schemas.openxmlformats.org/officeDocument/2006/relationships/hyperlink" Target="https://www.linkedin.com/search/results/people/?keywords=PhD%20OR%20Ph.D%20&amp;origin=FACETED_SEARCH&amp;currentCompany=%5B%2210015633%22%2C%2210066444%22%2C%2210514713%22%2C%2210584025%22%2C%2210844823%22%2C%2210854727%22%2C%22109192940%22%2C%2210929673%22%2C%2211060555%22%2C%2211060615%22%2C%2213021169%22%2C%22130720%22%2C%2215074413%22%2C%2215849026%22%2C%221692063%22%2C%221755862%22%2C%2218715945%22%2C%221887202%22%2C%222260831%22%2C%222600331%22%2C%2226718718%22%2C%222757525%22%2C%222900514%22%2C%222918891%22%2C%222936610%22%2C%223001475%22%2C%223126209%22%2C%223132519%22%2C%223488283%22%2C%2245854268%22%2C%2249603490%22%2C%22498078%22%2C%225150691%22%2C%225260718%22%2C%22694283%22%2C%228161701%22%2C%2289362%22%2C%229210103%22%2C%229231702%22%2C%229252057%22%2C%229262257%22%2C%22928327%22%2C%229300301%22%2C%22940169%22%2C%229419299%22%2C%22950096%22%2C%22957989%22%2C%22985771%22%2C%22996816%22%2C%22100614241%22%5D&amp;page=78&amp;spellCorrectionEnabled=true&amp;prioritizeMessage=fals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linkedin.com/search/results/people/?keywords=PhD%20OR%20Ph.D%20&amp;origin=FACETED_SEARCH&amp;currentCompany=%5B%22106462%22%2C%2210845681%22%2C%2211501810%22%2C%221186915%22%2C%221261885%22%2C%221296311%22%2C%221362111%22%2C%22155170%22%2C%2219133963%22%2C%2225010%22%2C%2227127859%22%2C%2235471%22%2C%2238155561%22%2C%2267214%22%2C%2274195583%22%2C%2275030%22%2C%2276831341%22%2C%22935723%22%2C%229479131%22%2C%22803497%22%5D&amp;page=41&amp;spellCorrectionEnabled=true&amp;prioritizeMessage=false" TargetMode="External"/><Relationship Id="rId13" Type="http://schemas.openxmlformats.org/officeDocument/2006/relationships/hyperlink" Target="https://www.linkedin.com/search/results/people/?keywords=PhD%20OR%20Ph.D%20&amp;origin=FACETED_SEARCH&amp;currentCompany=%5B%22100249%22%2C%2210463097%22%2C%2210609898%22%2C%2210815501%22%2C%2210841038%22%2C%22109209993%22%2C%2211020386%22%2C%2211185819%22%2C%221126427%22%2C%2211290949%22%2C%221193977%22%2C%22132839%22%2C%221357474%22%2C%2214575150%22%2C%221482273%22%2C%2215183041%22%2C%2218190927%22%2C%2218472854%22%2C%2218624339%22%2C%2221932298%22%2C%222438051%22%2C%222454881%22%2C%2226234185%22%2C%222818803%22%2C%223135599%22%2C%22317193%22%2C%2233202930%22%2C%2237397127%22%2C%2240686379%22%2C%225016009%22%2C%225034701%22%2C%225080289%22%2C%2251602400%22%2C%225195138%22%2C%225220086%22%2C%225234109%22%2C%225240008%22%2C%2254153591%22%2C%225898373%22%2C%2264286540%22%2C%2269902365%22%2C%2277309%22%2C%22775131%22%2C%22786242%22%2C%2287522%22%2C%229320655%22%2C%229565185%22%2C%22965010%22%2C%22968590%22%2C%222448363%22%5D&amp;page=91&amp;spellCorrectionEnabled=true&amp;prioritizeMessage=false" TargetMode="External"/><Relationship Id="rId18" Type="http://schemas.openxmlformats.org/officeDocument/2006/relationships/hyperlink" Target="https://www.linkedin.com/search/results/people/?keywords=PhD%20OR%20Ph.D%20&amp;origin=FACETED_SEARCH&amp;currentCompany=%5B%2210241953%22%2C%221099302%22%2C%2227141311%22%2C%2271566807%22%2C%2276104275%22%2C%2286815142%22%2C%229390602%22%2C%2210236102%22%5D&amp;page=8&amp;spellCorrectionEnabled=true&amp;prioritizeMessage=false" TargetMode="External"/><Relationship Id="rId3" Type="http://schemas.openxmlformats.org/officeDocument/2006/relationships/hyperlink" Target="https://www.linkedin.com/search/results/people/?keywords=PhD%20OR%20Ph.D%20&amp;origin=FACETED_SEARCH&amp;currentCompany=%5B%221079258%22%2C%2210982723%22%2C%2211018402%22%2C%2211399945%22%2C%221479170%22%2C%221845826%22%2C%222054878%22%2C%2224641754%22%2C%2224746901%22%2C%222504129%22%2C%222904906%22%2C%223321750%22%2C%223500827%22%2C%22427659%22%2C%224284695%22%2C%225045815%22%2C%22582129%22%2C%226073419%22%2C%22645779%22%2C%22838248%22%2C%2288473037%22%2C%22935771%22%2C%221253798%22%5D&amp;page=24&amp;spellCorrectionEnabled=true&amp;prioritizeMessage=false" TargetMode="External"/><Relationship Id="rId21" Type="http://schemas.openxmlformats.org/officeDocument/2006/relationships/hyperlink" Target="https://www.linkedin.com/search/results/people/?keywords=PhD%20OR%20Ph.D%20&amp;origin=FACETED_SEARCH&amp;currentCompany=%5B%22100845280%22%2C%22105569963%22%2C%2211751149%22%2C%2218210547%22%2C%2228993658%22%2C%2229064969%22%2C%223072309%22%2C%225025125%22%2C%2266635645%22%2C%22676322%22%2C%2268661557%22%2C%22720054%22%2C%2276558257%22%2C%22110192839%22%5D&amp;page=15&amp;spellCorrectionEnabled=true&amp;prioritizeMessage=false" TargetMode="External"/><Relationship Id="rId7" Type="http://schemas.openxmlformats.org/officeDocument/2006/relationships/hyperlink" Target="https://www.linkedin.com/search/results/people/?keywords=PhD%20OR%20Ph.D%20&amp;origin=FACETED_SEARCH&amp;currentCompany=%5B%2210609898%22%2C%2210827613%22%2C%2210849809%22%2C%2211856381%22%2C%2215239720%22%2C%221559066%22%2C%2218093714%22%2C%2219184134%22%2C%22203792%22%2C%22222765%22%2C%222268313%22%2C%222297561%22%2C%2225069245%22%2C%222599255%22%2C%222939905%22%2C%222949940%22%2C%22337173%22%2C%223492654%22%2C%22492301%22%2C%225082350%22%2C%225134356%22%2C%225144096%22%2C%22560127%22%2C%2263753%22%2C%22641962%22%2C%2267205%22%2C%2270436039%22%2C%2271482197%22%2C%2286001%22%2C%2211375802%22%5D&amp;page=49&amp;spellCorrectionEnabled=true&amp;prioritizeMessage=false" TargetMode="External"/><Relationship Id="rId12" Type="http://schemas.openxmlformats.org/officeDocument/2006/relationships/hyperlink" Target="https://www.linkedin.com/search/results/people/?keywords=PhD%20OR%20Ph.D%20&amp;origin=FACETED_SEARCH&amp;currentCompany=%5B%221708482%22%2C%2227183695%22%2C%223858219%22%2C%2277657570%22%2C%22914589%22%2C%2215086779%22%5D&amp;page=5&amp;spellCorrectionEnabled=true&amp;prioritizeMessage=false" TargetMode="External"/><Relationship Id="rId17" Type="http://schemas.openxmlformats.org/officeDocument/2006/relationships/hyperlink" Target="https://www.linkedin.com/search/results/people/?keywords=PhD%20OR%20Ph.D%20&amp;origin=FACETED_SEARCH&amp;currentCompany=%5B%22595794%22%2C%2210337983%22%2C%2210498165%22%2C%22108776454%22%2C%22111906%22%2C%2211701531%22%2C%22123836%22%2C%221275253%22%2C%2216254229%22%2C%221849606%22%2C%2218913707%22%2C%222839097%22%2C%223081430%22%2C%223114638%22%2C%223232493%22%2C%2233038%22%2C%2265006%22%2C%22682931%22%2C%2276067%22%2C%2284774980%22%2C%2290964485%22%2C%22938477%22%2C%229458078%22%2C%2298678204%22%5D&amp;page=43&amp;spellCorrectionEnabled=true&amp;prioritizeMessage=false" TargetMode="External"/><Relationship Id="rId2" Type="http://schemas.openxmlformats.org/officeDocument/2006/relationships/hyperlink" Target="https://www.linkedin.com/search/results/people/?keywords=PhD%20OR%20Ph.D%20&amp;origin=FACETED_SEARCH&amp;currentCompany=%5B%2210683078%22%2C%2210820838%22%2C%2210905611%22%2C%221114381%22%2C%221161119%22%2C%2211751697%22%2C%221261913%22%2C%2212697436%22%2C%221284674%22%2C%22131969%22%2C%22140590%22%2C%2214776151%22%2C%221498529%22%2C%221538081%22%2C%221795950%22%2C%2218433773%22%2C%2218448265%22%2C%222108162%22%2C%2222293433%22%2C%222294354%22%2C%222301273%22%2C%222302402%22%2C%222340715%22%2C%2223735072%22%2C%222417573%22%2C%222555931%22%2C%222662852%22%2C%22277443%22%2C%222875317%22%2C%22304458%22%2C%223160684%22%2C%2240656329%22%2C%22490039%22%2C%225296101%22%2C%22531664%22%2C%225549803%22%2C%2264990502%22%2C%226849227%22%2C%2269018381%22%2C%2270545310%22%2C%227394343%22%2C%227600966%22%2C%2276143920%22%2C%2276208323%22%2C%2277030447%22%2C%2277899298%22%2C%22793445%22%2C%2287244862%22%2C%22959086%22%2C%223199593%22%5D&amp;page=72&amp;spellCorrectionEnabled=true&amp;prioritizeMessage=false" TargetMode="External"/><Relationship Id="rId16" Type="http://schemas.openxmlformats.org/officeDocument/2006/relationships/hyperlink" Target="https://www.linkedin.com/search/results/people/?keywords=PhD%20OR%20Ph.D%20&amp;origin=FACETED_SEARCH&amp;currentCompany=%5B%222433337%22%2C%2242970775%22%2C%222461526%22%5D&amp;page=2&amp;spellCorrectionEnabled=true&amp;prioritizeMessage=false" TargetMode="External"/><Relationship Id="rId20" Type="http://schemas.openxmlformats.org/officeDocument/2006/relationships/hyperlink" Target="https://www.linkedin.com/search/results/people/?keywords=PhD%20OR%20Ph.D%20&amp;origin=FACETED_SEARCH&amp;currentCompany=%5B%22273650%22%2C%2240598%22%2C%2278616439%22%2C%2279742784%22%2C%2270865407%22%5D&amp;page=2&amp;spellCorrectionEnabled=true&amp;prioritizeMessage=false" TargetMode="External"/><Relationship Id="rId1" Type="http://schemas.openxmlformats.org/officeDocument/2006/relationships/slideLayout" Target="../slideLayouts/slideLayout2.xml"/><Relationship Id="rId6" Type="http://schemas.openxmlformats.org/officeDocument/2006/relationships/hyperlink" Target="https://www.linkedin.com/search/results/people/?keywords=PhD%20OR%20Ph.D%20&amp;origin=FACETED_SEARCH&amp;currentCompany=%5B%22107536584%22%2C%2212650664%22%2C%2219149307%22%2C%222193442%22%2C%2222413321%22%2C%222759997%22%2C%222828739%22%2C%222947207%22%2C%222970271%22%2C%2231459867%22%2C%2242373769%22%2C%225140013%22%2C%2267028%22%2C%2267915303%22%2C%2269535334%22%2C%2277128794%22%2C%2283302951%22%2C%2290228302%22%2C%2294119282%22%2C%22597717%22%5D&amp;page=32&amp;spellCorrectionEnabled=true&amp;prioritizeMessage=false" TargetMode="External"/><Relationship Id="rId11" Type="http://schemas.openxmlformats.org/officeDocument/2006/relationships/hyperlink" Target="https://www.linkedin.com/search/results/people/?keywords=PhD%20OR%20Ph.D%20&amp;origin=FACETED_SEARCH&amp;currentCompany=%5B%2210634042%22%2C%2218352453%22%2C%2223738293%22%2C%222776735%22%2C%2242715684%22%2C%22577826%22%2C%22893462%22%2C%2296374014%22%2C%2210983355%22%5D&amp;page=4&amp;spellCorrectionEnabled=true&amp;prioritizeMessage=false" TargetMode="External"/><Relationship Id="rId5" Type="http://schemas.openxmlformats.org/officeDocument/2006/relationships/hyperlink" Target="https://www.linkedin.com/search/results/people/?keywords=PhD%20OR%20Ph.D%20&amp;origin=FACETED_SEARCH&amp;currentCompany=%5B%221212541%22%2C%2218092675%22%2C%22396013%22%2C%2256471237%22%2C%225744274%22%2C%2210521738%22%5D&amp;page=8&amp;spellCorrectionEnabled=true&amp;prioritizeMessage=false" TargetMode="External"/><Relationship Id="rId15" Type="http://schemas.openxmlformats.org/officeDocument/2006/relationships/hyperlink" Target="https://www.linkedin.com/search/results/people/?keywords=PhD%20OR%20Ph.D%20&amp;origin=FACETED_SEARCH&amp;currentCompany=%5B%22808546%22%2C%22947229%22%2C%2210922421%22%5D" TargetMode="External"/><Relationship Id="rId10" Type="http://schemas.openxmlformats.org/officeDocument/2006/relationships/hyperlink" Target="https://www.linkedin.com/search/results/people/?keywords=PhD%20OR%20Ph.D%20&amp;origin=FACETED_SEARCH&amp;currentCompany=%5B%2210523467%22%2C%2211017362%22%2C%2211061739%22%2C%2211229973%22%2C%2211398807%22%2C%221236586%22%2C%221378147%22%2C%2214797861%22%2C%221639203%22%2C%221826983%22%2C%221845826%22%2C%221999017%22%2C%222070341%22%2C%222251053%22%2C%222297711%22%2C%222395493%22%2C%222430943%22%2C%222519566%22%2C%222607298%22%2C%2227011617%22%2C%222817281%22%2C%222883645%22%2C%222918022%22%2C%223131759%22%2C%223196874%22%2C%223621897%22%2C%225034701%22%2C%225043739%22%2C%225173482%22%2C%225243994%22%2C%2270011075%22%2C%2271271878%22%2C%227247097%22%2C%2280527590%22%2C%22815405%22%2C%22877177%22%2C%2289297364%22%2C%229276017%22%2C%2297406373%22%2C%22974173%22%2C%2266655403%22%5D&amp;page=24&amp;spellCorrectionEnabled=true&amp;prioritizeMessage=false" TargetMode="External"/><Relationship Id="rId19" Type="http://schemas.openxmlformats.org/officeDocument/2006/relationships/hyperlink" Target="https://www.linkedin.com/search/results/people/?keywords=PhD%20OR%20Ph.D%20&amp;origin=FACETED_SEARCH&amp;currentCompany=%5B%2210410265%22%2C%2210853926%22%2C%22110202%22%2C%22112365%22%2C%221559066%22%2C%2217946790%22%2C%221900153%22%2C%22222049%22%2C%222538433%22%2C%2226210986%22%2C%2228657373%22%2C%2230773403%22%2C%223137150%22%2C%223179461%22%2C%22354114%22%2C%223847778%22%2C%22502017%22%2C%225075989%22%2C%225093419%22%2C%225127316%22%2C%225182014%22%2C%2252834%22%2C%22639155%22%2C%22710021%22%2C%2271551321%22%2C%2276231109%22%2C%228297253%22%2C%22935771%22%2C%2217940231%22%5D&amp;page=58&amp;spellCorrectionEnabled=true&amp;prioritizeMessage=false" TargetMode="External"/><Relationship Id="rId4" Type="http://schemas.openxmlformats.org/officeDocument/2006/relationships/hyperlink" Target="https://www.linkedin.com/search/results/people/?keywords=PhD%20OR%20Ph.D%20&amp;origin=FACETED_SEARCH&amp;currentCompany=%5B%2210180443%22%2C%22102547939%22%2C%2210668663%22%2C%22137578%22%2C%222640422%22%2C%2228853567%22%2C%22499845%22%2C%2265174186%22%2C%2281603483%22%5D&amp;page=5&amp;spellCorrectionEnabled=true&amp;prioritizeMessage=false" TargetMode="External"/><Relationship Id="rId9" Type="http://schemas.openxmlformats.org/officeDocument/2006/relationships/hyperlink" Target="https://www.linkedin.com/search/results/people/?keywords=PhD%20OR%20Ph.D%20&amp;origin=FACETED_SEARCH&amp;currentCompany=%5B%2210208042%22%2C%2211103286%22%2C%2215796417%22%2C%221689451%22%2C%2217919453%22%2C%2218309145%22%2C%2218418446%22%2C%2219053673%22%2C%2227163882%22%2C%2230702087%22%2C%226195950%22%2C%227101283%22%2C%2283001921%22%2C%2290520244%22%2C%2291608461%22%5D&amp;page=18&amp;spellCorrectionEnabled=true&amp;prioritizeMessage=false" TargetMode="External"/><Relationship Id="rId14" Type="http://schemas.openxmlformats.org/officeDocument/2006/relationships/hyperlink" Target="https://www.linkedin.com/search/results/people/?keywords=PhD%20OR%20Ph.D%20&amp;origin=FACETED_SEARCH&amp;currentCompany=%5B%2210015633%22%2C%2210066444%22%2C%2210514713%22%2C%2210584025%22%2C%2210844823%22%2C%2210854727%22%2C%22109192940%22%2C%2210929673%22%2C%2211060555%22%2C%2211060615%22%2C%2213021169%22%2C%22130720%22%2C%2215074413%22%2C%2215849026%22%2C%221692063%22%2C%221755862%22%2C%2218715945%22%2C%221887202%22%2C%222260831%22%2C%222600331%22%2C%2226718718%22%2C%222757525%22%2C%222900514%22%2C%222918891%22%2C%222936610%22%2C%223001475%22%2C%223126209%22%2C%223132519%22%2C%223488283%22%2C%2245854268%22%2C%2249603490%22%2C%22498078%22%2C%225150691%22%2C%225260718%22%2C%22694283%22%2C%228161701%22%2C%2289362%22%2C%229210103%22%2C%229231702%22%2C%229252057%22%2C%229262257%22%2C%22928327%22%2C%229300301%22%2C%22940169%22%2C%229419299%22%2C%22950096%22%2C%22957989%22%2C%22985771%22%2C%22996816%22%2C%22100614241%22%5D&amp;page=78&amp;spellCorrectionEnabled=true&amp;prioritizeMessage=fals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www.linkedin.com/search/results/people/?keywords=PhD%20OR%20Ph.D%20&amp;origin=FACETED_SEARCH&amp;currentCompany=%5B%2210015633%22%2C%2210066444%22%2C%2210514713%22%2C%2210584025%22%2C%2210844823%22%2C%2210854727%22%2C%22109192940%22%2C%2210929673%22%2C%2211060555%22%2C%2211060615%22%2C%2213021169%22%2C%22130720%22%2C%2215074413%22%2C%2215849026%22%2C%221692063%22%2C%221755862%22%2C%2218715945%22%2C%221887202%22%2C%222260831%22%2C%222600331%22%2C%2226718718%22%2C%222757525%22%2C%222900514%22%2C%222918891%22%2C%222936610%22%2C%223001475%22%2C%223126209%22%2C%223132519%22%2C%223488283%22%2C%2245854268%22%2C%2249603490%22%2C%22498078%22%2C%225150691%22%2C%225260718%22%2C%22694283%22%2C%228161701%22%2C%2289362%22%2C%229210103%22%2C%229231702%22%2C%229252057%22%2C%229262257%22%2C%22928327%22%2C%229300301%22%2C%22940169%22%2C%229419299%22%2C%22950096%22%2C%22957989%22%2C%22985771%22%2C%22996816%22%2C%22100614241%22%5D&amp;page=78&amp;spellCorrectionEnabled=true&amp;prioritizeMessage=false" TargetMode="External"/><Relationship Id="rId13" Type="http://schemas.openxmlformats.org/officeDocument/2006/relationships/hyperlink" Target="https://www.linkedin.com/search/results/people/?keywords=PhD%20OR%20Ph.D%20&amp;origin=FACETED_SEARCH&amp;currentCompany=%5B%22100644124%22%2C%2210239547%22%2C%22104196155%22%2C%22106528735%22%2C%2210783825%22%2C%2210794047%22%2C%2211180393%22%2C%2212636221%22%2C%221268325%22%2C%2214062206%22%2C%2219071161%22%2C%221912666%22%2C%2225269907%22%2C%2225812967%22%2C%2225892261%22%2C%2226002111%22%2C%2226329187%22%2C%2226404117%22%2C%2226525571%22%2C%2226713294%22%2C%2226873344%22%2C%2228181963%22%2C%222996095%22%2C%223112881%22%2C%2234687573%22%2C%2242886122%22%2C%2243332210%22%2C%224982078%22%2C%2252120407%22%2C%2266924053%22%2C%2271233217%22%2C%2271243175%22%2C%2271743071%22%2C%2272173566%22%2C%2273225505%22%2C%2274310549%22%2C%2274371571%22%2C%2275065041%22%2C%2279638274%22%2C%2281422701%22%2C%2284507077%22%2C%2284941533%22%2C%2286183565%22%2C%2288915490%22%2C%229176849%22%2C%2292953641%22%2C%2293262383%22%2C%2298728540%22%2C%2299508328%22%2C%22103142722%22%5D" TargetMode="External"/><Relationship Id="rId18" Type="http://schemas.openxmlformats.org/officeDocument/2006/relationships/hyperlink" Target="https://www.linkedin.com/search/results/people/?keywords=PhD%20OR%20Ph.D%20&amp;origin=FACETED_SEARCH&amp;currentCompany=%5B%22102869327%22%2C%22102916459%22%2C%2210347371%22%2C%22104631530%22%2C%22104968117%22%2C%22106243941%22%2C%22106529096%22%2C%22108290463%22%2C%2211146231%22%2C%221127597%22%2C%2211398878%22%2C%2213049126%22%2C%2218093562%22%2C%2218462091%22%2C%2218618535%22%2C%2218883956%22%2C%2218951001%22%2C%2218976898%22%2C%2219103082%22%2C%2219140717%22%2C%2223265237%22%2C%2235481897%22%2C%2235662541%22%2C%2247574664%22%2C%2248740645%22%2C%22527627%22%2C%2264744761%22%2C%2265839475%22%2C%2269831969%22%2C%2271451687%22%2C%2271716651%22%2C%2271900213%22%2C%2271954506%22%2C%2272113154%22%2C%2272205973%22%2C%2277332913%22%2C%2279484820%22%2C%2280318234%22%2C%2284119546%22%2C%2286629743%22%2C%2288645486%22%2C%2290848098%22%2C%2291652702%22%2C%229348986%22%2C%2294141417%22%2C%229424717%22%2C%2298232357%22%2C%229836027%22%2C%2298888126%22%2C%223042346%22%5D" TargetMode="External"/><Relationship Id="rId3" Type="http://schemas.openxmlformats.org/officeDocument/2006/relationships/hyperlink" Target="https://www.linkedin.com/search/results/people/?keywords=PhD%20OR%20Ph.D%20&amp;origin=FACETED_SEARCH&amp;currentCompany=%5B%2210637183%22%2C%2211309557%22%2C%221235260%22%2C%2213073361%22%2C%222380276%22%2C%222606274%22%2C%222795159%22%2C%223532871%22%2C%2241241729%22%2C%2277173%22%2C%2278635874%22%2C%228087075%22%2C%229401747%22%2C%229543983%22%2C%2242921911%22%5D&amp;page=34&amp;spellCorrectionEnabled=true&amp;prioritizeMessage=false" TargetMode="External"/><Relationship Id="rId7" Type="http://schemas.openxmlformats.org/officeDocument/2006/relationships/hyperlink" Target="https://www.linkedin.com/search/results/people/?keywords=PhD%20OR%20Ph.D%20&amp;origin=FACETED_SEARCH&amp;currentCompany=%5B%22101379814%22%2C%22103518827%22%2C%2210380807%22%2C%22104282435%22%2C%22105530158%22%2C%22105545110%22%2C%22107976942%22%2C%2211794217%22%2C%2212899193%22%2C%2218031231%22%2C%2218944629%22%2C%2225664074%22%2C%2228651442%22%2C%2228958989%22%2C%223082294%22%2C%2237022907%22%2C%2242382699%22%2C%2247686493%22%2C%225073921%22%2C%2253074075%22%2C%2253081599%22%2C%225750641%22%2C%2267894243%22%2C%2272500817%22%2C%2272501275%22%2C%2274880763%22%2C%2276093046%22%2C%2276514154%22%2C%2276683057%22%2C%2279742058%22%2C%2280155933%22%2C%2280296761%22%2C%2280475985%22%2C%2280481687%22%2C%2280728231%22%2C%2280888989%22%2C%2281282969%22%2C%2284742687%22%2C%2284829733%22%2C%22855558%22%2C%2285945126%22%2C%2286321128%22%2C%2287171402%22%2C%2288943893%22%2C%2293093814%22%2C%2294209960%22%2C%2298043552%22%2C%2298203338%22%2C%2298533057%22%2C%2225019007%22%5D" TargetMode="External"/><Relationship Id="rId12" Type="http://schemas.openxmlformats.org/officeDocument/2006/relationships/hyperlink" Target="https://www.linkedin.com/search/results/people/?keywords=PhD%20OR%20Ph.D%20&amp;origin=FACETED_SEARCH&amp;currentCompany=%5B%22100143304%22%2C%2210194704%22%2C%22102664661%22%2C%2210272083%22%2C%22103561378%22%2C%221067847%22%2C%2211005431%22%2C%2211180031%22%2C%2211203642%22%2C%2211390514%22%2C%2211550765%22%2C%221620103%22%2C%221691698%22%2C%2217928381%22%2C%2218474278%22%2C%2218834452%22%2C%222019893%22%2C%222284789%22%2C%2224782729%22%2C%2227114813%22%2C%2228457450%22%2C%223020574%22%2C%22361506%22%2C%2238132466%22%2C%2243349242%22%2C%2248838608%22%2C%225050697%22%2C%225067974%22%2C%225307433%22%2C%22663241%22%2C%2268346778%22%2C%2270931125%22%2C%2272036737%22%2C%2276530263%22%2C%2277006911%22%2C%2277582729%22%2C%2280145724%22%2C%2280204537%22%2C%2280644934%22%2C%2281693071%22%2C%2282458257%22%2C%2285957194%22%2C%2286850546%22%2C%2289309630%22%2C%229263878%22%2C%2293136624%22%2C%2293292427%22%2C%229431065%22%2C%2298113961%22%2C%2279796297%22%5D" TargetMode="External"/><Relationship Id="rId17" Type="http://schemas.openxmlformats.org/officeDocument/2006/relationships/hyperlink" Target="https://www.linkedin.com/search/results/people/?keywords=PhD%20OR%20Ph.D%20&amp;origin=FACETED_SEARCH&amp;currentCompany=%5B%2271946438%22%2C%221016463%22%2C%2210410077%22%2C%2210414863%22%2C%2210544596%22%2C%22105474744%22%2C%2210678449%22%2C%22107530374%22%2C%2210858197%22%2C%2211126341%22%2C%2211143383%22%2C%2211369030%22%2C%2212137466%22%2C%2212597282%22%2C%2212979655%22%2C%221802462%22%2C%2218311966%22%2C%2218832885%22%2C%2218950461%22%2C%2218968633%22%2C%2219585730%22%2C%2220299196%22%2C%2220947625%22%2C%2221468338%22%2C%222251097%22%2C%222426114%22%2C%2226267820%22%2C%223057934%22%2C%223147530%22%2C%2234670175%22%2C%2234699048%22%2C%22351606%22%2C%2242462193%22%2C%2243184882%22%2C%225160077%22%2C%225234310%22%2C%2269566923%22%2C%2271697062%22%2C%2274980438%22%2C%2275013681%22%2C%2276118982%22%2C%2276986445%22%2C%2277041555%22%2C%2278743471%22%2C%22790363%22%2C%2282941378%22%2C%229312583%22%2C%229386559%22%2C%2298153899%22%2C%2271685967%22%5D&amp;page=43&amp;spellCorrectionEnabled=true&amp;prioritizeMessage=false" TargetMode="External"/><Relationship Id="rId2" Type="http://schemas.openxmlformats.org/officeDocument/2006/relationships/hyperlink" Target="https://www.linkedin.com/search/results/people/?keywords=PhD%20OR%20Ph.D%20&amp;origin=FACETED_SEARCH&amp;currentCompany=%5B%2210683078%22%2C%2210820838%22%2C%2210905611%22%2C%221114381%22%2C%221161119%22%2C%2211751697%22%2C%221261913%22%2C%2212697436%22%2C%221284674%22%2C%22131969%22%2C%22140590%22%2C%2214776151%22%2C%221498529%22%2C%221538081%22%2C%221795950%22%2C%2218433773%22%2C%2218448265%22%2C%222108162%22%2C%2222293433%22%2C%222294354%22%2C%222301273%22%2C%222302402%22%2C%222340715%22%2C%2223735072%22%2C%222417573%22%2C%222555931%22%2C%222662852%22%2C%22277443%22%2C%222875317%22%2C%22304458%22%2C%223160684%22%2C%2240656329%22%2C%22490039%22%2C%225296101%22%2C%22531664%22%2C%225549803%22%2C%2264990502%22%2C%226849227%22%2C%2269018381%22%2C%2270545310%22%2C%227394343%22%2C%227600966%22%2C%2276143920%22%2C%2276208323%22%2C%2277030447%22%2C%2277899298%22%2C%22793445%22%2C%2287244862%22%2C%22959086%22%2C%223199593%22%5D&amp;page=72&amp;spellCorrectionEnabled=true&amp;prioritizeMessage=false" TargetMode="External"/><Relationship Id="rId16" Type="http://schemas.openxmlformats.org/officeDocument/2006/relationships/hyperlink" Target="https://www.linkedin.com/search/results/people/?keywords=PhD%20OR%20Ph.D%20&amp;origin=FACETED_SEARCH&amp;currentCompany=%5B%2210246224%22%2C%2210671030%22%2C%2211008006%22%2C%2211115484%22%2C%2211372623%22%2C%2211832194%22%2C%2212654474%22%2C%22135878%22%2C%2213977829%22%2C%2217997455%22%2C%2218505641%22%2C%2218889790%22%2C%221944423%22%2C%221949563%22%2C%2220253507%22%2C%222033329%22%2C%222112181%22%2C%222253817%22%2C%222453358%22%2C%222543480%22%2C%222710538%22%2C%2227190433%22%2C%2228662073%22%2C%22319021%22%2C%223274902%22%2C%2234759809%22%2C%2235599293%22%2C%2242845149%22%2C%225171741%22%2C%225198447%22%2C%2253398468%22%2C%2264529786%22%2C%2264964100%22%2C%2266236549%22%2C%2267297949%22%2C%2268501727%22%2C%2269556906%22%2C%2273957733%22%2C%2274037370%22%2C%2274069485%22%2C%2274974196%22%2C%2275104267%22%2C%2276114727%22%2C%2276909377%22%2C%2281948183%22%2C%2286719333%22%2C%2288599%22%2C%228931985%22%2C%229452003%22%2C%2210859534%22%5D&amp;page=51&amp;spellCorrectionEnabled=true&amp;prioritizeMessage=false" TargetMode="External"/><Relationship Id="rId1" Type="http://schemas.openxmlformats.org/officeDocument/2006/relationships/slideLayout" Target="../slideLayouts/slideLayout2.xml"/><Relationship Id="rId6" Type="http://schemas.openxmlformats.org/officeDocument/2006/relationships/hyperlink" Target="https://www.linkedin.com/search/results/people/?keywords=PhD%20OR%20Ph.D%20&amp;origin=FACETED_SEARCH&amp;currentCompany=%5B%22101043115%22%2C%22101490670%22%2C%22101589661%22%2C%22102440227%22%2C%22102776338%22%2C%22104040374%22%2C%22104696225%22%2C%22104748416%22%2C%22105241028%22%2C%2210610445%22%2C%22106511932%22%2C%2210964682%22%2C%2212592186%22%2C%2214866398%22%2C%22167010%22%2C%221702922%22%2C%221711167%22%2C%2218570591%22%2C%2218577627%22%2C%2218588234%22%2C%2220130835%22%2C%222249169%22%2C%222590198%22%2C%2226412935%22%2C%2228526121%22%2C%2233199170%22%2C%2235711943%22%2C%2242402951%22%2C%225381746%22%2C%2265392515%22%2C%2265716353%22%2C%2266595042%22%2C%2269186966%22%2C%2272308035%22%2C%2272617686%22%2C%2273229033%22%2C%2274150338%22%2C%2274562499%22%2C%2275864781%22%2C%2276570413%22%2C%2279666243%22%2C%2286304529%22%2C%2287981367%22%2C%2288932568%22%2C%2289237453%22%2C%2290769733%22%2C%2292719639%22%2C%2294166331%22%2C%2298321578%22%2C%2213059630%22%5D" TargetMode="External"/><Relationship Id="rId11" Type="http://schemas.openxmlformats.org/officeDocument/2006/relationships/hyperlink" Target="https://www.linkedin.com/search/results/people/?keywords=PhD%20OR%20Ph.D%20&amp;origin=FACETED_SEARCH&amp;currentCompany=%5B%2210052893%22%2C%22103546290%22%2C%2210525565%22%2C%2210554211%22%2C%2211104102%22%2C%2211114803%22%2C%22117229%22%2C%221235110%22%2C%221332185%22%2C%2213982655%22%2C%221464385%22%2C%221735035%22%2C%221737254%22%2C%2218799325%22%2C%2219268651%22%2C%222182094%22%2C%222457999%22%2C%2225824386%22%2C%2226258666%22%2C%2226923917%22%2C%2228448580%22%2C%2229355721%22%2C%22303176%22%2C%223112306%22%2C%22313693%22%2C%223154858%22%2C%223270697%22%2C%22328097%22%2C%2233233465%22%2C%22338037%22%2C%223698456%22%2C%225093760%22%2C%2268623116%22%2C%2269307866%22%2C%2274379849%22%2C%2274783032%22%2C%22799726%22%2C%2280376486%22%2C%2285424813%22%2C%2285933977%22%2C%2286142849%22%2C%2287247323%22%2C%2289242258%22%2C%229191090%22%2C%229231039%22%2C%229262399%22%2C%229321238%22%2C%229417382%22%2C%229996622%22%2C%2220326818%22%5D" TargetMode="External"/><Relationship Id="rId5" Type="http://schemas.openxmlformats.org/officeDocument/2006/relationships/hyperlink" Target="https://www.linkedin.com/search/results/people/?keywords=PhD%20OR%20Ph.D%20&amp;origin=FACETED_SEARCH&amp;currentCompany=%5B%2210112009%22%2C%22102432010%22%2C%22103112010%22%2C%221070245%22%2C%2210889644%22%2C%2210973959%22%2C%2212182663%22%2C%221223814%22%2C%2212294080%22%2C%2212509938%22%2C%2212878525%22%2C%2215842873%22%2C%2215857757%22%2C%2217988193%22%2C%2218424287%22%2C%2218730129%22%2C%2218910515%22%2C%2220481345%22%2C%2225069778%22%2C%222590686%22%2C%222612651%22%2C%222662946%22%2C%222750689%22%2C%222772013%22%2C%2228912934%22%2C%2229918670%22%2C%223240926%22%2C%2237849521%22%2C%22384349%22%2C%2241404983%22%2C%225063311%22%2C%225074987%22%2C%22541046%22%2C%22598317%22%2C%226392622%22%2C%2265381914%22%2C%226791825%22%2C%2270013481%22%2C%2272432432%22%2C%22727689%22%2C%227463211%22%2C%2275886257%22%2C%2278292977%22%2C%2278780838%22%2C%2281696197%22%2C%2282979253%22%2C%228340031%22%2C%2286342577%22%2C%22926667%22%2C%2264526785%22%5D&amp;page=21&amp;spellCorrectionEnabled=true&amp;prioritizeMessage=false" TargetMode="External"/><Relationship Id="rId15" Type="http://schemas.openxmlformats.org/officeDocument/2006/relationships/hyperlink" Target="https://www.linkedin.com/search/results/people/?keywords=PhD%20OR%20Ph.D%20&amp;origin=FACETED_SEARCH&amp;currentCompany=%5B%2282385765%22%2C%22687450%22%2C%2210048223%22%2C%2210249115%22%2C%2210888361%22%2C%221098040%22%2C%221461173%22%2C%221613569%22%2C%2219514993%22%2C%2220739663%22%2C%2220795591%22%2C%222932117%22%2C%223239042%22%2C%22339051%22%2C%225224230%22%2C%229045855%22%2C%22497805%22%5D&amp;page=69&amp;spellCorrectionEnabled=true&amp;prioritizeMessage=false" TargetMode="External"/><Relationship Id="rId10" Type="http://schemas.openxmlformats.org/officeDocument/2006/relationships/hyperlink" Target="https://www.linkedin.com/search/results/people/?keywords=PhD%20OR%20Ph.D%20&amp;origin=FACETED_SEARCH&amp;currentCompany=%5B%22100658107%22%2C%221017103%22%2C%22101807342%22%2C%2210280066%22%2C%2210360491%22%2C%22103617085%22%2C%2210365591%22%2C%2210416751%22%2C%2210888869%22%2C%2211156692%22%2C%2211420886%22%2C%2211758659%22%2C%2212612061%22%2C%2212658269%22%2C%2212990087%22%2C%2218387395%22%2C%2218977154%22%2C%2219126739%22%2C%2219145613%22%2C%2219208877%22%2C%222106439%22%2C%222229192%22%2C%2225174467%22%2C%222547824%22%2C%2225574849%22%2C%2227022675%22%2C%2228829451%22%2C%2229334138%22%2C%2233268715%22%2C%2235637711%22%2C%22463676%22%2C%224847873%22%2C%225325133%22%2C%226496303%22%2C%2269004593%22%2C%2269543072%22%2C%2270412964%22%2C%22736374%22%2C%2275033025%22%2C%2275042310%22%2C%2280418452%22%2C%228104807%22%2C%22853714%22%2C%228802538%22%2C%2288649991%22%2C%2291511%22%2C%2293136624%22%2C%2293357375%22%2C%229459414%22%2C%2238123823%22%5D" TargetMode="External"/><Relationship Id="rId19" Type="http://schemas.openxmlformats.org/officeDocument/2006/relationships/hyperlink" Target="https://www.linkedin.com/search/results/people/?keywords=PhD%20OR%20Ph.D%20&amp;origin=FACETED_SEARCH&amp;currentCompany=%5B%22100224102%22%2C%22100599551%22%2C%22101083382%22%2C%22104045100%22%2C%2210407058%22%2C%22105539049%22%2C%22107262169%22%2C%22107263010%22%2C%22107596568%22%2C%22108164705%22%2C%22109533691%22%2C%2211757699%22%2C%2211867886%22%2C%2214032149%22%2C%2218618527%22%2C%2219679023%22%2C%2220409602%22%2C%2220512891%22%2C%2221468044%22%2C%222505687%22%2C%2228154955%22%2C%2237821867%22%2C%2242307799%22%2C%2242351782%22%2C%2242744631%22%2C%2242835919%22%2C%225319375%22%2C%225377574%22%2C%226184732%22%2C%2265462501%22%2C%2271207178%22%2C%2271564298%22%2C%2272400719%22%2C%2272766207%22%2C%2279633834%22%2C%2280765286%22%2C%2280987846%22%2C%22815495%22%2C%2281939938%22%2C%2282671977%22%2C%2289617009%22%2C%2292468509%22%2C%2293303752%22%2C%2293358551%22%2C%2294280312%22%2C%2298382307%22%2C%2298931482%22%2C%2298962528%22%2C%2218804343%22%2C%2283283749%22%5D" TargetMode="External"/><Relationship Id="rId4" Type="http://schemas.openxmlformats.org/officeDocument/2006/relationships/hyperlink" Target="https://www.linkedin.com/search/results/people/?keywords=PhD%20OR%20Ph.D%20&amp;origin=FACETED_SEARCH&amp;currentCompany=%5B%2210070827%22%2C%22108267373%22%2C%2211551728%22%2C%2212603329%22%2C%2212639233%22%2C%2213031047%22%2C%2213059971%22%2C%2215777251%22%2C%2218493207%22%2C%2218528902%22%2C%2218535897%22%2C%2220081150%22%2C%2220121036%22%2C%2225182414%22%2C%222897595%22%2C%223300728%22%2C%223726674%22%2C%2237864893%22%2C%22435447%22%2C%22435874%22%2C%225026219%22%2C%225589906%22%2C%225746687%22%2C%226177126%22%2C%226640135%22%2C%2267122183%22%2C%2267224142%22%2C%2267935506%22%2C%226817839%22%2C%2268519938%22%2C%2271249789%22%2C%2271708381%22%2C%2272441265%22%2C%2272693737%22%2C%2273987810%22%2C%2274532509%22%2C%2274993898%22%2C%2276170414%22%2C%2277008243%22%2C%2277576095%22%2C%2280517066%22%2C%22807449%22%2C%2280988905%22%2C%2286122097%22%2C%2286266095%22%2C%228679251%22%2C%229140855%22%2C%2291542705%22%2C%229387338%22%2C%2210923734%22%5D&amp;page=37&amp;spellCorrectionEnabled=true&amp;prioritizeMessage=false" TargetMode="External"/><Relationship Id="rId9" Type="http://schemas.openxmlformats.org/officeDocument/2006/relationships/hyperlink" Target="https://www.linkedin.com/search/results/people/?keywords=PhD%20OR%20Ph.D%20&amp;origin=FACETED_SEARCH&amp;currentCompany=%5B%22642067%22%2C%22101016661%22%2C%2210214301%22%2C%22117299%22%2C%221613379%22%2C%22162714%22%2C%2218573935%22%2C%2225185710%22%2C%2228154138%22%2C%222927235%22%2C%2233223009%22%2C%223475985%22%2C%2235666115%22%2C%2243458%22%2C%2251121962%22%2C%2252058%22%2C%2273220698%22%2C%227930509%22%2C%2287191498%22%2C%2211361107%22%5D" TargetMode="External"/><Relationship Id="rId14" Type="http://schemas.openxmlformats.org/officeDocument/2006/relationships/hyperlink" Target="https://www.linkedin.com/search/results/people/?keywords=PhD%20OR%20Ph.D%20&amp;origin=FACETED_SEARCH&amp;currentCompany=%5B%22100249%22%2C%2210463097%22%2C%2210609898%22%2C%2210815501%22%2C%2210841038%22%2C%22109209993%22%2C%2211020386%22%2C%2211185819%22%2C%221126427%22%2C%2211290949%22%2C%221193977%22%2C%22132839%22%2C%221357474%22%2C%2214575150%22%2C%221482273%22%2C%2215183041%22%2C%2218190927%22%2C%2218472854%22%2C%2218624339%22%2C%2221932298%22%2C%222438051%22%2C%222454881%22%2C%2226234185%22%2C%222818803%22%2C%223135599%22%2C%22317193%22%2C%2233202930%22%2C%2237397127%22%2C%2240686379%22%2C%225016009%22%2C%225034701%22%2C%225080289%22%2C%2251602400%22%2C%225195138%22%2C%225220086%22%2C%225234109%22%2C%225240008%22%2C%2254153591%22%2C%225898373%22%2C%2264286540%22%2C%2269902365%22%2C%2277309%22%2C%22775131%22%2C%22786242%22%2C%2287522%22%2C%229320655%22%2C%229565185%22%2C%22965010%22%2C%22968590%22%2C%222448363%22%5D&amp;page=91&amp;spellCorrectionEnabled=true&amp;prioritizeMessage=fals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79549-5245-58F1-3EC1-54CCE6D54479}"/>
              </a:ext>
            </a:extLst>
          </p:cNvPr>
          <p:cNvSpPr>
            <a:spLocks noGrp="1"/>
          </p:cNvSpPr>
          <p:nvPr>
            <p:ph type="ctrTitle"/>
          </p:nvPr>
        </p:nvSpPr>
        <p:spPr>
          <a:xfrm>
            <a:off x="2532993" y="1934492"/>
            <a:ext cx="6947338" cy="1734997"/>
          </a:xfrm>
        </p:spPr>
        <p:txBody>
          <a:bodyPr>
            <a:normAutofit/>
          </a:bodyPr>
          <a:lstStyle/>
          <a:p>
            <a:r>
              <a:rPr lang="fr-FR" sz="2800" dirty="0">
                <a:solidFill>
                  <a:srgbClr val="002060"/>
                </a:solidFill>
              </a:rPr>
              <a:t>Profils PhD employés par des PME</a:t>
            </a:r>
            <a:br>
              <a:rPr lang="fr-FR" sz="3200" dirty="0">
                <a:solidFill>
                  <a:srgbClr val="002060"/>
                </a:solidFill>
              </a:rPr>
            </a:br>
            <a:r>
              <a:rPr lang="fr-FR" sz="2000" dirty="0">
                <a:solidFill>
                  <a:srgbClr val="002060"/>
                </a:solidFill>
              </a:rPr>
              <a:t>source LinkedIn</a:t>
            </a:r>
            <a:br>
              <a:rPr lang="fr-FR" sz="2000" dirty="0">
                <a:solidFill>
                  <a:srgbClr val="002060"/>
                </a:solidFill>
              </a:rPr>
            </a:br>
            <a:br>
              <a:rPr lang="fr-FR" sz="2000" dirty="0">
                <a:solidFill>
                  <a:srgbClr val="002060"/>
                </a:solidFill>
              </a:rPr>
            </a:br>
            <a:r>
              <a:rPr lang="fr-FR" sz="2000" dirty="0">
                <a:solidFill>
                  <a:schemeClr val="accent5"/>
                </a:solidFill>
              </a:rPr>
              <a:t>Secteur d’activité : « Recherche en Biotechnologie »</a:t>
            </a:r>
            <a:br>
              <a:rPr lang="fr-FR" sz="2000" dirty="0">
                <a:solidFill>
                  <a:schemeClr val="accent5"/>
                </a:solidFill>
              </a:rPr>
            </a:br>
            <a:r>
              <a:rPr lang="fr-FR" sz="2000" dirty="0">
                <a:solidFill>
                  <a:schemeClr val="accent5"/>
                </a:solidFill>
              </a:rPr>
              <a:t>Vision au niveau de l’Europe</a:t>
            </a:r>
          </a:p>
        </p:txBody>
      </p:sp>
      <p:sp>
        <p:nvSpPr>
          <p:cNvPr id="3" name="Sous-titre 2">
            <a:extLst>
              <a:ext uri="{FF2B5EF4-FFF2-40B4-BE49-F238E27FC236}">
                <a16:creationId xmlns:a16="http://schemas.microsoft.com/office/drawing/2014/main" id="{A1F77744-745C-2CE4-F64B-F89BAF0A7475}"/>
              </a:ext>
            </a:extLst>
          </p:cNvPr>
          <p:cNvSpPr>
            <a:spLocks noGrp="1"/>
          </p:cNvSpPr>
          <p:nvPr>
            <p:ph type="subTitle" idx="1"/>
          </p:nvPr>
        </p:nvSpPr>
        <p:spPr>
          <a:xfrm>
            <a:off x="1524000" y="4148576"/>
            <a:ext cx="9144000" cy="507507"/>
          </a:xfrm>
        </p:spPr>
        <p:txBody>
          <a:bodyPr>
            <a:noAutofit/>
          </a:bodyPr>
          <a:lstStyle/>
          <a:p>
            <a:pPr>
              <a:spcBef>
                <a:spcPts val="400"/>
              </a:spcBef>
            </a:pPr>
            <a:r>
              <a:rPr lang="fr-FR" sz="2000" dirty="0">
                <a:solidFill>
                  <a:schemeClr val="accent2"/>
                </a:solidFill>
              </a:rPr>
              <a:t>Un TOP secteur </a:t>
            </a:r>
          </a:p>
          <a:p>
            <a:pPr>
              <a:spcBef>
                <a:spcPts val="400"/>
              </a:spcBef>
            </a:pPr>
            <a:r>
              <a:rPr lang="fr-FR" sz="2000" dirty="0">
                <a:solidFill>
                  <a:schemeClr val="accent2"/>
                </a:solidFill>
              </a:rPr>
              <a:t>employeurs de profils PhD</a:t>
            </a:r>
          </a:p>
        </p:txBody>
      </p:sp>
      <p:sp>
        <p:nvSpPr>
          <p:cNvPr id="4" name="ZoneTexte 3">
            <a:extLst>
              <a:ext uri="{FF2B5EF4-FFF2-40B4-BE49-F238E27FC236}">
                <a16:creationId xmlns:a16="http://schemas.microsoft.com/office/drawing/2014/main" id="{6902EA19-A38D-B362-1217-AD3218445E4C}"/>
              </a:ext>
            </a:extLst>
          </p:cNvPr>
          <p:cNvSpPr txBox="1"/>
          <p:nvPr/>
        </p:nvSpPr>
        <p:spPr>
          <a:xfrm>
            <a:off x="735723" y="704193"/>
            <a:ext cx="2396359" cy="923330"/>
          </a:xfrm>
          <a:prstGeom prst="rect">
            <a:avLst/>
          </a:prstGeom>
          <a:noFill/>
        </p:spPr>
        <p:txBody>
          <a:bodyPr wrap="square" rtlCol="0">
            <a:spAutoFit/>
          </a:bodyPr>
          <a:lstStyle/>
          <a:p>
            <a:r>
              <a:rPr lang="fr-FR" dirty="0">
                <a:solidFill>
                  <a:srgbClr val="002060"/>
                </a:solidFill>
              </a:rPr>
              <a:t>Alain Bamberger</a:t>
            </a:r>
          </a:p>
          <a:p>
            <a:r>
              <a:rPr lang="fr-FR" dirty="0">
                <a:solidFill>
                  <a:srgbClr val="002060"/>
                </a:solidFill>
              </a:rPr>
              <a:t>REDOC SPI</a:t>
            </a:r>
          </a:p>
          <a:p>
            <a:r>
              <a:rPr lang="fr-FR" dirty="0">
                <a:solidFill>
                  <a:srgbClr val="002060"/>
                </a:solidFill>
              </a:rPr>
              <a:t>11 avril 2026</a:t>
            </a:r>
          </a:p>
        </p:txBody>
      </p:sp>
    </p:spTree>
    <p:extLst>
      <p:ext uri="{BB962C8B-B14F-4D97-AF65-F5344CB8AC3E}">
        <p14:creationId xmlns:p14="http://schemas.microsoft.com/office/powerpoint/2010/main" val="4102860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272943-3ED3-157B-80E4-E4254DAB0B14}"/>
              </a:ext>
            </a:extLst>
          </p:cNvPr>
          <p:cNvSpPr>
            <a:spLocks noGrp="1"/>
          </p:cNvSpPr>
          <p:nvPr>
            <p:ph type="title"/>
          </p:nvPr>
        </p:nvSpPr>
        <p:spPr>
          <a:xfrm>
            <a:off x="838200" y="365125"/>
            <a:ext cx="10515600" cy="864585"/>
          </a:xfrm>
        </p:spPr>
        <p:txBody>
          <a:bodyPr>
            <a:normAutofit/>
          </a:bodyPr>
          <a:lstStyle/>
          <a:p>
            <a:pPr algn="ctr"/>
            <a:r>
              <a:rPr lang="fr-FR" sz="3200" dirty="0"/>
              <a:t>Statistiques globales</a:t>
            </a:r>
          </a:p>
        </p:txBody>
      </p:sp>
      <p:graphicFrame>
        <p:nvGraphicFramePr>
          <p:cNvPr id="5" name="Espace réservé du contenu 4">
            <a:extLst>
              <a:ext uri="{FF2B5EF4-FFF2-40B4-BE49-F238E27FC236}">
                <a16:creationId xmlns:a16="http://schemas.microsoft.com/office/drawing/2014/main" id="{A42C5A71-5FF0-4BD3-0153-B927D7F1A155}"/>
              </a:ext>
            </a:extLst>
          </p:cNvPr>
          <p:cNvGraphicFramePr>
            <a:graphicFrameLocks noGrp="1"/>
          </p:cNvGraphicFramePr>
          <p:nvPr>
            <p:ph idx="1"/>
            <p:extLst>
              <p:ext uri="{D42A27DB-BD31-4B8C-83A1-F6EECF244321}">
                <p14:modId xmlns:p14="http://schemas.microsoft.com/office/powerpoint/2010/main" val="2780372121"/>
              </p:ext>
            </p:extLst>
          </p:nvPr>
        </p:nvGraphicFramePr>
        <p:xfrm>
          <a:off x="6214240" y="1524506"/>
          <a:ext cx="4939863" cy="2865120"/>
        </p:xfrm>
        <a:graphic>
          <a:graphicData uri="http://schemas.openxmlformats.org/drawingml/2006/table">
            <a:tbl>
              <a:tblPr firstRow="1" bandRow="1">
                <a:tableStyleId>{5C22544A-7EE6-4342-B048-85BDC9FD1C3A}</a:tableStyleId>
              </a:tblPr>
              <a:tblGrid>
                <a:gridCol w="1326071">
                  <a:extLst>
                    <a:ext uri="{9D8B030D-6E8A-4147-A177-3AD203B41FA5}">
                      <a16:colId xmlns:a16="http://schemas.microsoft.com/office/drawing/2014/main" val="2800933547"/>
                    </a:ext>
                  </a:extLst>
                </a:gridCol>
                <a:gridCol w="1220828">
                  <a:extLst>
                    <a:ext uri="{9D8B030D-6E8A-4147-A177-3AD203B41FA5}">
                      <a16:colId xmlns:a16="http://schemas.microsoft.com/office/drawing/2014/main" val="4059383538"/>
                    </a:ext>
                  </a:extLst>
                </a:gridCol>
                <a:gridCol w="955545">
                  <a:extLst>
                    <a:ext uri="{9D8B030D-6E8A-4147-A177-3AD203B41FA5}">
                      <a16:colId xmlns:a16="http://schemas.microsoft.com/office/drawing/2014/main" val="3465779484"/>
                    </a:ext>
                  </a:extLst>
                </a:gridCol>
                <a:gridCol w="1437419">
                  <a:extLst>
                    <a:ext uri="{9D8B030D-6E8A-4147-A177-3AD203B41FA5}">
                      <a16:colId xmlns:a16="http://schemas.microsoft.com/office/drawing/2014/main" val="2024896156"/>
                    </a:ext>
                  </a:extLst>
                </a:gridCol>
              </a:tblGrid>
              <a:tr h="399196">
                <a:tc>
                  <a:txBody>
                    <a:bodyPr/>
                    <a:lstStyle/>
                    <a:p>
                      <a:pPr algn="ctr"/>
                      <a:r>
                        <a:rPr lang="fr-FR" dirty="0"/>
                        <a:t>Taille</a:t>
                      </a:r>
                    </a:p>
                  </a:txBody>
                  <a:tcPr anchor="ctr"/>
                </a:tc>
                <a:tc>
                  <a:txBody>
                    <a:bodyPr/>
                    <a:lstStyle/>
                    <a:p>
                      <a:pPr algn="ctr"/>
                      <a:r>
                        <a:rPr lang="fr-FR" dirty="0"/>
                        <a:t>Profils</a:t>
                      </a:r>
                    </a:p>
                    <a:p>
                      <a:pPr algn="ctr"/>
                      <a:r>
                        <a:rPr lang="fr-FR" dirty="0"/>
                        <a:t>PhD</a:t>
                      </a:r>
                    </a:p>
                  </a:txBody>
                  <a:tcPr anchor="ctr"/>
                </a:tc>
                <a:tc>
                  <a:txBody>
                    <a:bodyPr/>
                    <a:lstStyle/>
                    <a:p>
                      <a:pPr algn="ctr"/>
                      <a:r>
                        <a:rPr lang="fr-FR" dirty="0"/>
                        <a:t>PME</a:t>
                      </a:r>
                    </a:p>
                  </a:txBody>
                  <a:tcPr anchor="ctr"/>
                </a:tc>
                <a:tc>
                  <a:txBody>
                    <a:bodyPr/>
                    <a:lstStyle/>
                    <a:p>
                      <a:pPr algn="ctr"/>
                      <a:r>
                        <a:rPr lang="fr-FR" dirty="0"/>
                        <a:t>PME/PhD</a:t>
                      </a:r>
                    </a:p>
                  </a:txBody>
                  <a:tcPr anchor="ctr"/>
                </a:tc>
                <a:extLst>
                  <a:ext uri="{0D108BD9-81ED-4DB2-BD59-A6C34878D82A}">
                    <a16:rowId xmlns:a16="http://schemas.microsoft.com/office/drawing/2014/main" val="3712225856"/>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hlinkClick r:id="rId2"/>
                        </a:rPr>
                        <a:t>1 à 10</a:t>
                      </a:r>
                      <a:endParaRPr lang="fr-FR" sz="14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1010</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300</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3,4</a:t>
                      </a:r>
                    </a:p>
                  </a:txBody>
                  <a:tcPr marL="9525" marR="9525" marT="9525" marB="0" anchor="ctr"/>
                </a:tc>
                <a:extLst>
                  <a:ext uri="{0D108BD9-81ED-4DB2-BD59-A6C34878D82A}">
                    <a16:rowId xmlns:a16="http://schemas.microsoft.com/office/drawing/2014/main" val="3656163611"/>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hlinkClick r:id="rId3"/>
                        </a:rPr>
                        <a:t>11 à 50</a:t>
                      </a:r>
                      <a:endParaRPr lang="fr-FR" sz="14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2140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300</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7,1</a:t>
                      </a:r>
                    </a:p>
                  </a:txBody>
                  <a:tcPr marL="9525" marR="9525" marT="9525" marB="0" anchor="ctr"/>
                </a:tc>
                <a:extLst>
                  <a:ext uri="{0D108BD9-81ED-4DB2-BD59-A6C34878D82A}">
                    <a16:rowId xmlns:a16="http://schemas.microsoft.com/office/drawing/2014/main" val="4048552544"/>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hlinkClick r:id="rId4"/>
                        </a:rPr>
                        <a:t>51 à 200</a:t>
                      </a:r>
                      <a:endParaRPr lang="fr-FR" sz="14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5730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400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14,3</a:t>
                      </a:r>
                    </a:p>
                  </a:txBody>
                  <a:tcPr marL="9525" marR="9525" marT="9525" marB="0" anchor="ctr"/>
                </a:tc>
                <a:extLst>
                  <a:ext uri="{0D108BD9-81ED-4DB2-BD59-A6C34878D82A}">
                    <a16:rowId xmlns:a16="http://schemas.microsoft.com/office/drawing/2014/main" val="343982180"/>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hlinkClick r:id="rId5"/>
                        </a:rPr>
                        <a:t>201 à 500</a:t>
                      </a:r>
                      <a:endParaRPr lang="fr-FR" sz="14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2810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80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35,1</a:t>
                      </a:r>
                    </a:p>
                  </a:txBody>
                  <a:tcPr marL="9525" marR="9525" marT="9525" marB="0" anchor="ctr"/>
                </a:tc>
                <a:extLst>
                  <a:ext uri="{0D108BD9-81ED-4DB2-BD59-A6C34878D82A}">
                    <a16:rowId xmlns:a16="http://schemas.microsoft.com/office/drawing/2014/main" val="12670443"/>
                  </a:ext>
                </a:extLst>
              </a:tr>
              <a:tr h="370840">
                <a:tc>
                  <a:txBody>
                    <a:bodyPr/>
                    <a:lstStyle/>
                    <a:p>
                      <a:pPr algn="ctr" fontAlgn="b">
                        <a:buNone/>
                      </a:pPr>
                      <a:r>
                        <a:rPr lang="fr-FR" sz="1400" b="1" i="0" u="none" strike="noStrike" dirty="0">
                          <a:solidFill>
                            <a:srgbClr val="000000"/>
                          </a:solidFill>
                          <a:effectLst/>
                          <a:latin typeface="Aptos Narrow" panose="020B0004020202020204" pitchFamily="34" charset="0"/>
                        </a:rPr>
                        <a:t> Total</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11690</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1080</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10,8</a:t>
                      </a:r>
                    </a:p>
                  </a:txBody>
                  <a:tcPr marL="9525" marR="9525" marT="9525" marB="0" anchor="ctr"/>
                </a:tc>
                <a:extLst>
                  <a:ext uri="{0D108BD9-81ED-4DB2-BD59-A6C34878D82A}">
                    <a16:rowId xmlns:a16="http://schemas.microsoft.com/office/drawing/2014/main" val="1154377007"/>
                  </a:ext>
                </a:extLst>
              </a:tr>
              <a:tr h="370840">
                <a:tc gridSpan="4">
                  <a:txBody>
                    <a:bodyPr/>
                    <a:lstStyle/>
                    <a:p>
                      <a:pPr algn="ctr" fontAlgn="b">
                        <a:buNone/>
                      </a:pPr>
                      <a:r>
                        <a:rPr lang="fr-FR" sz="1400" b="1" i="0" u="none" strike="noStrike" dirty="0">
                          <a:solidFill>
                            <a:srgbClr val="000000"/>
                          </a:solidFill>
                          <a:effectLst/>
                          <a:latin typeface="Aptos Narrow" panose="020B0004020202020204" pitchFamily="34" charset="0"/>
                        </a:rPr>
                        <a:t>Tableau 1</a:t>
                      </a: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149020808"/>
                  </a:ext>
                </a:extLst>
              </a:tr>
            </a:tbl>
          </a:graphicData>
        </a:graphic>
      </p:graphicFrame>
      <p:sp>
        <p:nvSpPr>
          <p:cNvPr id="4" name="Espace réservé du numéro de diapositive 3">
            <a:extLst>
              <a:ext uri="{FF2B5EF4-FFF2-40B4-BE49-F238E27FC236}">
                <a16:creationId xmlns:a16="http://schemas.microsoft.com/office/drawing/2014/main" id="{2C45B625-E44F-1E44-DFBC-1EEA88BE2ADE}"/>
              </a:ext>
            </a:extLst>
          </p:cNvPr>
          <p:cNvSpPr>
            <a:spLocks noGrp="1"/>
          </p:cNvSpPr>
          <p:nvPr>
            <p:ph type="sldNum" sz="quarter" idx="12"/>
          </p:nvPr>
        </p:nvSpPr>
        <p:spPr/>
        <p:txBody>
          <a:bodyPr/>
          <a:lstStyle/>
          <a:p>
            <a:fld id="{B387C5DA-6769-1942-A178-B0670A5BE201}" type="slidenum">
              <a:rPr lang="fr-FR" smtClean="0"/>
              <a:t>10</a:t>
            </a:fld>
            <a:endParaRPr lang="fr-FR"/>
          </a:p>
        </p:txBody>
      </p:sp>
      <p:sp>
        <p:nvSpPr>
          <p:cNvPr id="6" name="ZoneTexte 5">
            <a:extLst>
              <a:ext uri="{FF2B5EF4-FFF2-40B4-BE49-F238E27FC236}">
                <a16:creationId xmlns:a16="http://schemas.microsoft.com/office/drawing/2014/main" id="{5A7324F0-A549-DFD4-595E-FC5914A76F75}"/>
              </a:ext>
            </a:extLst>
          </p:cNvPr>
          <p:cNvSpPr txBox="1"/>
          <p:nvPr/>
        </p:nvSpPr>
        <p:spPr>
          <a:xfrm>
            <a:off x="838200" y="1523215"/>
            <a:ext cx="4637690" cy="2308324"/>
          </a:xfrm>
          <a:prstGeom prst="rect">
            <a:avLst/>
          </a:prstGeom>
          <a:noFill/>
        </p:spPr>
        <p:txBody>
          <a:bodyPr wrap="square" rtlCol="0">
            <a:spAutoFit/>
          </a:bodyPr>
          <a:lstStyle/>
          <a:p>
            <a:r>
              <a:rPr lang="fr-FR" dirty="0"/>
              <a:t>Nous présentons ici les caractéristiques du panel de PME que nous avons utilisé.</a:t>
            </a:r>
          </a:p>
          <a:p>
            <a:r>
              <a:rPr lang="fr-FR" dirty="0"/>
              <a:t>Globalement</a:t>
            </a:r>
          </a:p>
          <a:p>
            <a:pPr marL="285750" indent="-285750">
              <a:buFont typeface="Arial" panose="020B0604020202020204" pitchFamily="34" charset="0"/>
              <a:buChar char="•"/>
            </a:pPr>
            <a:r>
              <a:rPr lang="fr-FR" dirty="0"/>
              <a:t>1100 PME</a:t>
            </a:r>
          </a:p>
          <a:p>
            <a:pPr marL="285750" indent="-285750">
              <a:buFont typeface="Arial" panose="020B0604020202020204" pitchFamily="34" charset="0"/>
              <a:buChar char="•"/>
            </a:pPr>
            <a:r>
              <a:rPr lang="fr-FR" dirty="0"/>
              <a:t>11700 profils PhD</a:t>
            </a:r>
          </a:p>
          <a:p>
            <a:r>
              <a:rPr lang="fr-FR" dirty="0"/>
              <a:t>soit une moyenne de 10,8 PhD par PME.</a:t>
            </a:r>
          </a:p>
          <a:p>
            <a:r>
              <a:rPr lang="fr-FR" dirty="0"/>
              <a:t>Cette moyenne dépend bien entendu de la taille des PME.</a:t>
            </a:r>
          </a:p>
        </p:txBody>
      </p:sp>
      <p:sp>
        <p:nvSpPr>
          <p:cNvPr id="9" name="ZoneTexte 8">
            <a:extLst>
              <a:ext uri="{FF2B5EF4-FFF2-40B4-BE49-F238E27FC236}">
                <a16:creationId xmlns:a16="http://schemas.microsoft.com/office/drawing/2014/main" id="{AA95E8A3-39D7-4A97-F210-FA07323CA7CA}"/>
              </a:ext>
            </a:extLst>
          </p:cNvPr>
          <p:cNvSpPr txBox="1"/>
          <p:nvPr/>
        </p:nvSpPr>
        <p:spPr>
          <a:xfrm>
            <a:off x="838200" y="4430643"/>
            <a:ext cx="9753600" cy="2308324"/>
          </a:xfrm>
          <a:prstGeom prst="rect">
            <a:avLst/>
          </a:prstGeom>
          <a:noFill/>
        </p:spPr>
        <p:txBody>
          <a:bodyPr wrap="square" rtlCol="0">
            <a:spAutoFit/>
          </a:bodyPr>
          <a:lstStyle/>
          <a:p>
            <a:r>
              <a:rPr lang="fr-FR" dirty="0"/>
              <a:t>Tableau 1: colonne taille ( en effectif)</a:t>
            </a:r>
          </a:p>
          <a:p>
            <a:pPr marL="285750" indent="-285750">
              <a:buFont typeface="Arial" panose="020B0604020202020204" pitchFamily="34" charset="0"/>
              <a:buChar char="•"/>
            </a:pPr>
            <a:r>
              <a:rPr lang="fr-FR" dirty="0"/>
              <a:t>LinkedIn a une classification à huit niveaux. Nous incluons quatre niveaux dans les PME.</a:t>
            </a:r>
          </a:p>
          <a:p>
            <a:pPr marL="285750" indent="-285750">
              <a:buFont typeface="Arial" panose="020B0604020202020204" pitchFamily="34" charset="0"/>
              <a:buChar char="•"/>
            </a:pPr>
            <a:r>
              <a:rPr lang="fr-FR" dirty="0"/>
              <a:t>Les liens conduisent vers les PME en France:  le filtre localisation permet de choisir le pays.</a:t>
            </a:r>
          </a:p>
          <a:p>
            <a:pPr marL="285750" indent="-285750">
              <a:buFont typeface="Arial" panose="020B0604020202020204" pitchFamily="34" charset="0"/>
              <a:buChar char="•"/>
            </a:pPr>
            <a:r>
              <a:rPr lang="fr-FR" dirty="0"/>
              <a:t>Comme nous l’indiquons dans la diapo « Méthodologie » LinkedIn filtre des PME avec un établissement en France. Nous ne retenons que celles dont le siège social est en France: le siège social figure sur la page LinkedIn </a:t>
            </a:r>
          </a:p>
          <a:p>
            <a:pPr marL="285750" indent="-285750">
              <a:buFont typeface="Arial" panose="020B0604020202020204" pitchFamily="34" charset="0"/>
              <a:buChar char="•"/>
            </a:pPr>
            <a:r>
              <a:rPr lang="fr-FR" dirty="0"/>
              <a:t>Il y a beaucoup moins de PME de taille 201 à 500</a:t>
            </a:r>
          </a:p>
          <a:p>
            <a:endParaRPr lang="fr-FR" dirty="0"/>
          </a:p>
        </p:txBody>
      </p:sp>
    </p:spTree>
    <p:extLst>
      <p:ext uri="{BB962C8B-B14F-4D97-AF65-F5344CB8AC3E}">
        <p14:creationId xmlns:p14="http://schemas.microsoft.com/office/powerpoint/2010/main" val="1296774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80C547-0E29-0C7B-68D5-3F71EB402CB5}"/>
              </a:ext>
            </a:extLst>
          </p:cNvPr>
          <p:cNvSpPr>
            <a:spLocks noGrp="1"/>
          </p:cNvSpPr>
          <p:nvPr>
            <p:ph type="ctrTitle"/>
          </p:nvPr>
        </p:nvSpPr>
        <p:spPr/>
        <p:txBody>
          <a:bodyPr>
            <a:normAutofit/>
          </a:bodyPr>
          <a:lstStyle/>
          <a:p>
            <a:pPr algn="l"/>
            <a:r>
              <a:rPr lang="fr-FR" sz="3200" dirty="0"/>
              <a:t>Méthodologie</a:t>
            </a:r>
          </a:p>
        </p:txBody>
      </p:sp>
      <p:sp>
        <p:nvSpPr>
          <p:cNvPr id="3" name="Sous-titre 2">
            <a:extLst>
              <a:ext uri="{FF2B5EF4-FFF2-40B4-BE49-F238E27FC236}">
                <a16:creationId xmlns:a16="http://schemas.microsoft.com/office/drawing/2014/main" id="{A5A089AB-A13B-ABED-09DC-EAFECC0F0DDD}"/>
              </a:ext>
            </a:extLst>
          </p:cNvPr>
          <p:cNvSpPr>
            <a:spLocks noGrp="1"/>
          </p:cNvSpPr>
          <p:nvPr>
            <p:ph type="subTitle" idx="1"/>
          </p:nvPr>
        </p:nvSpPr>
        <p:spPr/>
        <p:txBody>
          <a:bodyPr>
            <a:normAutofit/>
          </a:bodyPr>
          <a:lstStyle/>
          <a:p>
            <a:pPr algn="l"/>
            <a:r>
              <a:rPr lang="fr-FR" sz="2000" dirty="0">
                <a:solidFill>
                  <a:schemeClr val="bg2">
                    <a:lumMod val="50000"/>
                  </a:schemeClr>
                </a:solidFill>
              </a:rPr>
              <a:t>Méthodologie basée sur les fonctionnalités LinkedIn : annuaire des Entreprises, sélection des PME basée sur l’affichage LinkedIn.</a:t>
            </a:r>
          </a:p>
          <a:p>
            <a:pPr algn="l"/>
            <a:r>
              <a:rPr lang="fr-FR" sz="2000" dirty="0">
                <a:solidFill>
                  <a:schemeClr val="bg2">
                    <a:lumMod val="50000"/>
                  </a:schemeClr>
                </a:solidFill>
              </a:rPr>
              <a:t>Prise en compte du siège social des PME.</a:t>
            </a:r>
          </a:p>
        </p:txBody>
      </p:sp>
    </p:spTree>
    <p:extLst>
      <p:ext uri="{BB962C8B-B14F-4D97-AF65-F5344CB8AC3E}">
        <p14:creationId xmlns:p14="http://schemas.microsoft.com/office/powerpoint/2010/main" val="3432347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8F2611-B04D-6C23-C4A0-BB93A4AC5F9C}"/>
              </a:ext>
            </a:extLst>
          </p:cNvPr>
          <p:cNvSpPr>
            <a:spLocks noGrp="1"/>
          </p:cNvSpPr>
          <p:nvPr>
            <p:ph type="title"/>
          </p:nvPr>
        </p:nvSpPr>
        <p:spPr>
          <a:xfrm>
            <a:off x="838200" y="365126"/>
            <a:ext cx="10515600" cy="833054"/>
          </a:xfrm>
        </p:spPr>
        <p:txBody>
          <a:bodyPr>
            <a:normAutofit/>
          </a:bodyPr>
          <a:lstStyle/>
          <a:p>
            <a:pPr algn="ctr"/>
            <a:r>
              <a:rPr lang="fr-FR" sz="2800" dirty="0"/>
              <a:t>Méthodologie</a:t>
            </a:r>
          </a:p>
        </p:txBody>
      </p:sp>
      <p:sp>
        <p:nvSpPr>
          <p:cNvPr id="3" name="Espace réservé du contenu 2">
            <a:extLst>
              <a:ext uri="{FF2B5EF4-FFF2-40B4-BE49-F238E27FC236}">
                <a16:creationId xmlns:a16="http://schemas.microsoft.com/office/drawing/2014/main" id="{BE9C8B38-0152-02F4-53AE-DCDB58018760}"/>
              </a:ext>
            </a:extLst>
          </p:cNvPr>
          <p:cNvSpPr>
            <a:spLocks noGrp="1"/>
          </p:cNvSpPr>
          <p:nvPr>
            <p:ph idx="1"/>
          </p:nvPr>
        </p:nvSpPr>
        <p:spPr>
          <a:xfrm>
            <a:off x="838199" y="1253331"/>
            <a:ext cx="10891345" cy="4351338"/>
          </a:xfrm>
        </p:spPr>
        <p:txBody>
          <a:bodyPr/>
          <a:lstStyle/>
          <a:p>
            <a:pPr marL="0" indent="0">
              <a:buNone/>
            </a:pPr>
            <a:r>
              <a:rPr lang="fr-FR" sz="1800" b="1" dirty="0"/>
              <a:t>Identification des PME à partir de l’annuaire LinkedIn des Entreprises : exemple France, taille 51 à 200</a:t>
            </a:r>
          </a:p>
          <a:p>
            <a:r>
              <a:rPr lang="fr-FR" sz="1800" dirty="0">
                <a:hlinkClick r:id="rId2"/>
              </a:rPr>
              <a:t>Lien </a:t>
            </a:r>
            <a:r>
              <a:rPr lang="fr-FR" sz="1800" dirty="0"/>
              <a:t>vers les PME :</a:t>
            </a:r>
          </a:p>
          <a:p>
            <a:pPr lvl="1"/>
            <a:r>
              <a:rPr lang="fr-FR" sz="1800" dirty="0"/>
              <a:t>secteur « Recherche en biotechnologie » </a:t>
            </a:r>
          </a:p>
          <a:p>
            <a:pPr lvl="1"/>
            <a:r>
              <a:rPr lang="fr-FR" sz="1800" dirty="0"/>
              <a:t>lieu France: LinkedIn sélectionne des PME qui indiquent avoir un établissement localisé en France. Nous retenons uniquement les PME dont le siège social est en France ( le siège social figure sur la page LinkedIn de l’entreprise). </a:t>
            </a:r>
          </a:p>
          <a:p>
            <a:pPr lvl="1"/>
            <a:r>
              <a:rPr lang="fr-FR" sz="1800" dirty="0"/>
              <a:t>taille en effectif : 51 à 200</a:t>
            </a:r>
          </a:p>
          <a:p>
            <a:r>
              <a:rPr lang="fr-FR" sz="2000" dirty="0"/>
              <a:t>Sélection des 50 premières PME dans l’affichage</a:t>
            </a:r>
          </a:p>
          <a:p>
            <a:pPr lvl="1"/>
            <a:r>
              <a:rPr lang="fr-FR" sz="1800" dirty="0"/>
              <a:t>LinkedIn affiche 164 résultats</a:t>
            </a:r>
          </a:p>
          <a:p>
            <a:pPr lvl="1"/>
            <a:r>
              <a:rPr lang="fr-FR" sz="1800" dirty="0"/>
              <a:t>LinkedIn affiche les entreprises dans un ordre qui prend en compte le nombre d’abonnés à la page</a:t>
            </a:r>
          </a:p>
          <a:p>
            <a:pPr lvl="1"/>
            <a:r>
              <a:rPr lang="fr-FR" sz="1800" dirty="0"/>
              <a:t>Nous nous appuyons sur cet ordre pour sélectionner les 50 premières (qui ont leur siège social en France). Nous avons fait des tests qui montrent que les PME avec de nombreux PhD sont en général bien classées, en termes de visibilité et nombre d’abonnés.</a:t>
            </a:r>
          </a:p>
        </p:txBody>
      </p:sp>
      <p:sp>
        <p:nvSpPr>
          <p:cNvPr id="4" name="Espace réservé du numéro de diapositive 3">
            <a:extLst>
              <a:ext uri="{FF2B5EF4-FFF2-40B4-BE49-F238E27FC236}">
                <a16:creationId xmlns:a16="http://schemas.microsoft.com/office/drawing/2014/main" id="{2EC38342-8B7E-C6F2-0DA1-6F9AAED7C9C2}"/>
              </a:ext>
            </a:extLst>
          </p:cNvPr>
          <p:cNvSpPr>
            <a:spLocks noGrp="1"/>
          </p:cNvSpPr>
          <p:nvPr>
            <p:ph type="sldNum" sz="quarter" idx="12"/>
          </p:nvPr>
        </p:nvSpPr>
        <p:spPr/>
        <p:txBody>
          <a:bodyPr/>
          <a:lstStyle/>
          <a:p>
            <a:fld id="{B387C5DA-6769-1942-A178-B0670A5BE201}" type="slidenum">
              <a:rPr lang="fr-FR" smtClean="0"/>
              <a:t>12</a:t>
            </a:fld>
            <a:endParaRPr lang="fr-FR"/>
          </a:p>
        </p:txBody>
      </p:sp>
    </p:spTree>
    <p:extLst>
      <p:ext uri="{BB962C8B-B14F-4D97-AF65-F5344CB8AC3E}">
        <p14:creationId xmlns:p14="http://schemas.microsoft.com/office/powerpoint/2010/main" val="23267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70B5-12C0-3667-EE2B-9759045881D8}"/>
              </a:ext>
            </a:extLst>
          </p:cNvPr>
          <p:cNvSpPr>
            <a:spLocks noGrp="1"/>
          </p:cNvSpPr>
          <p:nvPr>
            <p:ph type="title"/>
          </p:nvPr>
        </p:nvSpPr>
        <p:spPr/>
        <p:txBody>
          <a:bodyPr>
            <a:normAutofit/>
          </a:bodyPr>
          <a:lstStyle/>
          <a:p>
            <a:pPr algn="ctr"/>
            <a:r>
              <a:rPr lang="fr-FR" sz="3200" dirty="0"/>
              <a:t>En bref…</a:t>
            </a:r>
          </a:p>
        </p:txBody>
      </p:sp>
      <p:sp>
        <p:nvSpPr>
          <p:cNvPr id="3" name="Espace réservé du contenu 2">
            <a:extLst>
              <a:ext uri="{FF2B5EF4-FFF2-40B4-BE49-F238E27FC236}">
                <a16:creationId xmlns:a16="http://schemas.microsoft.com/office/drawing/2014/main" id="{D3416424-592D-50D6-0398-23F5116EE1B5}"/>
              </a:ext>
            </a:extLst>
          </p:cNvPr>
          <p:cNvSpPr>
            <a:spLocks noGrp="1"/>
          </p:cNvSpPr>
          <p:nvPr>
            <p:ph idx="1"/>
          </p:nvPr>
        </p:nvSpPr>
        <p:spPr>
          <a:xfrm>
            <a:off x="838200" y="1825625"/>
            <a:ext cx="11027980" cy="4351338"/>
          </a:xfrm>
        </p:spPr>
        <p:txBody>
          <a:bodyPr lIns="90000">
            <a:normAutofit/>
          </a:bodyPr>
          <a:lstStyle/>
          <a:p>
            <a:r>
              <a:rPr lang="fr-FR" sz="2000" dirty="0"/>
              <a:t>Le nombre de PME du secteur Recherche en Biotechnologie avec un établissement en Europe est évalué à 10.000 par </a:t>
            </a:r>
            <a:r>
              <a:rPr lang="fr-FR" sz="2000" dirty="0">
                <a:hlinkClick r:id="rId2"/>
              </a:rPr>
              <a:t>l’annuaire LinkedIn des Entreprises</a:t>
            </a:r>
            <a:r>
              <a:rPr lang="fr-FR" sz="2000" dirty="0"/>
              <a:t>.</a:t>
            </a:r>
          </a:p>
          <a:p>
            <a:r>
              <a:rPr lang="fr-FR" sz="2000" dirty="0"/>
              <a:t>Nous sélectionnons un panel de 1100 PME (Cf. méthodologie) et publions le lien vers les profils PhD employés par les PME que nous regroupons par paquets de 50 (ou 100).</a:t>
            </a:r>
          </a:p>
          <a:p>
            <a:r>
              <a:rPr lang="fr-FR" sz="2000" dirty="0"/>
              <a:t>Le Lecteur en activant les liens découvre les PME et les profils PhD.</a:t>
            </a:r>
          </a:p>
          <a:p>
            <a:pPr>
              <a:spcAft>
                <a:spcPts val="600"/>
              </a:spcAft>
            </a:pPr>
            <a:r>
              <a:rPr lang="fr-FR" sz="2000" dirty="0"/>
              <a:t>Nous organisons le panel par pays et par taille de PME.</a:t>
            </a:r>
          </a:p>
          <a:p>
            <a:pPr>
              <a:lnSpc>
                <a:spcPct val="100000"/>
              </a:lnSpc>
              <a:spcBef>
                <a:spcPts val="0"/>
              </a:spcBef>
            </a:pPr>
            <a:r>
              <a:rPr lang="fr-FR" sz="2000" dirty="0"/>
              <a:t>Le panel de 1100 PME emploie globalement 11700 profils PhD ce qui est considérable ! </a:t>
            </a:r>
          </a:p>
          <a:p>
            <a:pPr marL="0" indent="0">
              <a:lnSpc>
                <a:spcPct val="100000"/>
              </a:lnSpc>
              <a:spcBef>
                <a:spcPts val="0"/>
              </a:spcBef>
              <a:buNone/>
            </a:pPr>
            <a:r>
              <a:rPr lang="fr-FR" sz="2000" dirty="0"/>
              <a:t>    (Cf. tableau 1 diapo 10).</a:t>
            </a:r>
            <a:r>
              <a:rPr lang="fr-FR" sz="1600" b="1" dirty="0"/>
              <a:t>	</a:t>
            </a:r>
          </a:p>
          <a:p>
            <a:r>
              <a:rPr lang="fr-FR" sz="2000" dirty="0"/>
              <a:t>La France est en deuxième position derrière le Royaume-Uni et devant l’Allemagne: une excellente nouvelle ! (</a:t>
            </a:r>
            <a:r>
              <a:rPr lang="fr-FR" sz="2000" err="1"/>
              <a:t>Cf</a:t>
            </a:r>
            <a:r>
              <a:rPr lang="fr-FR" sz="2000"/>
              <a:t>. diapo </a:t>
            </a:r>
            <a:r>
              <a:rPr lang="fr-FR" sz="2000" dirty="0"/>
              <a:t>8).</a:t>
            </a:r>
          </a:p>
        </p:txBody>
      </p:sp>
      <p:sp>
        <p:nvSpPr>
          <p:cNvPr id="4" name="Espace réservé du numéro de diapositive 3">
            <a:extLst>
              <a:ext uri="{FF2B5EF4-FFF2-40B4-BE49-F238E27FC236}">
                <a16:creationId xmlns:a16="http://schemas.microsoft.com/office/drawing/2014/main" id="{A4A44467-5FD3-EBEB-36F5-BD4291EDD684}"/>
              </a:ext>
            </a:extLst>
          </p:cNvPr>
          <p:cNvSpPr>
            <a:spLocks noGrp="1"/>
          </p:cNvSpPr>
          <p:nvPr>
            <p:ph type="sldNum" sz="quarter" idx="12"/>
          </p:nvPr>
        </p:nvSpPr>
        <p:spPr/>
        <p:txBody>
          <a:bodyPr/>
          <a:lstStyle/>
          <a:p>
            <a:fld id="{B387C5DA-6769-1942-A178-B0670A5BE201}" type="slidenum">
              <a:rPr lang="fr-FR" smtClean="0"/>
              <a:t>2</a:t>
            </a:fld>
            <a:endParaRPr lang="fr-FR"/>
          </a:p>
        </p:txBody>
      </p:sp>
    </p:spTree>
    <p:extLst>
      <p:ext uri="{BB962C8B-B14F-4D97-AF65-F5344CB8AC3E}">
        <p14:creationId xmlns:p14="http://schemas.microsoft.com/office/powerpoint/2010/main" val="48271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A135A2-A7C0-CBA5-AD28-557FBA8E59F5}"/>
              </a:ext>
            </a:extLst>
          </p:cNvPr>
          <p:cNvSpPr>
            <a:spLocks noGrp="1"/>
          </p:cNvSpPr>
          <p:nvPr>
            <p:ph type="title"/>
          </p:nvPr>
        </p:nvSpPr>
        <p:spPr/>
        <p:txBody>
          <a:bodyPr/>
          <a:lstStyle/>
          <a:p>
            <a:pPr algn="ctr"/>
            <a:r>
              <a:rPr lang="fr-FR" dirty="0"/>
              <a:t>Sommaire</a:t>
            </a:r>
          </a:p>
        </p:txBody>
      </p:sp>
      <p:sp>
        <p:nvSpPr>
          <p:cNvPr id="5" name="Espace réservé du texte 4">
            <a:extLst>
              <a:ext uri="{FF2B5EF4-FFF2-40B4-BE49-F238E27FC236}">
                <a16:creationId xmlns:a16="http://schemas.microsoft.com/office/drawing/2014/main" id="{CAF90E34-1C12-4FD6-1691-F71BF98C8EDE}"/>
              </a:ext>
            </a:extLst>
          </p:cNvPr>
          <p:cNvSpPr>
            <a:spLocks noGrp="1"/>
          </p:cNvSpPr>
          <p:nvPr>
            <p:ph type="body" idx="1"/>
          </p:nvPr>
        </p:nvSpPr>
        <p:spPr>
          <a:xfrm>
            <a:off x="420414" y="1681163"/>
            <a:ext cx="5577161" cy="823912"/>
          </a:xfrm>
        </p:spPr>
        <p:txBody>
          <a:bodyPr/>
          <a:lstStyle/>
          <a:p>
            <a:r>
              <a:rPr lang="fr-FR" dirty="0"/>
              <a:t>Principaux indicateurs</a:t>
            </a:r>
          </a:p>
        </p:txBody>
      </p:sp>
      <p:sp>
        <p:nvSpPr>
          <p:cNvPr id="6" name="Espace réservé du contenu 5">
            <a:extLst>
              <a:ext uri="{FF2B5EF4-FFF2-40B4-BE49-F238E27FC236}">
                <a16:creationId xmlns:a16="http://schemas.microsoft.com/office/drawing/2014/main" id="{E078326E-3A73-AEF4-BBDE-442FA113B0A9}"/>
              </a:ext>
            </a:extLst>
          </p:cNvPr>
          <p:cNvSpPr>
            <a:spLocks noGrp="1"/>
          </p:cNvSpPr>
          <p:nvPr>
            <p:ph sz="half" idx="2"/>
          </p:nvPr>
        </p:nvSpPr>
        <p:spPr>
          <a:xfrm>
            <a:off x="420415" y="2505075"/>
            <a:ext cx="4088523" cy="2466318"/>
          </a:xfrm>
        </p:spPr>
        <p:txBody>
          <a:bodyPr>
            <a:normAutofit lnSpcReduction="10000"/>
          </a:bodyPr>
          <a:lstStyle/>
          <a:p>
            <a:r>
              <a:rPr lang="fr-FR" sz="2000" dirty="0"/>
              <a:t>20 pays</a:t>
            </a:r>
          </a:p>
          <a:p>
            <a:r>
              <a:rPr lang="fr-FR" sz="2000" dirty="0"/>
              <a:t>1080 PME </a:t>
            </a:r>
          </a:p>
          <a:p>
            <a:pPr lvl="1"/>
            <a:r>
              <a:rPr lang="fr-FR" sz="1600" dirty="0"/>
              <a:t>Tailles en effectif: 1 à 500</a:t>
            </a:r>
          </a:p>
          <a:p>
            <a:pPr lvl="1"/>
            <a:r>
              <a:rPr lang="fr-FR" sz="1600" dirty="0"/>
              <a:t>Secteur d’activité: « Recherche en Biotechnologie »</a:t>
            </a:r>
          </a:p>
          <a:p>
            <a:pPr lvl="1"/>
            <a:r>
              <a:rPr lang="fr-FR" sz="1600" dirty="0"/>
              <a:t>Sélection : voir diapo Méthodologie </a:t>
            </a:r>
          </a:p>
          <a:p>
            <a:r>
              <a:rPr lang="fr-FR" sz="2000" dirty="0"/>
              <a:t>11700 profils PhD employés par les 1080 PME</a:t>
            </a:r>
          </a:p>
        </p:txBody>
      </p:sp>
      <p:sp>
        <p:nvSpPr>
          <p:cNvPr id="7" name="Espace réservé du texte 6">
            <a:extLst>
              <a:ext uri="{FF2B5EF4-FFF2-40B4-BE49-F238E27FC236}">
                <a16:creationId xmlns:a16="http://schemas.microsoft.com/office/drawing/2014/main" id="{BB10D344-B013-AD17-D1DB-A853407A6271}"/>
              </a:ext>
            </a:extLst>
          </p:cNvPr>
          <p:cNvSpPr>
            <a:spLocks noGrp="1"/>
          </p:cNvSpPr>
          <p:nvPr>
            <p:ph type="body" sz="quarter" idx="3"/>
          </p:nvPr>
        </p:nvSpPr>
        <p:spPr/>
        <p:txBody>
          <a:bodyPr/>
          <a:lstStyle/>
          <a:p>
            <a:r>
              <a:rPr lang="fr-FR" dirty="0"/>
              <a:t>Plan du Diaporama</a:t>
            </a:r>
          </a:p>
        </p:txBody>
      </p:sp>
      <p:sp>
        <p:nvSpPr>
          <p:cNvPr id="8" name="Espace réservé du contenu 7">
            <a:extLst>
              <a:ext uri="{FF2B5EF4-FFF2-40B4-BE49-F238E27FC236}">
                <a16:creationId xmlns:a16="http://schemas.microsoft.com/office/drawing/2014/main" id="{1CD373DC-5A7C-264E-B57E-60B0686D7045}"/>
              </a:ext>
            </a:extLst>
          </p:cNvPr>
          <p:cNvSpPr>
            <a:spLocks noGrp="1"/>
          </p:cNvSpPr>
          <p:nvPr>
            <p:ph sz="quarter" idx="4"/>
          </p:nvPr>
        </p:nvSpPr>
        <p:spPr>
          <a:xfrm>
            <a:off x="5433848" y="2505075"/>
            <a:ext cx="6642537" cy="2466318"/>
          </a:xfrm>
        </p:spPr>
        <p:txBody>
          <a:bodyPr>
            <a:normAutofit lnSpcReduction="10000"/>
          </a:bodyPr>
          <a:lstStyle/>
          <a:p>
            <a:r>
              <a:rPr lang="fr-FR" sz="2000" dirty="0"/>
              <a:t>Diapo 1: PME 51 à 200</a:t>
            </a:r>
          </a:p>
          <a:p>
            <a:r>
              <a:rPr lang="fr-FR" sz="2000" dirty="0"/>
              <a:t>Diapo 2: comparaison Allemagne, France Royaume-Uni</a:t>
            </a:r>
          </a:p>
          <a:p>
            <a:r>
              <a:rPr lang="fr-FR" sz="2000" dirty="0"/>
              <a:t>Diapo 3: statistiques globales</a:t>
            </a:r>
          </a:p>
          <a:p>
            <a:r>
              <a:rPr lang="fr-FR" sz="2000" dirty="0"/>
              <a:t>Diapo 3: méthodologie</a:t>
            </a:r>
          </a:p>
          <a:p>
            <a:r>
              <a:rPr lang="fr-FR" sz="2000" dirty="0"/>
              <a:t>Diapo 4: commentaires</a:t>
            </a:r>
          </a:p>
        </p:txBody>
      </p:sp>
      <p:sp>
        <p:nvSpPr>
          <p:cNvPr id="4" name="Espace réservé du numéro de diapositive 3">
            <a:extLst>
              <a:ext uri="{FF2B5EF4-FFF2-40B4-BE49-F238E27FC236}">
                <a16:creationId xmlns:a16="http://schemas.microsoft.com/office/drawing/2014/main" id="{C4532397-37CA-9853-6DC4-BD673B585876}"/>
              </a:ext>
            </a:extLst>
          </p:cNvPr>
          <p:cNvSpPr>
            <a:spLocks noGrp="1"/>
          </p:cNvSpPr>
          <p:nvPr>
            <p:ph type="sldNum" sz="quarter" idx="12"/>
          </p:nvPr>
        </p:nvSpPr>
        <p:spPr/>
        <p:txBody>
          <a:bodyPr/>
          <a:lstStyle/>
          <a:p>
            <a:fld id="{B387C5DA-6769-1942-A178-B0670A5BE201}" type="slidenum">
              <a:rPr lang="fr-FR" smtClean="0"/>
              <a:t>3</a:t>
            </a:fld>
            <a:endParaRPr lang="fr-FR"/>
          </a:p>
        </p:txBody>
      </p:sp>
    </p:spTree>
    <p:extLst>
      <p:ext uri="{BB962C8B-B14F-4D97-AF65-F5344CB8AC3E}">
        <p14:creationId xmlns:p14="http://schemas.microsoft.com/office/powerpoint/2010/main" val="160569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38BB9ACA-551E-A0D9-E684-B35DC8CBB860}"/>
              </a:ext>
            </a:extLst>
          </p:cNvPr>
          <p:cNvSpPr>
            <a:spLocks noGrp="1"/>
          </p:cNvSpPr>
          <p:nvPr>
            <p:ph type="title"/>
          </p:nvPr>
        </p:nvSpPr>
        <p:spPr/>
        <p:txBody>
          <a:bodyPr>
            <a:normAutofit/>
          </a:bodyPr>
          <a:lstStyle/>
          <a:p>
            <a:r>
              <a:rPr lang="fr-FR" sz="3200" dirty="0"/>
              <a:t>PME Taille 51 à 200</a:t>
            </a:r>
          </a:p>
        </p:txBody>
      </p:sp>
      <p:sp>
        <p:nvSpPr>
          <p:cNvPr id="9" name="Espace réservé du texte 8">
            <a:extLst>
              <a:ext uri="{FF2B5EF4-FFF2-40B4-BE49-F238E27FC236}">
                <a16:creationId xmlns:a16="http://schemas.microsoft.com/office/drawing/2014/main" id="{CB7AE975-8ECC-C5B5-E571-EB824665898E}"/>
              </a:ext>
            </a:extLst>
          </p:cNvPr>
          <p:cNvSpPr>
            <a:spLocks noGrp="1"/>
          </p:cNvSpPr>
          <p:nvPr>
            <p:ph type="body" idx="1"/>
          </p:nvPr>
        </p:nvSpPr>
        <p:spPr/>
        <p:txBody>
          <a:bodyPr/>
          <a:lstStyle/>
          <a:p>
            <a:r>
              <a:rPr lang="fr-FR" dirty="0"/>
              <a:t>Tour d’Europe pour les PME de cette taille.</a:t>
            </a:r>
          </a:p>
        </p:txBody>
      </p:sp>
      <p:sp>
        <p:nvSpPr>
          <p:cNvPr id="7" name="Espace réservé du numéro de diapositive 6">
            <a:extLst>
              <a:ext uri="{FF2B5EF4-FFF2-40B4-BE49-F238E27FC236}">
                <a16:creationId xmlns:a16="http://schemas.microsoft.com/office/drawing/2014/main" id="{B6FC5D7E-FC99-0D10-E418-15B5E80E08A4}"/>
              </a:ext>
            </a:extLst>
          </p:cNvPr>
          <p:cNvSpPr>
            <a:spLocks noGrp="1"/>
          </p:cNvSpPr>
          <p:nvPr>
            <p:ph type="sldNum" sz="quarter" idx="12"/>
          </p:nvPr>
        </p:nvSpPr>
        <p:spPr/>
        <p:txBody>
          <a:bodyPr/>
          <a:lstStyle/>
          <a:p>
            <a:fld id="{B387C5DA-6769-1942-A178-B0670A5BE201}" type="slidenum">
              <a:rPr lang="fr-FR" smtClean="0"/>
              <a:t>4</a:t>
            </a:fld>
            <a:endParaRPr lang="fr-FR"/>
          </a:p>
        </p:txBody>
      </p:sp>
    </p:spTree>
    <p:extLst>
      <p:ext uri="{BB962C8B-B14F-4D97-AF65-F5344CB8AC3E}">
        <p14:creationId xmlns:p14="http://schemas.microsoft.com/office/powerpoint/2010/main" val="20617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711DB1-FC41-E1CA-5AC1-9C300E407E4F}"/>
              </a:ext>
            </a:extLst>
          </p:cNvPr>
          <p:cNvSpPr>
            <a:spLocks noGrp="1"/>
          </p:cNvSpPr>
          <p:nvPr>
            <p:ph type="title"/>
          </p:nvPr>
        </p:nvSpPr>
        <p:spPr>
          <a:xfrm>
            <a:off x="838200" y="365126"/>
            <a:ext cx="10515600" cy="1064282"/>
          </a:xfrm>
        </p:spPr>
        <p:txBody>
          <a:bodyPr>
            <a:normAutofit/>
          </a:bodyPr>
          <a:lstStyle/>
          <a:p>
            <a:pPr algn="ctr"/>
            <a:r>
              <a:rPr lang="fr-FR" sz="3200" dirty="0"/>
              <a:t>PME taille 51 à 200</a:t>
            </a:r>
            <a:br>
              <a:rPr lang="fr-FR" sz="3200" dirty="0"/>
            </a:br>
            <a:r>
              <a:rPr lang="fr-FR" sz="2400" dirty="0"/>
              <a:t>Liens LinkedIn vers PME et Profils PhD</a:t>
            </a:r>
          </a:p>
        </p:txBody>
      </p:sp>
      <p:graphicFrame>
        <p:nvGraphicFramePr>
          <p:cNvPr id="4" name="Espace réservé du contenu 3">
            <a:extLst>
              <a:ext uri="{FF2B5EF4-FFF2-40B4-BE49-F238E27FC236}">
                <a16:creationId xmlns:a16="http://schemas.microsoft.com/office/drawing/2014/main" id="{6C932AB8-9192-CFC4-C408-E32B6C24F821}"/>
              </a:ext>
            </a:extLst>
          </p:cNvPr>
          <p:cNvGraphicFramePr>
            <a:graphicFrameLocks noGrp="1"/>
          </p:cNvGraphicFramePr>
          <p:nvPr>
            <p:ph idx="1"/>
            <p:extLst>
              <p:ext uri="{D42A27DB-BD31-4B8C-83A1-F6EECF244321}">
                <p14:modId xmlns:p14="http://schemas.microsoft.com/office/powerpoint/2010/main" val="106780912"/>
              </p:ext>
            </p:extLst>
          </p:nvPr>
        </p:nvGraphicFramePr>
        <p:xfrm>
          <a:off x="7775028" y="1752052"/>
          <a:ext cx="3250324" cy="4450080"/>
        </p:xfrm>
        <a:graphic>
          <a:graphicData uri="http://schemas.openxmlformats.org/drawingml/2006/table">
            <a:tbl>
              <a:tblPr firstRow="1" bandRow="1">
                <a:tableStyleId>{5C22544A-7EE6-4342-B048-85BDC9FD1C3A}</a:tableStyleId>
              </a:tblPr>
              <a:tblGrid>
                <a:gridCol w="1484586">
                  <a:extLst>
                    <a:ext uri="{9D8B030D-6E8A-4147-A177-3AD203B41FA5}">
                      <a16:colId xmlns:a16="http://schemas.microsoft.com/office/drawing/2014/main" val="4112524948"/>
                    </a:ext>
                  </a:extLst>
                </a:gridCol>
                <a:gridCol w="1765738">
                  <a:extLst>
                    <a:ext uri="{9D8B030D-6E8A-4147-A177-3AD203B41FA5}">
                      <a16:colId xmlns:a16="http://schemas.microsoft.com/office/drawing/2014/main" val="2375078233"/>
                    </a:ext>
                  </a:extLst>
                </a:gridCol>
              </a:tblGrid>
              <a:tr h="370840">
                <a:tc>
                  <a:txBody>
                    <a:bodyPr/>
                    <a:lstStyle/>
                    <a:p>
                      <a:pPr algn="ctr"/>
                      <a:r>
                        <a:rPr lang="fr-FR" dirty="0"/>
                        <a:t>Pays</a:t>
                      </a:r>
                    </a:p>
                  </a:txBody>
                  <a:tcPr/>
                </a:tc>
                <a:tc>
                  <a:txBody>
                    <a:bodyPr/>
                    <a:lstStyle/>
                    <a:p>
                      <a:pPr algn="ctr"/>
                      <a:r>
                        <a:rPr lang="fr-FR" dirty="0"/>
                        <a:t>Pays</a:t>
                      </a:r>
                    </a:p>
                  </a:txBody>
                  <a:tcPr/>
                </a:tc>
                <a:extLst>
                  <a:ext uri="{0D108BD9-81ED-4DB2-BD59-A6C34878D82A}">
                    <a16:rowId xmlns:a16="http://schemas.microsoft.com/office/drawing/2014/main" val="1746712197"/>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Allemagne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Italie</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340299030"/>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Autriche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Norvège</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701291527"/>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Belgique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Pays-Bas</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180207939"/>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Danemark</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dirty="0">
                          <a:solidFill>
                            <a:srgbClr val="002060"/>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Pologne</a:t>
                      </a:r>
                      <a:endParaRPr lang="fr-FR" sz="1600" b="1" i="0" u="sng"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164862514"/>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Espagne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Portugal</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480646779"/>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Finlande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Royaume-Uni</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897687191"/>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France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Slovénie</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299956713"/>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Grèce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Suède</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090222952"/>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Hongrie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Suisse</a:t>
                      </a:r>
                      <a:endParaRPr lang="fr-FR" sz="1600" b="1"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252386525"/>
                  </a:ext>
                </a:extLst>
              </a:tr>
              <a:tr h="370840">
                <a:tc>
                  <a:txBody>
                    <a:bodyPr/>
                    <a:lstStyle/>
                    <a:p>
                      <a:pPr algn="l" fontAlgn="b">
                        <a:buNone/>
                      </a:pPr>
                      <a:r>
                        <a:rPr lang="fr-FR" sz="1600" b="1" i="0" u="sng" strike="noStrike" dirty="0">
                          <a:solidFill>
                            <a:srgbClr val="002060"/>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Irlande</a:t>
                      </a:r>
                      <a:endParaRPr lang="fr-FR" sz="16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sng" strike="noStrike" dirty="0">
                          <a:solidFill>
                            <a:srgbClr val="002060"/>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Tchèquie</a:t>
                      </a:r>
                      <a:endParaRPr lang="fr-FR" sz="1600" b="1" i="0" u="sng"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82183019"/>
                  </a:ext>
                </a:extLst>
              </a:tr>
              <a:tr h="370840">
                <a:tc gridSpan="2">
                  <a:txBody>
                    <a:bodyPr/>
                    <a:lstStyle/>
                    <a:p>
                      <a:pPr algn="ctr" fontAlgn="b">
                        <a:buNone/>
                      </a:pPr>
                      <a:r>
                        <a:rPr lang="fr-FR" sz="1600" b="1" i="0" u="none" strike="noStrike" dirty="0">
                          <a:solidFill>
                            <a:srgbClr val="002060"/>
                          </a:solidFill>
                          <a:effectLst/>
                          <a:latin typeface="Aptos Narrow" panose="020B0004020202020204" pitchFamily="34" charset="0"/>
                        </a:rPr>
                        <a:t>Tableau 2</a:t>
                      </a:r>
                    </a:p>
                  </a:txBody>
                  <a:tcPr marL="9525" marR="9525" marT="9525" marB="0" anchor="ctr"/>
                </a:tc>
                <a:tc hMerge="1">
                  <a:txBody>
                    <a:bodyPr/>
                    <a:lstStyle/>
                    <a:p>
                      <a:pPr algn="l" fontAlgn="b">
                        <a:buNone/>
                      </a:pPr>
                      <a:endParaRPr lang="fr-FR" sz="1600" b="1" i="0" u="sng"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202001500"/>
                  </a:ext>
                </a:extLst>
              </a:tr>
            </a:tbl>
          </a:graphicData>
        </a:graphic>
      </p:graphicFrame>
      <p:sp>
        <p:nvSpPr>
          <p:cNvPr id="5" name="ZoneTexte 4">
            <a:extLst>
              <a:ext uri="{FF2B5EF4-FFF2-40B4-BE49-F238E27FC236}">
                <a16:creationId xmlns:a16="http://schemas.microsoft.com/office/drawing/2014/main" id="{B01829AC-9316-6B6E-8956-2B731E04244E}"/>
              </a:ext>
            </a:extLst>
          </p:cNvPr>
          <p:cNvSpPr txBox="1"/>
          <p:nvPr/>
        </p:nvSpPr>
        <p:spPr>
          <a:xfrm>
            <a:off x="438808" y="2847613"/>
            <a:ext cx="7244254" cy="2585323"/>
          </a:xfrm>
          <a:prstGeom prst="rect">
            <a:avLst/>
          </a:prstGeom>
          <a:noFill/>
        </p:spPr>
        <p:txBody>
          <a:bodyPr wrap="square" rtlCol="0">
            <a:spAutoFit/>
          </a:bodyPr>
          <a:lstStyle/>
          <a:p>
            <a:r>
              <a:rPr lang="fr-FR" dirty="0"/>
              <a:t>Pour chaque pays, les liens LinkedIn conduisent vers</a:t>
            </a:r>
          </a:p>
          <a:p>
            <a:pPr marL="285750" indent="-285750">
              <a:buFont typeface="Arial" panose="020B0604020202020204" pitchFamily="34" charset="0"/>
              <a:buChar char="•"/>
            </a:pPr>
            <a:r>
              <a:rPr lang="fr-FR" dirty="0"/>
              <a:t>Liste des PME (onglet « Entreprises actuelles »)</a:t>
            </a:r>
          </a:p>
          <a:p>
            <a:pPr marL="285750" indent="-285750">
              <a:buFont typeface="Arial" panose="020B0604020202020204" pitchFamily="34" charset="0"/>
              <a:buChar char="•"/>
            </a:pPr>
            <a:r>
              <a:rPr lang="fr-FR" dirty="0"/>
              <a:t>Profils PhD employés</a:t>
            </a:r>
          </a:p>
          <a:p>
            <a:r>
              <a:rPr lang="fr-FR" dirty="0"/>
              <a:t>Le Lecteur peut utiliser les différents filtres, notamment: </a:t>
            </a:r>
          </a:p>
          <a:p>
            <a:pPr marL="285750" indent="-285750">
              <a:buFont typeface="Arial" panose="020B0604020202020204" pitchFamily="34" charset="0"/>
              <a:buChar char="•"/>
            </a:pPr>
            <a:r>
              <a:rPr lang="fr-FR" dirty="0"/>
              <a:t>Lieux</a:t>
            </a:r>
          </a:p>
          <a:p>
            <a:pPr marL="285750" indent="-285750">
              <a:buFont typeface="Arial" panose="020B0604020202020204" pitchFamily="34" charset="0"/>
              <a:buChar char="•"/>
            </a:pPr>
            <a:r>
              <a:rPr lang="fr-FR" dirty="0"/>
              <a:t>Ecoles ( lieux de formation)</a:t>
            </a:r>
          </a:p>
          <a:p>
            <a:pPr marL="285750" indent="-285750">
              <a:buFont typeface="Arial" panose="020B0604020202020204" pitchFamily="34" charset="0"/>
              <a:buChar char="•"/>
            </a:pPr>
            <a:r>
              <a:rPr lang="fr-FR" dirty="0"/>
              <a:t>Mots-clés avec Titre, par exemple: « Manager » OR « CEO » OR « CTO »</a:t>
            </a:r>
          </a:p>
          <a:p>
            <a:pPr marL="285750" indent="-285750">
              <a:buFont typeface="Arial" panose="020B0604020202020204" pitchFamily="34" charset="0"/>
              <a:buChar char="•"/>
            </a:pPr>
            <a:endParaRPr lang="fr-FR" dirty="0"/>
          </a:p>
          <a:p>
            <a:r>
              <a:rPr lang="fr-FR" dirty="0"/>
              <a:t>Les </a:t>
            </a:r>
            <a:r>
              <a:rPr lang="fr-FR" dirty="0" err="1"/>
              <a:t>statitstiques</a:t>
            </a:r>
            <a:r>
              <a:rPr lang="fr-FR" dirty="0"/>
              <a:t> par pays figurent  dans le tableau 3 (diapo suivante)</a:t>
            </a:r>
          </a:p>
        </p:txBody>
      </p:sp>
      <p:sp>
        <p:nvSpPr>
          <p:cNvPr id="6" name="Espace réservé du numéro de diapositive 5">
            <a:extLst>
              <a:ext uri="{FF2B5EF4-FFF2-40B4-BE49-F238E27FC236}">
                <a16:creationId xmlns:a16="http://schemas.microsoft.com/office/drawing/2014/main" id="{407C2B37-1E12-15C4-F45F-14BDA9074DD9}"/>
              </a:ext>
            </a:extLst>
          </p:cNvPr>
          <p:cNvSpPr>
            <a:spLocks noGrp="1"/>
          </p:cNvSpPr>
          <p:nvPr>
            <p:ph type="sldNum" sz="quarter" idx="12"/>
          </p:nvPr>
        </p:nvSpPr>
        <p:spPr/>
        <p:txBody>
          <a:bodyPr/>
          <a:lstStyle/>
          <a:p>
            <a:fld id="{B387C5DA-6769-1942-A178-B0670A5BE201}" type="slidenum">
              <a:rPr lang="fr-FR" smtClean="0"/>
              <a:t>5</a:t>
            </a:fld>
            <a:endParaRPr lang="fr-FR"/>
          </a:p>
        </p:txBody>
      </p:sp>
      <p:sp>
        <p:nvSpPr>
          <p:cNvPr id="3" name="ZoneTexte 2">
            <a:extLst>
              <a:ext uri="{FF2B5EF4-FFF2-40B4-BE49-F238E27FC236}">
                <a16:creationId xmlns:a16="http://schemas.microsoft.com/office/drawing/2014/main" id="{BCC865E2-8CD1-8981-5EA5-8EEBABB1C145}"/>
              </a:ext>
            </a:extLst>
          </p:cNvPr>
          <p:cNvSpPr txBox="1"/>
          <p:nvPr/>
        </p:nvSpPr>
        <p:spPr>
          <a:xfrm>
            <a:off x="262758" y="1878638"/>
            <a:ext cx="6926318" cy="646331"/>
          </a:xfrm>
          <a:prstGeom prst="rect">
            <a:avLst/>
          </a:prstGeom>
          <a:noFill/>
        </p:spPr>
        <p:txBody>
          <a:bodyPr wrap="square" rtlCol="0">
            <a:spAutoFit/>
          </a:bodyPr>
          <a:lstStyle/>
          <a:p>
            <a:r>
              <a:rPr lang="fr-FR" dirty="0"/>
              <a:t>Nous avons fait un tour d’Europe pour les  PME de taille 51 à 200.</a:t>
            </a:r>
          </a:p>
          <a:p>
            <a:r>
              <a:rPr lang="fr-FR" dirty="0"/>
              <a:t>Elles représentent 50% des profils PhD du panel (Cf. tableau 1). </a:t>
            </a:r>
          </a:p>
        </p:txBody>
      </p:sp>
    </p:spTree>
    <p:extLst>
      <p:ext uri="{BB962C8B-B14F-4D97-AF65-F5344CB8AC3E}">
        <p14:creationId xmlns:p14="http://schemas.microsoft.com/office/powerpoint/2010/main" val="177946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60B5-5DC5-D1FB-C13D-06F5C19565F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ACDD40-68F2-EEFE-9F3D-0CDCB36C8787}"/>
              </a:ext>
            </a:extLst>
          </p:cNvPr>
          <p:cNvSpPr>
            <a:spLocks noGrp="1"/>
          </p:cNvSpPr>
          <p:nvPr>
            <p:ph type="title"/>
          </p:nvPr>
        </p:nvSpPr>
        <p:spPr>
          <a:xfrm>
            <a:off x="838200" y="365126"/>
            <a:ext cx="10515600" cy="1064282"/>
          </a:xfrm>
        </p:spPr>
        <p:txBody>
          <a:bodyPr>
            <a:normAutofit/>
          </a:bodyPr>
          <a:lstStyle/>
          <a:p>
            <a:pPr algn="ctr"/>
            <a:r>
              <a:rPr lang="fr-FR" sz="3200" dirty="0"/>
              <a:t>Statistiques PME 51 à 200</a:t>
            </a:r>
            <a:br>
              <a:rPr lang="fr-FR" sz="3200" dirty="0"/>
            </a:br>
            <a:r>
              <a:rPr lang="fr-FR" sz="2400" dirty="0"/>
              <a:t>8 avril 2026</a:t>
            </a:r>
          </a:p>
        </p:txBody>
      </p:sp>
      <p:graphicFrame>
        <p:nvGraphicFramePr>
          <p:cNvPr id="4" name="Espace réservé du contenu 3">
            <a:extLst>
              <a:ext uri="{FF2B5EF4-FFF2-40B4-BE49-F238E27FC236}">
                <a16:creationId xmlns:a16="http://schemas.microsoft.com/office/drawing/2014/main" id="{0EFBE408-2829-CD60-F359-900703C119C0}"/>
              </a:ext>
            </a:extLst>
          </p:cNvPr>
          <p:cNvGraphicFramePr>
            <a:graphicFrameLocks noGrp="1"/>
          </p:cNvGraphicFramePr>
          <p:nvPr>
            <p:ph idx="1"/>
            <p:extLst>
              <p:ext uri="{D42A27DB-BD31-4B8C-83A1-F6EECF244321}">
                <p14:modId xmlns:p14="http://schemas.microsoft.com/office/powerpoint/2010/main" val="2976051395"/>
              </p:ext>
            </p:extLst>
          </p:nvPr>
        </p:nvGraphicFramePr>
        <p:xfrm>
          <a:off x="1668516" y="1657459"/>
          <a:ext cx="8200696" cy="4450080"/>
        </p:xfrm>
        <a:graphic>
          <a:graphicData uri="http://schemas.openxmlformats.org/drawingml/2006/table">
            <a:tbl>
              <a:tblPr firstRow="1" bandRow="1">
                <a:tableStyleId>{5C22544A-7EE6-4342-B048-85BDC9FD1C3A}</a:tableStyleId>
              </a:tblPr>
              <a:tblGrid>
                <a:gridCol w="1180481">
                  <a:extLst>
                    <a:ext uri="{9D8B030D-6E8A-4147-A177-3AD203B41FA5}">
                      <a16:colId xmlns:a16="http://schemas.microsoft.com/office/drawing/2014/main" val="4112524948"/>
                    </a:ext>
                  </a:extLst>
                </a:gridCol>
                <a:gridCol w="1404043">
                  <a:extLst>
                    <a:ext uri="{9D8B030D-6E8A-4147-A177-3AD203B41FA5}">
                      <a16:colId xmlns:a16="http://schemas.microsoft.com/office/drawing/2014/main" val="542880002"/>
                    </a:ext>
                  </a:extLst>
                </a:gridCol>
                <a:gridCol w="1404043">
                  <a:extLst>
                    <a:ext uri="{9D8B030D-6E8A-4147-A177-3AD203B41FA5}">
                      <a16:colId xmlns:a16="http://schemas.microsoft.com/office/drawing/2014/main" val="2747447244"/>
                    </a:ext>
                  </a:extLst>
                </a:gridCol>
                <a:gridCol w="1404043">
                  <a:extLst>
                    <a:ext uri="{9D8B030D-6E8A-4147-A177-3AD203B41FA5}">
                      <a16:colId xmlns:a16="http://schemas.microsoft.com/office/drawing/2014/main" val="2375078233"/>
                    </a:ext>
                  </a:extLst>
                </a:gridCol>
                <a:gridCol w="1404043">
                  <a:extLst>
                    <a:ext uri="{9D8B030D-6E8A-4147-A177-3AD203B41FA5}">
                      <a16:colId xmlns:a16="http://schemas.microsoft.com/office/drawing/2014/main" val="4289865954"/>
                    </a:ext>
                  </a:extLst>
                </a:gridCol>
                <a:gridCol w="1404043">
                  <a:extLst>
                    <a:ext uri="{9D8B030D-6E8A-4147-A177-3AD203B41FA5}">
                      <a16:colId xmlns:a16="http://schemas.microsoft.com/office/drawing/2014/main" val="631407602"/>
                    </a:ext>
                  </a:extLst>
                </a:gridCol>
              </a:tblGrid>
              <a:tr h="370840">
                <a:tc>
                  <a:txBody>
                    <a:bodyPr/>
                    <a:lstStyle/>
                    <a:p>
                      <a:pPr algn="ctr"/>
                      <a:r>
                        <a:rPr lang="fr-FR" dirty="0"/>
                        <a:t>Pays</a:t>
                      </a:r>
                    </a:p>
                  </a:txBody>
                  <a:tcPr/>
                </a:tc>
                <a:tc>
                  <a:txBody>
                    <a:bodyPr/>
                    <a:lstStyle/>
                    <a:p>
                      <a:pPr algn="ctr"/>
                      <a:r>
                        <a:rPr lang="fr-FR" dirty="0"/>
                        <a:t>Profils PhD</a:t>
                      </a:r>
                    </a:p>
                  </a:txBody>
                  <a:tcPr/>
                </a:tc>
                <a:tc>
                  <a:txBody>
                    <a:bodyPr/>
                    <a:lstStyle/>
                    <a:p>
                      <a:pPr algn="ctr"/>
                      <a:r>
                        <a:rPr lang="fr-FR" dirty="0"/>
                        <a:t>PME</a:t>
                      </a:r>
                    </a:p>
                  </a:txBody>
                  <a:tcPr/>
                </a:tc>
                <a:tc>
                  <a:txBody>
                    <a:bodyPr/>
                    <a:lstStyle/>
                    <a:p>
                      <a:pPr algn="ctr"/>
                      <a:r>
                        <a:rPr lang="fr-FR" dirty="0"/>
                        <a:t>Pays</a:t>
                      </a:r>
                    </a:p>
                  </a:txBody>
                  <a:tcPr/>
                </a:tc>
                <a:tc>
                  <a:txBody>
                    <a:bodyPr/>
                    <a:lstStyle/>
                    <a:p>
                      <a:pPr algn="ctr"/>
                      <a:r>
                        <a:rPr lang="fr-FR" dirty="0"/>
                        <a:t>Profils PhD</a:t>
                      </a:r>
                    </a:p>
                  </a:txBody>
                  <a:tcPr/>
                </a:tc>
                <a:tc>
                  <a:txBody>
                    <a:bodyPr/>
                    <a:lstStyle/>
                    <a:p>
                      <a:pPr algn="ctr"/>
                      <a:r>
                        <a:rPr lang="fr-FR" dirty="0"/>
                        <a:t>PME</a:t>
                      </a:r>
                    </a:p>
                  </a:txBody>
                  <a:tcPr/>
                </a:tc>
                <a:extLst>
                  <a:ext uri="{0D108BD9-81ED-4DB2-BD59-A6C34878D82A}">
                    <a16:rowId xmlns:a16="http://schemas.microsoft.com/office/drawing/2014/main" val="1746712197"/>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Allemagne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713</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50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Italie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237</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23</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1340299030"/>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Autriche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46</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10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Norvège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77</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6</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2701291527"/>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Belgique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311</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20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Pays-Bas</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486</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30</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4180207939"/>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Danemark</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410</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20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Pologne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178</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15</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2164862514"/>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Espagne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238</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40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Portugal</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38</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9</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1480646779"/>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Finlande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49</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6</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Royaume-Uni</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908</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50</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3897687191"/>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France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777</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50</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Slovénie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6</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3</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129995671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Grèce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13</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3</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Suède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428</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24</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1090222952"/>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Hongrie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78</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8</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Suisse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a:solidFill>
                            <a:srgbClr val="003366"/>
                          </a:solidFill>
                          <a:effectLst/>
                          <a:latin typeface="Aptos Narrow" panose="020B0004020202020204" pitchFamily="34" charset="0"/>
                        </a:rPr>
                        <a:t>573</a:t>
                      </a:r>
                      <a:endParaRPr lang="fr-FR" sz="140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a:solidFill>
                            <a:srgbClr val="003366"/>
                          </a:solidFill>
                          <a:effectLst/>
                          <a:latin typeface="Aptos Narrow" panose="020B0004020202020204" pitchFamily="34" charset="0"/>
                        </a:rPr>
                        <a:t>30</a:t>
                      </a:r>
                      <a:endParaRPr lang="fr-FR" sz="140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1252386525"/>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Irlande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18</a:t>
                      </a:r>
                    </a:p>
                  </a:txBody>
                  <a:tcPr marL="9525" marR="9525" marT="9525" marB="0" anchor="ctr"/>
                </a:tc>
                <a:tc>
                  <a:txBody>
                    <a:bodyPr/>
                    <a:lstStyle/>
                    <a:p>
                      <a:pPr algn="ctr" fontAlgn="b">
                        <a:buNone/>
                      </a:pPr>
                      <a:r>
                        <a:rPr lang="fr-FR" sz="1400" b="1" i="0" u="none" strike="noStrike" dirty="0">
                          <a:solidFill>
                            <a:srgbClr val="002060"/>
                          </a:solidFill>
                          <a:effectLst/>
                          <a:latin typeface="Aptos Narrow" panose="020B0004020202020204" pitchFamily="34" charset="0"/>
                        </a:rPr>
                        <a:t>5</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Tchèquie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buNone/>
                      </a:pPr>
                      <a:r>
                        <a:rPr lang="fr-FR" sz="1400" b="1" dirty="0">
                          <a:solidFill>
                            <a:srgbClr val="003366"/>
                          </a:solidFill>
                          <a:effectLst/>
                          <a:latin typeface="Aptos Narrow" panose="020B0004020202020204" pitchFamily="34" charset="0"/>
                        </a:rPr>
                        <a:t>148</a:t>
                      </a:r>
                      <a:endParaRPr lang="fr-FR" sz="1400" dirty="0">
                        <a:solidFill>
                          <a:srgbClr val="003366"/>
                        </a:solidFill>
                        <a:effectLst/>
                        <a:latin typeface="Aptos Narrow" panose="020B0004020202020204" pitchFamily="34" charset="0"/>
                      </a:endParaRPr>
                    </a:p>
                  </a:txBody>
                  <a:tcPr marL="47625" marR="47625" marT="0" marB="0" anchor="ctr"/>
                </a:tc>
                <a:tc>
                  <a:txBody>
                    <a:bodyPr/>
                    <a:lstStyle/>
                    <a:p>
                      <a:pPr algn="r">
                        <a:buNone/>
                      </a:pPr>
                      <a:r>
                        <a:rPr lang="fr-FR" sz="1400" b="1" dirty="0">
                          <a:solidFill>
                            <a:srgbClr val="003366"/>
                          </a:solidFill>
                          <a:effectLst/>
                          <a:latin typeface="Aptos Narrow" panose="020B0004020202020204" pitchFamily="34" charset="0"/>
                        </a:rPr>
                        <a:t>4</a:t>
                      </a:r>
                      <a:endParaRPr lang="fr-FR" sz="1400" dirty="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682183019"/>
                  </a:ext>
                </a:extLst>
              </a:tr>
              <a:tr h="370840">
                <a:tc gridSpan="6">
                  <a:txBody>
                    <a:bodyPr/>
                    <a:lstStyle/>
                    <a:p>
                      <a:pPr algn="ctr" fontAlgn="b">
                        <a:buNone/>
                      </a:pPr>
                      <a:r>
                        <a:rPr lang="fr-FR" sz="1400" b="1" i="0" u="none" strike="noStrike" dirty="0">
                          <a:solidFill>
                            <a:srgbClr val="002060"/>
                          </a:solidFill>
                          <a:effectLst/>
                          <a:latin typeface="Aptos Narrow" panose="020B0004020202020204" pitchFamily="34" charset="0"/>
                        </a:rPr>
                        <a:t>Tableau 3: PME taille 51 à 200</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hMerge="1">
                  <a:txBody>
                    <a:bodyPr/>
                    <a:lstStyle/>
                    <a:p>
                      <a:pPr algn="ct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hMerge="1">
                  <a:txBody>
                    <a:bodyPr/>
                    <a:lstStyle/>
                    <a:p>
                      <a:pPr algn="l" fontAlgn="b">
                        <a:buNone/>
                      </a:pPr>
                      <a:endParaRPr lang="fr-FR" sz="1400" b="1" i="0" u="sng" strike="noStrike" dirty="0">
                        <a:solidFill>
                          <a:srgbClr val="002060"/>
                        </a:solidFill>
                        <a:effectLst/>
                        <a:latin typeface="Aptos Narrow" panose="020B0004020202020204" pitchFamily="34" charset="0"/>
                      </a:endParaRPr>
                    </a:p>
                  </a:txBody>
                  <a:tcPr marL="9525" marR="9525" marT="9525" marB="0" anchor="ctr"/>
                </a:tc>
                <a:tc hMerge="1">
                  <a:txBody>
                    <a:bodyPr/>
                    <a:lstStyle/>
                    <a:p>
                      <a:pPr algn="r">
                        <a:buNone/>
                      </a:pPr>
                      <a:endParaRPr lang="fr-FR" sz="1400" dirty="0">
                        <a:solidFill>
                          <a:srgbClr val="003366"/>
                        </a:solidFill>
                        <a:effectLst/>
                        <a:latin typeface="Aptos Narrow" panose="020B0004020202020204" pitchFamily="34" charset="0"/>
                      </a:endParaRPr>
                    </a:p>
                  </a:txBody>
                  <a:tcPr marL="47625" marR="47625" marT="0" marB="0" anchor="ctr"/>
                </a:tc>
                <a:tc hMerge="1">
                  <a:txBody>
                    <a:bodyPr/>
                    <a:lstStyle/>
                    <a:p>
                      <a:pPr algn="r">
                        <a:buNone/>
                      </a:pPr>
                      <a:endParaRPr lang="fr-FR" sz="1400" dirty="0">
                        <a:solidFill>
                          <a:srgbClr val="003366"/>
                        </a:solidFill>
                        <a:effectLst/>
                        <a:latin typeface="Aptos Narrow" panose="020B0004020202020204" pitchFamily="34" charset="0"/>
                      </a:endParaRPr>
                    </a:p>
                  </a:txBody>
                  <a:tcPr marL="47625" marR="47625" marT="0" marB="0" anchor="ctr"/>
                </a:tc>
                <a:extLst>
                  <a:ext uri="{0D108BD9-81ED-4DB2-BD59-A6C34878D82A}">
                    <a16:rowId xmlns:a16="http://schemas.microsoft.com/office/drawing/2014/main" val="2025394794"/>
                  </a:ext>
                </a:extLst>
              </a:tr>
            </a:tbl>
          </a:graphicData>
        </a:graphic>
      </p:graphicFrame>
      <p:sp>
        <p:nvSpPr>
          <p:cNvPr id="3" name="Espace réservé du numéro de diapositive 2">
            <a:extLst>
              <a:ext uri="{FF2B5EF4-FFF2-40B4-BE49-F238E27FC236}">
                <a16:creationId xmlns:a16="http://schemas.microsoft.com/office/drawing/2014/main" id="{74E328F2-573F-3EEC-639B-6D795254D106}"/>
              </a:ext>
            </a:extLst>
          </p:cNvPr>
          <p:cNvSpPr>
            <a:spLocks noGrp="1"/>
          </p:cNvSpPr>
          <p:nvPr>
            <p:ph type="sldNum" sz="quarter" idx="12"/>
          </p:nvPr>
        </p:nvSpPr>
        <p:spPr/>
        <p:txBody>
          <a:bodyPr/>
          <a:lstStyle/>
          <a:p>
            <a:fld id="{B387C5DA-6769-1942-A178-B0670A5BE201}" type="slidenum">
              <a:rPr lang="fr-FR" smtClean="0"/>
              <a:t>6</a:t>
            </a:fld>
            <a:endParaRPr lang="fr-FR"/>
          </a:p>
        </p:txBody>
      </p:sp>
    </p:spTree>
    <p:extLst>
      <p:ext uri="{BB962C8B-B14F-4D97-AF65-F5344CB8AC3E}">
        <p14:creationId xmlns:p14="http://schemas.microsoft.com/office/powerpoint/2010/main" val="808987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01A451FE-E69C-B23D-7742-E5A487DCDE89}"/>
              </a:ext>
            </a:extLst>
          </p:cNvPr>
          <p:cNvSpPr>
            <a:spLocks noGrp="1"/>
          </p:cNvSpPr>
          <p:nvPr>
            <p:ph type="ctrTitle"/>
          </p:nvPr>
        </p:nvSpPr>
        <p:spPr/>
        <p:txBody>
          <a:bodyPr>
            <a:normAutofit/>
          </a:bodyPr>
          <a:lstStyle/>
          <a:p>
            <a:pPr algn="l"/>
            <a:r>
              <a:rPr lang="fr-FR" sz="3200" dirty="0"/>
              <a:t>Comparaison Allemagne, France, Royaume-Uni</a:t>
            </a:r>
          </a:p>
        </p:txBody>
      </p:sp>
      <p:sp>
        <p:nvSpPr>
          <p:cNvPr id="6" name="Sous-titre 5">
            <a:extLst>
              <a:ext uri="{FF2B5EF4-FFF2-40B4-BE49-F238E27FC236}">
                <a16:creationId xmlns:a16="http://schemas.microsoft.com/office/drawing/2014/main" id="{620EBB62-DA06-0E42-0FD3-1B2E0DA1958D}"/>
              </a:ext>
            </a:extLst>
          </p:cNvPr>
          <p:cNvSpPr>
            <a:spLocks noGrp="1"/>
          </p:cNvSpPr>
          <p:nvPr>
            <p:ph type="subTitle" idx="1"/>
          </p:nvPr>
        </p:nvSpPr>
        <p:spPr/>
        <p:txBody>
          <a:bodyPr/>
          <a:lstStyle/>
          <a:p>
            <a:pPr algn="l"/>
            <a:r>
              <a:rPr lang="fr-FR" sz="2000" dirty="0">
                <a:solidFill>
                  <a:schemeClr val="bg2">
                    <a:lumMod val="50000"/>
                  </a:schemeClr>
                </a:solidFill>
              </a:rPr>
              <a:t>La France se positionne en deuxième position , devant l’Allemagne et derrière le Royaume-Uni excellente nouvelle !</a:t>
            </a:r>
          </a:p>
          <a:p>
            <a:endParaRPr lang="fr-FR" dirty="0">
              <a:solidFill>
                <a:schemeClr val="bg2">
                  <a:lumMod val="75000"/>
                </a:schemeClr>
              </a:solidFill>
            </a:endParaRPr>
          </a:p>
        </p:txBody>
      </p:sp>
      <p:sp>
        <p:nvSpPr>
          <p:cNvPr id="4" name="Espace réservé du numéro de diapositive 3">
            <a:extLst>
              <a:ext uri="{FF2B5EF4-FFF2-40B4-BE49-F238E27FC236}">
                <a16:creationId xmlns:a16="http://schemas.microsoft.com/office/drawing/2014/main" id="{C902CD29-3663-1967-2377-072B99C4C5B3}"/>
              </a:ext>
            </a:extLst>
          </p:cNvPr>
          <p:cNvSpPr>
            <a:spLocks noGrp="1"/>
          </p:cNvSpPr>
          <p:nvPr>
            <p:ph type="sldNum" sz="quarter" idx="12"/>
          </p:nvPr>
        </p:nvSpPr>
        <p:spPr/>
        <p:txBody>
          <a:bodyPr/>
          <a:lstStyle/>
          <a:p>
            <a:fld id="{B387C5DA-6769-1942-A178-B0670A5BE201}" type="slidenum">
              <a:rPr lang="fr-FR" smtClean="0"/>
              <a:t>7</a:t>
            </a:fld>
            <a:endParaRPr lang="fr-FR"/>
          </a:p>
        </p:txBody>
      </p:sp>
    </p:spTree>
    <p:extLst>
      <p:ext uri="{BB962C8B-B14F-4D97-AF65-F5344CB8AC3E}">
        <p14:creationId xmlns:p14="http://schemas.microsoft.com/office/powerpoint/2010/main" val="2199767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D4D05-18EA-90F5-63D8-EA2F3C51A52A}"/>
              </a:ext>
            </a:extLst>
          </p:cNvPr>
          <p:cNvSpPr>
            <a:spLocks noGrp="1"/>
          </p:cNvSpPr>
          <p:nvPr>
            <p:ph type="title"/>
          </p:nvPr>
        </p:nvSpPr>
        <p:spPr>
          <a:xfrm>
            <a:off x="838200" y="365125"/>
            <a:ext cx="10515600" cy="801523"/>
          </a:xfrm>
        </p:spPr>
        <p:txBody>
          <a:bodyPr>
            <a:normAutofit/>
          </a:bodyPr>
          <a:lstStyle/>
          <a:p>
            <a:pPr algn="ctr"/>
            <a:r>
              <a:rPr lang="fr-FR" sz="3200" dirty="0"/>
              <a:t>Comparaison Allemagne, France, Royaume-Uni</a:t>
            </a:r>
          </a:p>
        </p:txBody>
      </p:sp>
      <p:graphicFrame>
        <p:nvGraphicFramePr>
          <p:cNvPr id="5" name="Espace réservé du contenu 4">
            <a:extLst>
              <a:ext uri="{FF2B5EF4-FFF2-40B4-BE49-F238E27FC236}">
                <a16:creationId xmlns:a16="http://schemas.microsoft.com/office/drawing/2014/main" id="{50A78426-4128-54E0-053A-432F4CA72E82}"/>
              </a:ext>
            </a:extLst>
          </p:cNvPr>
          <p:cNvGraphicFramePr>
            <a:graphicFrameLocks noGrp="1"/>
          </p:cNvGraphicFramePr>
          <p:nvPr>
            <p:ph idx="1"/>
            <p:extLst>
              <p:ext uri="{D42A27DB-BD31-4B8C-83A1-F6EECF244321}">
                <p14:modId xmlns:p14="http://schemas.microsoft.com/office/powerpoint/2010/main" val="3672698913"/>
              </p:ext>
            </p:extLst>
          </p:nvPr>
        </p:nvGraphicFramePr>
        <p:xfrm>
          <a:off x="1018191" y="4131310"/>
          <a:ext cx="10155618" cy="2225040"/>
        </p:xfrm>
        <a:graphic>
          <a:graphicData uri="http://schemas.openxmlformats.org/drawingml/2006/table">
            <a:tbl>
              <a:tblPr firstRow="1" bandRow="1">
                <a:tableStyleId>{5C22544A-7EE6-4342-B048-85BDC9FD1C3A}</a:tableStyleId>
              </a:tblPr>
              <a:tblGrid>
                <a:gridCol w="2010104">
                  <a:extLst>
                    <a:ext uri="{9D8B030D-6E8A-4147-A177-3AD203B41FA5}">
                      <a16:colId xmlns:a16="http://schemas.microsoft.com/office/drawing/2014/main" val="448842240"/>
                    </a:ext>
                  </a:extLst>
                </a:gridCol>
                <a:gridCol w="1375102">
                  <a:extLst>
                    <a:ext uri="{9D8B030D-6E8A-4147-A177-3AD203B41FA5}">
                      <a16:colId xmlns:a16="http://schemas.microsoft.com/office/drawing/2014/main" val="3761519112"/>
                    </a:ext>
                  </a:extLst>
                </a:gridCol>
                <a:gridCol w="1692603">
                  <a:extLst>
                    <a:ext uri="{9D8B030D-6E8A-4147-A177-3AD203B41FA5}">
                      <a16:colId xmlns:a16="http://schemas.microsoft.com/office/drawing/2014/main" val="559973849"/>
                    </a:ext>
                  </a:extLst>
                </a:gridCol>
                <a:gridCol w="1692603">
                  <a:extLst>
                    <a:ext uri="{9D8B030D-6E8A-4147-A177-3AD203B41FA5}">
                      <a16:colId xmlns:a16="http://schemas.microsoft.com/office/drawing/2014/main" val="1812474404"/>
                    </a:ext>
                  </a:extLst>
                </a:gridCol>
                <a:gridCol w="1692603">
                  <a:extLst>
                    <a:ext uri="{9D8B030D-6E8A-4147-A177-3AD203B41FA5}">
                      <a16:colId xmlns:a16="http://schemas.microsoft.com/office/drawing/2014/main" val="680766965"/>
                    </a:ext>
                  </a:extLst>
                </a:gridCol>
                <a:gridCol w="1692603">
                  <a:extLst>
                    <a:ext uri="{9D8B030D-6E8A-4147-A177-3AD203B41FA5}">
                      <a16:colId xmlns:a16="http://schemas.microsoft.com/office/drawing/2014/main" val="1513487086"/>
                    </a:ext>
                  </a:extLst>
                </a:gridCol>
              </a:tblGrid>
              <a:tr h="370840">
                <a:tc>
                  <a:txBody>
                    <a:bodyPr/>
                    <a:lstStyle/>
                    <a:p>
                      <a:pPr algn="ctr"/>
                      <a:r>
                        <a:rPr lang="fr-FR" dirty="0"/>
                        <a:t>51 à 200</a:t>
                      </a:r>
                    </a:p>
                  </a:txBody>
                  <a:tcPr/>
                </a:tc>
                <a:tc>
                  <a:txBody>
                    <a:bodyPr/>
                    <a:lstStyle/>
                    <a:p>
                      <a:pPr algn="ctr"/>
                      <a:r>
                        <a:rPr lang="fr-FR" dirty="0"/>
                        <a:t>201 à 500</a:t>
                      </a:r>
                    </a:p>
                  </a:txBody>
                  <a:tcPr/>
                </a:tc>
                <a:tc>
                  <a:txBody>
                    <a:bodyPr/>
                    <a:lstStyle/>
                    <a:p>
                      <a:pPr algn="ctr"/>
                      <a:r>
                        <a:rPr lang="fr-FR" dirty="0"/>
                        <a:t>11 à 50 G1</a:t>
                      </a:r>
                    </a:p>
                  </a:txBody>
                  <a:tcPr/>
                </a:tc>
                <a:tc>
                  <a:txBody>
                    <a:bodyPr/>
                    <a:lstStyle/>
                    <a:p>
                      <a:pPr algn="ctr"/>
                      <a:r>
                        <a:rPr lang="fr-FR" dirty="0"/>
                        <a:t>11 à 50 G2</a:t>
                      </a:r>
                    </a:p>
                  </a:txBody>
                  <a:tcPr/>
                </a:tc>
                <a:tc>
                  <a:txBody>
                    <a:bodyPr/>
                    <a:lstStyle/>
                    <a:p>
                      <a:pPr algn="ctr"/>
                      <a:r>
                        <a:rPr lang="fr-FR" dirty="0"/>
                        <a:t>1 à 10 G1</a:t>
                      </a:r>
                    </a:p>
                  </a:txBody>
                  <a:tcPr/>
                </a:tc>
                <a:tc>
                  <a:txBody>
                    <a:bodyPr/>
                    <a:lstStyle/>
                    <a:p>
                      <a:pPr algn="ctr"/>
                      <a:r>
                        <a:rPr lang="fr-FR" dirty="0"/>
                        <a:t>1 à 10 G2</a:t>
                      </a:r>
                    </a:p>
                  </a:txBody>
                  <a:tcPr/>
                </a:tc>
                <a:extLst>
                  <a:ext uri="{0D108BD9-81ED-4DB2-BD59-A6C34878D82A}">
                    <a16:rowId xmlns:a16="http://schemas.microsoft.com/office/drawing/2014/main" val="1891345102"/>
                  </a:ext>
                </a:extLst>
              </a:tr>
              <a:tr h="370840">
                <a:tc>
                  <a:txBody>
                    <a:bodyPr/>
                    <a:lstStyle/>
                    <a:p>
                      <a:pPr algn="ctr" fontAlgn="b">
                        <a:buNone/>
                      </a:pPr>
                      <a:r>
                        <a:rPr lang="fr-FR" sz="1400" b="0"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Allemagne: 51 à200</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201 à 500</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11 à 50 G1</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11 à 50 G2</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1 à 10 G1</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1 à 10 G2</a:t>
                      </a:r>
                      <a:endParaRPr lang="fr-FR" sz="1400" b="0"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909740610"/>
                  </a:ext>
                </a:extLst>
              </a:tr>
              <a:tr h="370840">
                <a:tc>
                  <a:txBody>
                    <a:bodyPr/>
                    <a:lstStyle/>
                    <a:p>
                      <a:pPr algn="ctr" fontAlgn="b">
                        <a:buNone/>
                      </a:pPr>
                      <a:r>
                        <a:rPr lang="fr-FR" sz="1400" b="0" i="0" u="sng" strike="noStrike">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France : 51 à 200</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201 à 500</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11 à 50 G1</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11 à 50 G2</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1 à 10 G1</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1 à 10 G2</a:t>
                      </a:r>
                      <a:endParaRPr lang="fr-FR" sz="1400" b="0" i="0" u="sng" strike="noStrike">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508821"/>
                  </a:ext>
                </a:extLst>
              </a:tr>
              <a:tr h="370840">
                <a:tc>
                  <a:txBody>
                    <a:bodyPr/>
                    <a:lstStyle/>
                    <a:p>
                      <a:pPr algn="ctr" fontAlgn="b">
                        <a:buNone/>
                      </a:pPr>
                      <a:r>
                        <a:rPr lang="fr-FR" sz="1400" b="0" i="0" u="sng" strike="noStrike">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Royaume-Uni : 51 à 200</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201 à 500</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11 à 50 G1</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11 à 50 G2</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1 à 10 G1</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1 à 10 G2</a:t>
                      </a:r>
                      <a:endParaRPr lang="fr-FR" sz="1400" b="0" i="0" u="sng"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761517839"/>
                  </a:ext>
                </a:extLst>
              </a:tr>
              <a:tr h="370840">
                <a:tc>
                  <a:txBody>
                    <a:bodyPr/>
                    <a:lstStyle/>
                    <a:p>
                      <a:pPr algn="ctr" fontAlgn="b">
                        <a:buNone/>
                      </a:pPr>
                      <a:r>
                        <a:rPr lang="fr-FR" sz="1400" b="0" i="0" u="none" strike="noStrike" dirty="0">
                          <a:solidFill>
                            <a:srgbClr val="002060"/>
                          </a:solidFill>
                          <a:effectLst/>
                          <a:latin typeface="Aptos Narrow" panose="020B0004020202020204" pitchFamily="34" charset="0"/>
                        </a:rPr>
                        <a:t>50 PME par pays</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20  PME par pays</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50 PME par pays</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50 PME par pays</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50 PME par pays</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50 PME par pays</a:t>
                      </a:r>
                    </a:p>
                  </a:txBody>
                  <a:tcPr marL="9525" marR="9525" marT="9525" marB="0" anchor="ctr"/>
                </a:tc>
                <a:extLst>
                  <a:ext uri="{0D108BD9-81ED-4DB2-BD59-A6C34878D82A}">
                    <a16:rowId xmlns:a16="http://schemas.microsoft.com/office/drawing/2014/main" val="2161868692"/>
                  </a:ext>
                </a:extLst>
              </a:tr>
              <a:tr h="370840">
                <a:tc gridSpan="6">
                  <a:txBody>
                    <a:bodyPr/>
                    <a:lstStyle/>
                    <a:p>
                      <a:pPr algn="ctr" fontAlgn="b">
                        <a:buNone/>
                      </a:pPr>
                      <a:r>
                        <a:rPr lang="fr-FR" sz="1400" b="0" i="0" u="none" strike="noStrike" dirty="0">
                          <a:solidFill>
                            <a:srgbClr val="002060"/>
                          </a:solidFill>
                          <a:effectLst/>
                          <a:latin typeface="Aptos Narrow" panose="020B0004020202020204" pitchFamily="34" charset="0"/>
                        </a:rPr>
                        <a:t>Tableau Comparaison  : Liens vers les profils PhD</a:t>
                      </a: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extLst>
                  <a:ext uri="{0D108BD9-81ED-4DB2-BD59-A6C34878D82A}">
                    <a16:rowId xmlns:a16="http://schemas.microsoft.com/office/drawing/2014/main" val="419140597"/>
                  </a:ext>
                </a:extLst>
              </a:tr>
            </a:tbl>
          </a:graphicData>
        </a:graphic>
      </p:graphicFrame>
      <p:sp>
        <p:nvSpPr>
          <p:cNvPr id="4" name="Espace réservé du numéro de diapositive 3">
            <a:extLst>
              <a:ext uri="{FF2B5EF4-FFF2-40B4-BE49-F238E27FC236}">
                <a16:creationId xmlns:a16="http://schemas.microsoft.com/office/drawing/2014/main" id="{461FDDD2-6CA4-3E28-C916-041913EC32C1}"/>
              </a:ext>
            </a:extLst>
          </p:cNvPr>
          <p:cNvSpPr>
            <a:spLocks noGrp="1"/>
          </p:cNvSpPr>
          <p:nvPr>
            <p:ph type="sldNum" sz="quarter" idx="12"/>
          </p:nvPr>
        </p:nvSpPr>
        <p:spPr/>
        <p:txBody>
          <a:bodyPr/>
          <a:lstStyle/>
          <a:p>
            <a:fld id="{B387C5DA-6769-1942-A178-B0670A5BE201}" type="slidenum">
              <a:rPr lang="fr-FR" smtClean="0"/>
              <a:t>8</a:t>
            </a:fld>
            <a:endParaRPr lang="fr-FR"/>
          </a:p>
        </p:txBody>
      </p:sp>
      <p:graphicFrame>
        <p:nvGraphicFramePr>
          <p:cNvPr id="6" name="Tableau 5">
            <a:extLst>
              <a:ext uri="{FF2B5EF4-FFF2-40B4-BE49-F238E27FC236}">
                <a16:creationId xmlns:a16="http://schemas.microsoft.com/office/drawing/2014/main" id="{84BB9B00-8FDD-B5DB-8F8B-F75CC6EBB34D}"/>
              </a:ext>
            </a:extLst>
          </p:cNvPr>
          <p:cNvGraphicFramePr>
            <a:graphicFrameLocks noGrp="1"/>
          </p:cNvGraphicFramePr>
          <p:nvPr>
            <p:extLst>
              <p:ext uri="{D42A27DB-BD31-4B8C-83A1-F6EECF244321}">
                <p14:modId xmlns:p14="http://schemas.microsoft.com/office/powerpoint/2010/main" val="3485721299"/>
              </p:ext>
            </p:extLst>
          </p:nvPr>
        </p:nvGraphicFramePr>
        <p:xfrm>
          <a:off x="5780691" y="1209763"/>
          <a:ext cx="5738647" cy="2595880"/>
        </p:xfrm>
        <a:graphic>
          <a:graphicData uri="http://schemas.openxmlformats.org/drawingml/2006/table">
            <a:tbl>
              <a:tblPr firstRow="1" bandRow="1">
                <a:tableStyleId>{5C22544A-7EE6-4342-B048-85BDC9FD1C3A}</a:tableStyleId>
              </a:tblPr>
              <a:tblGrid>
                <a:gridCol w="1294873">
                  <a:extLst>
                    <a:ext uri="{9D8B030D-6E8A-4147-A177-3AD203B41FA5}">
                      <a16:colId xmlns:a16="http://schemas.microsoft.com/office/drawing/2014/main" val="3750161805"/>
                    </a:ext>
                  </a:extLst>
                </a:gridCol>
                <a:gridCol w="1824251">
                  <a:extLst>
                    <a:ext uri="{9D8B030D-6E8A-4147-A177-3AD203B41FA5}">
                      <a16:colId xmlns:a16="http://schemas.microsoft.com/office/drawing/2014/main" val="1480959401"/>
                    </a:ext>
                  </a:extLst>
                </a:gridCol>
                <a:gridCol w="1350269">
                  <a:extLst>
                    <a:ext uri="{9D8B030D-6E8A-4147-A177-3AD203B41FA5}">
                      <a16:colId xmlns:a16="http://schemas.microsoft.com/office/drawing/2014/main" val="2228079184"/>
                    </a:ext>
                  </a:extLst>
                </a:gridCol>
                <a:gridCol w="1269254">
                  <a:extLst>
                    <a:ext uri="{9D8B030D-6E8A-4147-A177-3AD203B41FA5}">
                      <a16:colId xmlns:a16="http://schemas.microsoft.com/office/drawing/2014/main" val="3860489731"/>
                    </a:ext>
                  </a:extLst>
                </a:gridCol>
              </a:tblGrid>
              <a:tr h="370840">
                <a:tc>
                  <a:txBody>
                    <a:bodyPr/>
                    <a:lstStyle/>
                    <a:p>
                      <a:r>
                        <a:rPr lang="fr-FR" dirty="0"/>
                        <a:t>Pays</a:t>
                      </a:r>
                    </a:p>
                  </a:txBody>
                  <a:tcPr/>
                </a:tc>
                <a:tc>
                  <a:txBody>
                    <a:bodyPr/>
                    <a:lstStyle/>
                    <a:p>
                      <a:r>
                        <a:rPr lang="fr-FR" dirty="0"/>
                        <a:t>Profils PhD</a:t>
                      </a:r>
                    </a:p>
                  </a:txBody>
                  <a:tcPr/>
                </a:tc>
                <a:tc>
                  <a:txBody>
                    <a:bodyPr/>
                    <a:lstStyle/>
                    <a:p>
                      <a:r>
                        <a:rPr lang="fr-FR" dirty="0"/>
                        <a:t>PME</a:t>
                      </a:r>
                    </a:p>
                  </a:txBody>
                  <a:tcPr/>
                </a:tc>
                <a:tc>
                  <a:txBody>
                    <a:bodyPr/>
                    <a:lstStyle/>
                    <a:p>
                      <a:r>
                        <a:rPr lang="fr-FR" dirty="0"/>
                        <a:t>PhD/PME</a:t>
                      </a:r>
                    </a:p>
                  </a:txBody>
                  <a:tcPr/>
                </a:tc>
                <a:extLst>
                  <a:ext uri="{0D108BD9-81ED-4DB2-BD59-A6C34878D82A}">
                    <a16:rowId xmlns:a16="http://schemas.microsoft.com/office/drawing/2014/main" val="3881556553"/>
                  </a:ext>
                </a:extLst>
              </a:tr>
              <a:tr h="370840">
                <a:tc>
                  <a:txBody>
                    <a:bodyPr/>
                    <a:lstStyle/>
                    <a:p>
                      <a:pPr algn="l" fontAlgn="b">
                        <a:buNone/>
                      </a:pPr>
                      <a:r>
                        <a:rPr lang="fr-FR" sz="1400" b="1" i="0" u="none" strike="noStrike" dirty="0">
                          <a:solidFill>
                            <a:srgbClr val="000000"/>
                          </a:solidFill>
                          <a:effectLst/>
                          <a:latin typeface="Aptos Narrow" panose="020B0004020202020204" pitchFamily="34" charset="0"/>
                        </a:rPr>
                        <a:t>Allemagne</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1944</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270</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7,3</a:t>
                      </a:r>
                    </a:p>
                  </a:txBody>
                  <a:tcPr marL="9525" marR="9525" marT="9525" marB="0" anchor="ctr"/>
                </a:tc>
                <a:extLst>
                  <a:ext uri="{0D108BD9-81ED-4DB2-BD59-A6C34878D82A}">
                    <a16:rowId xmlns:a16="http://schemas.microsoft.com/office/drawing/2014/main" val="511534620"/>
                  </a:ext>
                </a:extLst>
              </a:tr>
              <a:tr h="370840">
                <a:tc>
                  <a:txBody>
                    <a:bodyPr/>
                    <a:lstStyle/>
                    <a:p>
                      <a:pPr algn="l" fontAlgn="b">
                        <a:buNone/>
                      </a:pPr>
                      <a:r>
                        <a:rPr lang="fr-FR" sz="1400" b="1" i="0" u="none" strike="noStrike" dirty="0">
                          <a:solidFill>
                            <a:srgbClr val="000000"/>
                          </a:solidFill>
                          <a:effectLst/>
                          <a:latin typeface="Aptos Narrow" panose="020B0004020202020204" pitchFamily="34" charset="0"/>
                        </a:rPr>
                        <a:t>France</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2182</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270</a:t>
                      </a:r>
                    </a:p>
                  </a:txBody>
                  <a:tcPr marL="9525" marR="9525" marT="9525" marB="0" anchor="ctr"/>
                </a:tc>
                <a:tc>
                  <a:txBody>
                    <a:bodyPr/>
                    <a:lstStyle/>
                    <a:p>
                      <a:pPr algn="ctr" fontAlgn="b">
                        <a:buNone/>
                      </a:pPr>
                      <a:r>
                        <a:rPr lang="fr-FR" sz="1400" b="0" i="0" u="none" strike="noStrike">
                          <a:solidFill>
                            <a:srgbClr val="000000"/>
                          </a:solidFill>
                          <a:effectLst/>
                          <a:latin typeface="Aptos Narrow" panose="020B0004020202020204" pitchFamily="34" charset="0"/>
                        </a:rPr>
                        <a:t>8,1</a:t>
                      </a:r>
                    </a:p>
                  </a:txBody>
                  <a:tcPr marL="9525" marR="9525" marT="9525" marB="0" anchor="ctr"/>
                </a:tc>
                <a:extLst>
                  <a:ext uri="{0D108BD9-81ED-4DB2-BD59-A6C34878D82A}">
                    <a16:rowId xmlns:a16="http://schemas.microsoft.com/office/drawing/2014/main" val="1140239693"/>
                  </a:ext>
                </a:extLst>
              </a:tr>
              <a:tr h="370840">
                <a:tc>
                  <a:txBody>
                    <a:bodyPr/>
                    <a:lstStyle/>
                    <a:p>
                      <a:pPr algn="l" fontAlgn="b">
                        <a:buNone/>
                      </a:pPr>
                      <a:r>
                        <a:rPr lang="fr-FR" sz="1400" b="1" i="0" u="none" strike="noStrike" dirty="0">
                          <a:solidFill>
                            <a:srgbClr val="000000"/>
                          </a:solidFill>
                          <a:effectLst/>
                          <a:latin typeface="Aptos Narrow" panose="020B0004020202020204" pitchFamily="34" charset="0"/>
                        </a:rPr>
                        <a:t>Royaume-Uni</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2911</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270</a:t>
                      </a:r>
                    </a:p>
                  </a:txBody>
                  <a:tcPr marL="9525" marR="9525" marT="9525" marB="0" anchor="ctr"/>
                </a:tc>
                <a:tc>
                  <a:txBody>
                    <a:bodyPr/>
                    <a:lstStyle/>
                    <a:p>
                      <a:pPr algn="ctr" fontAlgn="b">
                        <a:buNone/>
                      </a:pPr>
                      <a:r>
                        <a:rPr lang="fr-FR" sz="1400" b="0" i="0" u="none" strike="noStrike" dirty="0">
                          <a:solidFill>
                            <a:srgbClr val="000000"/>
                          </a:solidFill>
                          <a:effectLst/>
                          <a:latin typeface="Aptos Narrow" panose="020B0004020202020204" pitchFamily="34" charset="0"/>
                        </a:rPr>
                        <a:t>10,9</a:t>
                      </a:r>
                    </a:p>
                  </a:txBody>
                  <a:tcPr marL="9525" marR="9525" marT="9525" marB="0" anchor="ctr"/>
                </a:tc>
                <a:extLst>
                  <a:ext uri="{0D108BD9-81ED-4DB2-BD59-A6C34878D82A}">
                    <a16:rowId xmlns:a16="http://schemas.microsoft.com/office/drawing/2014/main" val="4169158853"/>
                  </a:ext>
                </a:extLst>
              </a:tr>
              <a:tr h="370840">
                <a:tc>
                  <a:txBody>
                    <a:bodyPr/>
                    <a:lstStyle/>
                    <a:p>
                      <a:pPr algn="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7037</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810</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8,8</a:t>
                      </a:r>
                    </a:p>
                  </a:txBody>
                  <a:tcPr marL="9525" marR="9525" marT="9525" marB="0" anchor="ctr"/>
                </a:tc>
                <a:extLst>
                  <a:ext uri="{0D108BD9-81ED-4DB2-BD59-A6C34878D82A}">
                    <a16:rowId xmlns:a16="http://schemas.microsoft.com/office/drawing/2014/main" val="2697919175"/>
                  </a:ext>
                </a:extLst>
              </a:tr>
              <a:tr h="370840">
                <a:tc>
                  <a:txBody>
                    <a:bodyPr/>
                    <a:lstStyle/>
                    <a:p>
                      <a:pPr algn="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60% total profils PhD</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74% total PME</a:t>
                      </a:r>
                    </a:p>
                  </a:txBody>
                  <a:tcPr marL="9525" marR="9525" marT="9525" marB="0" anchor="ctr"/>
                </a:tc>
                <a:tc>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490287963"/>
                  </a:ext>
                </a:extLst>
              </a:tr>
              <a:tr h="370840">
                <a:tc gridSpan="4">
                  <a:txBody>
                    <a:bodyPr/>
                    <a:lstStyle/>
                    <a:p>
                      <a:pPr algn="ctr" fontAlgn="b">
                        <a:buNone/>
                      </a:pPr>
                      <a:r>
                        <a:rPr lang="fr-FR" sz="1400" b="1" i="0" u="none" strike="noStrike" dirty="0">
                          <a:solidFill>
                            <a:srgbClr val="000000"/>
                          </a:solidFill>
                          <a:effectLst/>
                          <a:latin typeface="Aptos Narrow" panose="020B0004020202020204" pitchFamily="34" charset="0"/>
                        </a:rPr>
                        <a:t>Tableau Comparaison</a:t>
                      </a: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tc hMerge="1">
                  <a:txBody>
                    <a:bodyPr/>
                    <a:lstStyle/>
                    <a:p>
                      <a:pPr algn="ctr" fontAlgn="b">
                        <a:buNone/>
                      </a:pPr>
                      <a:endParaRPr lang="fr-FR" sz="1400" b="1"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060144572"/>
                  </a:ext>
                </a:extLst>
              </a:tr>
            </a:tbl>
          </a:graphicData>
        </a:graphic>
      </p:graphicFrame>
      <p:sp>
        <p:nvSpPr>
          <p:cNvPr id="7" name="ZoneTexte 6">
            <a:extLst>
              <a:ext uri="{FF2B5EF4-FFF2-40B4-BE49-F238E27FC236}">
                <a16:creationId xmlns:a16="http://schemas.microsoft.com/office/drawing/2014/main" id="{22D0A646-B62C-6767-A7E3-42FC36C5DF83}"/>
              </a:ext>
            </a:extLst>
          </p:cNvPr>
          <p:cNvSpPr txBox="1"/>
          <p:nvPr/>
        </p:nvSpPr>
        <p:spPr>
          <a:xfrm>
            <a:off x="672662" y="1725649"/>
            <a:ext cx="4487917" cy="1754326"/>
          </a:xfrm>
          <a:prstGeom prst="rect">
            <a:avLst/>
          </a:prstGeom>
          <a:noFill/>
        </p:spPr>
        <p:txBody>
          <a:bodyPr wrap="square" rtlCol="0">
            <a:spAutoFit/>
          </a:bodyPr>
          <a:lstStyle/>
          <a:p>
            <a:r>
              <a:rPr lang="fr-FR" dirty="0"/>
              <a:t>La comparaison porte sur le même nombre de PME (mais différentes) réparties de la même façon en taille.</a:t>
            </a:r>
          </a:p>
          <a:p>
            <a:r>
              <a:rPr lang="fr-FR" dirty="0"/>
              <a:t>La France se positionne en deuxième position , devant l’Allemagne et derrière le </a:t>
            </a:r>
          </a:p>
          <a:p>
            <a:r>
              <a:rPr lang="fr-FR" dirty="0"/>
              <a:t>Royaume-Uni.</a:t>
            </a:r>
          </a:p>
        </p:txBody>
      </p:sp>
    </p:spTree>
    <p:extLst>
      <p:ext uri="{BB962C8B-B14F-4D97-AF65-F5344CB8AC3E}">
        <p14:creationId xmlns:p14="http://schemas.microsoft.com/office/powerpoint/2010/main" val="67390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C7C5BF0A-7F27-EB96-CB56-8CF9253FAE63}"/>
              </a:ext>
            </a:extLst>
          </p:cNvPr>
          <p:cNvSpPr>
            <a:spLocks noGrp="1"/>
          </p:cNvSpPr>
          <p:nvPr>
            <p:ph type="ctrTitle"/>
          </p:nvPr>
        </p:nvSpPr>
        <p:spPr/>
        <p:txBody>
          <a:bodyPr>
            <a:normAutofit/>
          </a:bodyPr>
          <a:lstStyle/>
          <a:p>
            <a:pPr algn="l"/>
            <a:r>
              <a:rPr lang="fr-FR" sz="3200" dirty="0"/>
              <a:t>Statistiques globales</a:t>
            </a:r>
          </a:p>
        </p:txBody>
      </p:sp>
      <p:sp>
        <p:nvSpPr>
          <p:cNvPr id="6" name="Sous-titre 5">
            <a:extLst>
              <a:ext uri="{FF2B5EF4-FFF2-40B4-BE49-F238E27FC236}">
                <a16:creationId xmlns:a16="http://schemas.microsoft.com/office/drawing/2014/main" id="{E3CD3409-A00C-5207-164A-9B7DE474DAB6}"/>
              </a:ext>
            </a:extLst>
          </p:cNvPr>
          <p:cNvSpPr>
            <a:spLocks noGrp="1"/>
          </p:cNvSpPr>
          <p:nvPr>
            <p:ph type="subTitle" idx="1"/>
          </p:nvPr>
        </p:nvSpPr>
        <p:spPr/>
        <p:txBody>
          <a:bodyPr>
            <a:normAutofit/>
          </a:bodyPr>
          <a:lstStyle/>
          <a:p>
            <a:pPr algn="l"/>
            <a:r>
              <a:rPr lang="fr-FR" sz="2000" dirty="0">
                <a:solidFill>
                  <a:schemeClr val="bg2">
                    <a:lumMod val="50000"/>
                  </a:schemeClr>
                </a:solidFill>
              </a:rPr>
              <a:t>Globalement: 1100 PME, 11700 profils PhD, moyenne de 10,8 PhD par PME. La moyenne dépend bien entendu de la taille des PME.</a:t>
            </a:r>
          </a:p>
          <a:p>
            <a:endParaRPr lang="fr-FR" dirty="0"/>
          </a:p>
        </p:txBody>
      </p:sp>
      <p:sp>
        <p:nvSpPr>
          <p:cNvPr id="4" name="Espace réservé du numéro de diapositive 3">
            <a:extLst>
              <a:ext uri="{FF2B5EF4-FFF2-40B4-BE49-F238E27FC236}">
                <a16:creationId xmlns:a16="http://schemas.microsoft.com/office/drawing/2014/main" id="{69F7839A-EEE1-8DF9-CAE6-8F0C09AB5750}"/>
              </a:ext>
            </a:extLst>
          </p:cNvPr>
          <p:cNvSpPr>
            <a:spLocks noGrp="1"/>
          </p:cNvSpPr>
          <p:nvPr>
            <p:ph type="sldNum" sz="quarter" idx="12"/>
          </p:nvPr>
        </p:nvSpPr>
        <p:spPr/>
        <p:txBody>
          <a:bodyPr/>
          <a:lstStyle/>
          <a:p>
            <a:fld id="{B387C5DA-6769-1942-A178-B0670A5BE201}" type="slidenum">
              <a:rPr lang="fr-FR" smtClean="0"/>
              <a:t>9</a:t>
            </a:fld>
            <a:endParaRPr lang="fr-FR"/>
          </a:p>
        </p:txBody>
      </p:sp>
    </p:spTree>
    <p:extLst>
      <p:ext uri="{BB962C8B-B14F-4D97-AF65-F5344CB8AC3E}">
        <p14:creationId xmlns:p14="http://schemas.microsoft.com/office/powerpoint/2010/main" val="156738113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702</TotalTime>
  <Words>1095</Words>
  <Application>Microsoft Macintosh PowerPoint</Application>
  <PresentationFormat>Grand écran</PresentationFormat>
  <Paragraphs>255</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Aptos</vt:lpstr>
      <vt:lpstr>Aptos Display</vt:lpstr>
      <vt:lpstr>Aptos Narrow</vt:lpstr>
      <vt:lpstr>Arial</vt:lpstr>
      <vt:lpstr>Thème Office</vt:lpstr>
      <vt:lpstr>Profils PhD employés par des PME source LinkedIn  Secteur d’activité : « Recherche en Biotechnologie » Vision au niveau de l’Europe</vt:lpstr>
      <vt:lpstr>En bref…</vt:lpstr>
      <vt:lpstr>Sommaire</vt:lpstr>
      <vt:lpstr>PME Taille 51 à 200</vt:lpstr>
      <vt:lpstr>PME taille 51 à 200 Liens LinkedIn vers PME et Profils PhD</vt:lpstr>
      <vt:lpstr>Statistiques PME 51 à 200 8 avril 2026</vt:lpstr>
      <vt:lpstr>Comparaison Allemagne, France, Royaume-Uni</vt:lpstr>
      <vt:lpstr>Comparaison Allemagne, France, Royaume-Uni</vt:lpstr>
      <vt:lpstr>Statistiques globales</vt:lpstr>
      <vt:lpstr>Statistiques globales</vt:lpstr>
      <vt:lpstr>Méthodologie</vt:lpstr>
      <vt:lpstr>Méthodologie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Bamberger</dc:creator>
  <cp:lastModifiedBy>Alain Bamberger</cp:lastModifiedBy>
  <cp:revision>16</cp:revision>
  <dcterms:created xsi:type="dcterms:W3CDTF">2026-04-08T10:44:30Z</dcterms:created>
  <dcterms:modified xsi:type="dcterms:W3CDTF">2026-04-12T12:16:07Z</dcterms:modified>
</cp:coreProperties>
</file>