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8" r:id="rId4"/>
    <p:sldId id="257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C1C59-4CF8-8B44-B868-190D4598F9CA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DCC4C-FB18-6242-ABFB-A86DB64459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084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62E97-23BB-8F44-3634-DBFC860A4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2504926-B4DE-D7E7-9D6A-CB93826711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72198B9-1975-BBC8-A915-42AD309B91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CF4CF6-D664-65B8-B907-C585478F6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DCC4C-FB18-6242-ABFB-A86DB644592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878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DCC4C-FB18-6242-ABFB-A86DB644592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595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47BCDF-911E-9C1B-DB6E-AA5BBB1E1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D8DF2E-A708-CA64-6A5A-EB521801A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CC98CB-2AD0-93CA-38EA-D9A3BB1D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50EE4-19D2-6B4A-8FB1-A80DDCE696E7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D166EF-FD38-43EF-D215-2A72B789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C1FA7F-42F4-4505-CB5F-A63CAF61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03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C9F264-6AB1-B163-BBA5-D4A024575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F7122C-C8B5-8FB4-9D19-82455F24D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45AA2D-1AEE-2B27-E12C-915D47F15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A3B8-5A2B-444E-B50F-959C35FEBDFC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2DE0A0-3F0B-C72E-8A9C-D2D17C35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1FA012-DD87-F5AD-B68E-AA518D148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72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F2BCA9-A2B8-D8B1-84FD-6820FE4997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CD9636-6039-6D39-1F51-E84477E34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8DC39E-8121-65D2-2C6E-0895E77E7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9772-3269-AD4D-97DF-562B4DCC964B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F7F0FB-5714-097B-6CDF-E22726C84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63C59B-5D6C-C599-7797-25397537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4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D651F-B252-A66A-4214-DD49065DD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BF4B2C-6E1D-9834-CD57-59E2A0CC6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6C461F-28ED-8226-5B7B-D1D31ADF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23FB-3F70-FB40-A7B5-D1225CAE3569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5FA1D0-774C-0480-C453-FFAC1D11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CD13B8-DB61-B428-23C0-F7003F5AC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60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84E87D-2AD4-79F3-5530-E241BD18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723211-51BD-49C0-D033-111E5E6AC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5B393B-1758-F67A-A251-17356737B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C2B-D2B3-CA4D-AB5B-BB6EE630BD96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117779-F476-C4B1-BE5C-6E8B4861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3F530-B171-195D-D28A-E537ECC8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53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3C16B0-65A1-4A6F-14B0-59F87CBD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18B3FB-83E5-4360-80E9-11AB6DCDB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92DBCA-355B-896E-46A3-10D74C5A4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4FAD25D-BD19-8674-B314-199735122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ACE6-ADB3-AB47-A9F3-5E35825B6D51}" type="datetime1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E7E8B5-5121-8A6D-75A5-5DE4394DB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027CF7-1485-5143-2110-5813CB61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35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AB1A00-6F87-EF0E-9611-D24FE230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AAD5D-4208-AEAC-BBB6-DC376350C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B9B8CF-CDF8-49D2-8CE2-67AF9A4D1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6F75AE-28D5-FCB1-67D7-79AA41017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D8E6CCE-F118-CCEE-8E97-ED9D875C0E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EDD7B54-FB17-609C-C1FC-A669AD584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CD6-749F-EC4F-A479-3CB98CA08822}" type="datetime1">
              <a:rPr lang="fr-FR" smtClean="0"/>
              <a:t>15/04/2026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04DCC66-09E3-FA59-A3D0-172551286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865C1D7-2C9E-E28B-CDD1-0D3D9CE39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42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88A69-E0F2-8CED-5926-44678F9DA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4D5CFB-D971-4DE9-DA79-4E8C5BBD3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AE7FB-29A3-934A-BED5-0DEF908489F0}" type="datetime1">
              <a:rPr lang="fr-FR" smtClean="0"/>
              <a:t>15/04/2026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5BBEA4-2AF3-A334-DA91-BD845557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926A8C-52FF-5F1D-B041-ECC4F1E8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13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20EC31-0350-DE58-660A-D3348DD5B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DE8DE-CC62-E248-BB3C-6CCF363B354F}" type="datetime1">
              <a:rPr lang="fr-FR" smtClean="0"/>
              <a:t>15/04/2026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AEE658-5F2C-E912-6547-614508A96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4A0D1D-1024-A140-933D-36D301B5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23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65A1C2-58DE-21FC-0FDD-307B900B3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60C46B-EC6E-539F-EFF2-2EC6AD42C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6F85F4-C737-64BA-D70B-EDA3D5E86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4B5EA3-19F3-EFDE-3D62-C3F36972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2B1-1F54-344D-A226-40746A8314E8}" type="datetime1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51026D-491A-F4C5-C91A-19F3008F4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C77D04-3919-212D-1E4A-FF833E34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38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AA28D7-1E6C-B1AC-EAE9-B1C582A8A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A35F73-C0FC-D392-3C52-3C70A9B36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A33ADE-DC63-8AC6-364E-498ED2493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5EB8AF-1754-515B-BF30-9DD93E4F7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52A9-F8BC-F14A-93E2-CD0337F200FD}" type="datetime1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BF32DF-D87C-9AD7-E9F2-993AAE508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2C4EBF-6390-F9B4-9D88-94D209E3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94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CEE5D6-B8EA-2B4B-61A7-0C7AD4815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587E87-2838-E2A0-B97D-5582874B8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27DF20-0659-13E2-7941-DDBCB1102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3685C8-5502-CC4D-8DEB-50D1744CFEA9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90DEE0-F9D9-FCAD-2945-855D4BCB7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1C2501-1268-00F0-4495-7B42776D1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74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earch/results/people/?keywords=PhD%20OR%20Ph.D&amp;origin=FACETED_SEARCH&amp;currentCompany=%5B%22104182792%22%2C%221055476%22%2C%2210685211%22%2C%221081311%22%2C%2210817371%22%2C%2211099710%22%2C%2211145607%22%2C%22112045%22%2C%2211223275%22%2C%2212669502%22%2C%221296557%22%2C%221377153%22%2C%2213990219%22%2C%2214830065%22%2C%2215159797%22%2C%22156215%22%2C%2219097666%22%2C%221956169%22%2C%222047206%22%2C%2222319550%22%2C%222445746%22%2C%2226463742%22%2C%2226983263%22%2C%2227168376%22%2C%222818980%22%2C%2228538598%22%2C%2228614274%22%2C%2228780710%22%2C%222938342%22%2C%2233299515%22%2C%223846968%22%2C%224284359%22%2C%225146554%22%2C%225361585%22%2C%22605629%22%2C%2261240%22%2C%226714389%22%2C%22692484%22%2C%2271237232%22%2C%2271254025%22%2C%227134695%22%2C%227150575%22%2C%2273197231%22%2C%2276243032%22%2C%2276322011%22%2C%22771182%22%2C%227932420%22%2C%22907247%22%2C%229376043%22%2C%2271185037%22%5D&amp;page=18&amp;spellCorrectionEnabled=true&amp;prioritizeMessage=fal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linkedin.com/search/results/companies/?origin=FACETED_SEARCH&amp;companyHqGeo=%5B%22105015875%22%5D&amp;companySize=%5B%22G%22%5D&amp;industryCompanyVertical=%5B%2217%22%5D" TargetMode="External"/><Relationship Id="rId4" Type="http://schemas.openxmlformats.org/officeDocument/2006/relationships/hyperlink" Target="https://www.linkedin.com/search/results/people/?keywords=PhD%20OR%20Ph.D&amp;origin=FACETED_SEARCH&amp;currentCompany=%5B%22101540184%22%2C%22106560%22%2C%2210992632%22%2C%22126767%22%2C%2215220768%22%2C%223020830%22%2C%2235925%22%2C%2240732828%22%2C%22474521%22%2C%2252546%22%2C%225899919%22%2C%227113121%22%2C%2272540607%22%2C%2286357734%22%2C%229350058%22%2C%2296134%22%5D&amp;page=19&amp;spellCorrectionEnabled=true&amp;prioritizeMessage=fals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earch/results/people/?keywords=PhD%20OR%20Ph.D&amp;origin=FACETED_SEARCH&amp;currentCompany=%5B%22474521%22%5D&amp;page=4&amp;spellCorrectionEnabled=true&amp;prioritizeMessage=false" TargetMode="External"/><Relationship Id="rId13" Type="http://schemas.openxmlformats.org/officeDocument/2006/relationships/hyperlink" Target="https://www.linkedin.com/company/vygon/people/" TargetMode="External"/><Relationship Id="rId18" Type="http://schemas.openxmlformats.org/officeDocument/2006/relationships/hyperlink" Target="https://www.linkedin.com/search/results/people/?keywords=PhD%20OR%20Ph.D&amp;origin=FACETED_SEARCH&amp;currentCompany=%5B%2296134%22%5D" TargetMode="External"/><Relationship Id="rId3" Type="http://schemas.openxmlformats.org/officeDocument/2006/relationships/hyperlink" Target="https://www.linkedin.com/company/stago-diagnostics-is-in-our-blood/" TargetMode="External"/><Relationship Id="rId7" Type="http://schemas.openxmlformats.org/officeDocument/2006/relationships/hyperlink" Target="https://www.linkedin.com/company/septodontofficial/people/" TargetMode="External"/><Relationship Id="rId12" Type="http://schemas.openxmlformats.org/officeDocument/2006/relationships/hyperlink" Target="https://www.linkedin.com/search/results/people/?keywords=PhD%20OR%20Ph.D&amp;origin=FACETED_SEARCH&amp;currentCompany=%5B%2252546%22%5D" TargetMode="External"/><Relationship Id="rId17" Type="http://schemas.openxmlformats.org/officeDocument/2006/relationships/hyperlink" Target="https://www.linkedin.com/company/thuasne/people/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linkedin.com/search/results/people/?keywords=PhD%20OR%20Ph.D&amp;origin=FACETED_SEARCH&amp;currentCompany=%5B%227113121%22%5D&amp;page=2&amp;spellCorrectionEnabled=true&amp;prioritizeMessage=fal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currentCompany=%5B%22106560%22%5D&amp;page=4&amp;spellCorrectionEnabled=true&amp;prioritizeMessage=false" TargetMode="External"/><Relationship Id="rId11" Type="http://schemas.openxmlformats.org/officeDocument/2006/relationships/hyperlink" Target="https://www.linkedin.com/company/macopharma/people/" TargetMode="External"/><Relationship Id="rId5" Type="http://schemas.openxmlformats.org/officeDocument/2006/relationships/hyperlink" Target="https://www.linkedin.com/company/sebia/people/" TargetMode="External"/><Relationship Id="rId15" Type="http://schemas.openxmlformats.org/officeDocument/2006/relationships/hyperlink" Target="https://www.linkedin.com/company/urgomedical/people/" TargetMode="External"/><Relationship Id="rId10" Type="http://schemas.openxmlformats.org/officeDocument/2006/relationships/hyperlink" Target="https://www.linkedin.com/search/results/people/?keywords=PhD%20OR%20Ph.D&amp;origin=FACETED_SEARCH&amp;currentCompany=%5B%229350058%22%5D&amp;page=2&amp;spellCorrectionEnabled=true&amp;prioritizeMessage=false" TargetMode="External"/><Relationship Id="rId4" Type="http://schemas.openxmlformats.org/officeDocument/2006/relationships/hyperlink" Target="https://www.linkedin.com/search/results/people/?keywords=PhD%20OR%20Ph.D&amp;origin=FACETED_SEARCH&amp;currentCompany=%5B%2235925%22%5D&amp;page=5&amp;spellCorrectionEnabled=true&amp;prioritizeMessage=false" TargetMode="External"/><Relationship Id="rId9" Type="http://schemas.openxmlformats.org/officeDocument/2006/relationships/hyperlink" Target="https://www.linkedin.com/company/nemera/people/" TargetMode="External"/><Relationship Id="rId14" Type="http://schemas.openxmlformats.org/officeDocument/2006/relationships/hyperlink" Target="https://www.linkedin.com/search/results/people/?keywords=PhD%20OR%20Ph.D&amp;origin=FACETED_SEARCH&amp;currentCompany=%5B%22126767%22%5D&amp;page=2&amp;spellCorrectionEnabled=true&amp;prioritizeMessage=fals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earch/results/people/?keywords=PhD%20OR%20Ph.D&amp;origin=FACETED_SEARCH&amp;currentCompany=%5B%2210047745%22%2C%22109394%22%2C%2211104478%22%2C%2211770914%22%2C%2212475303%22%2C%2212780587%22%2C%2214794486%22%2C%221636163%22%2C%2218133401%22%2C%221848551%22%2C%2218584998%22%2C%2218711946%22%2C%222284018%22%2C%2224794953%22%2C%222574787%22%2C%222593755%22%2C%2227186822%22%2C%223258965%22%2C%223313304%22%2C%223341609%22%2C%2235464500%22%2C%2237022044%22%2C%223843870%22%2C%223849507%22%2C%223850304%22%2C%223852001%22%2C%2241167321%22%2C%22420696%22%2C%22424806%22%2C%2249169477%22%2C%22499455%22%2C%225016756%22%2C%2251585069%22%2C%225431598%22%2C%22548573%22%2C%225523254%22%2C%22555826%22%2C%226112591%22%2C%2265678383%22%2C%226960869%22%2C%227144194%22%2C%2271563583%22%2C%22724993%22%2C%227288156%22%2C%227459473%22%2C%2274595%22%2C%2275379853%22%2C%2286787440%22%2C%229130079%22%2C%2242462581%22%5D&amp;page=29&amp;spellCorrectionEnabled=true&amp;prioritizeMessage=false" TargetMode="External"/><Relationship Id="rId2" Type="http://schemas.openxmlformats.org/officeDocument/2006/relationships/hyperlink" Target="https://www.linkedin.com/search/results/people/?keywords=PhD%20OR%20Ph.D&amp;origin=FACETED_SEARCH&amp;currentCompany=%5B%22104182792%22%2C%221055476%22%2C%2210685211%22%2C%221081311%22%2C%2210817371%22%2C%2211099710%22%2C%2211145607%22%2C%22112045%22%2C%2211223275%22%2C%2212669502%22%2C%221296557%22%2C%221377153%22%2C%2213990219%22%2C%2214830065%22%2C%2215159797%22%2C%22156215%22%2C%2219097666%22%2C%221956169%22%2C%222047206%22%2C%2222319550%22%2C%222445746%22%2C%2226463742%22%2C%2226983263%22%2C%2227168376%22%2C%222818980%22%2C%2228538598%22%2C%2228614274%22%2C%2228780710%22%2C%222938342%22%2C%2233299515%22%2C%223846968%22%2C%224284359%22%2C%225146554%22%2C%225361585%22%2C%22605629%22%2C%2261240%22%2C%226714389%22%2C%22692484%22%2C%2271237232%22%2C%2271254025%22%2C%227134695%22%2C%227150575%22%2C%2273197231%22%2C%2276243032%22%2C%2276322011%22%2C%22771182%22%2C%227932420%22%2C%22907247%22%2C%229376043%22%2C%2271185037%22%5D&amp;page=18&amp;spellCorrectionEnabled=true&amp;prioritizeMessage=fals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04CA7-BF17-0080-5F74-9ADE3A233B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Secteur d’activité</a:t>
            </a:r>
            <a:br>
              <a:rPr lang="fr-FR" sz="3200" dirty="0"/>
            </a:br>
            <a:r>
              <a:rPr lang="fr-FR" sz="2400" dirty="0"/>
              <a:t>Fabrication d’équipements médicaux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8AF91D-9FDF-19DB-CF9E-BCBF3AC75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  <a:p>
            <a:r>
              <a:rPr lang="fr-FR" dirty="0"/>
              <a:t>Entreprises </a:t>
            </a:r>
          </a:p>
          <a:p>
            <a:r>
              <a:rPr lang="fr-FR" dirty="0"/>
              <a:t>200 à 500</a:t>
            </a:r>
          </a:p>
          <a:p>
            <a:r>
              <a:rPr lang="fr-FR" dirty="0"/>
              <a:t>1000 et plus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172AF42-F618-078C-AFBB-EC24CF414079}"/>
              </a:ext>
            </a:extLst>
          </p:cNvPr>
          <p:cNvSpPr txBox="1"/>
          <p:nvPr/>
        </p:nvSpPr>
        <p:spPr>
          <a:xfrm>
            <a:off x="1292772" y="830317"/>
            <a:ext cx="275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Version 1</a:t>
            </a:r>
          </a:p>
          <a:p>
            <a:r>
              <a:rPr lang="fr-FR" dirty="0"/>
              <a:t>Avril 2026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79A617F-304A-84CA-1362-3491393E1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706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A5B3B0-C941-D576-FE76-5000AFC21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/>
              <a:t>Résumé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3A57D9-77D2-13BA-E5D2-3499B7C64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000" dirty="0"/>
              <a:t>L’analyse porte sur 67 Entreprises </a:t>
            </a:r>
          </a:p>
          <a:p>
            <a:r>
              <a:rPr lang="fr-FR" sz="2000" dirty="0"/>
              <a:t>Profils PhD: 367</a:t>
            </a:r>
          </a:p>
          <a:p>
            <a:pPr marL="0" indent="0">
              <a:buNone/>
            </a:pPr>
            <a:r>
              <a:rPr lang="fr-FR" sz="2000" dirty="0"/>
              <a:t>Pas de grandes entreprises France identifiées sur l’annuaire LinkedIn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1D441D-E38F-0DA9-6F47-B76CD676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317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E2A75-DC86-8FBC-0229-55915A6AE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F345C7-0771-E059-1EB0-8D72CAFC9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Liens vers profils</a:t>
            </a:r>
            <a:br>
              <a:rPr lang="fr-FR" sz="2400" dirty="0"/>
            </a:br>
            <a:r>
              <a:rPr lang="fr-FR" sz="2400" dirty="0"/>
              <a:t>Groupes d’entreprises par taille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56763C-02D8-891D-8D7A-9FE05226F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48" y="1968610"/>
            <a:ext cx="5055476" cy="2956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/>
              <a:t>Nous analysons  2 groupes d’entreprises par taille, avec en tout </a:t>
            </a:r>
          </a:p>
          <a:p>
            <a:r>
              <a:rPr lang="fr-FR" sz="2000" dirty="0"/>
              <a:t>67 entreprises</a:t>
            </a:r>
          </a:p>
          <a:p>
            <a:r>
              <a:rPr lang="fr-FR" sz="2000" dirty="0"/>
              <a:t>363 profils PhD</a:t>
            </a:r>
          </a:p>
          <a:p>
            <a:pPr marL="0" indent="0">
              <a:buNone/>
            </a:pPr>
            <a:r>
              <a:rPr lang="fr-FR" sz="2000" dirty="0"/>
              <a:t>TOP entreprises : diapo suivante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E4F11A62-5671-B75C-F995-FCC516F5456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01032065"/>
              </p:ext>
            </p:extLst>
          </p:nvPr>
        </p:nvGraphicFramePr>
        <p:xfrm>
          <a:off x="5496909" y="1968610"/>
          <a:ext cx="4021959" cy="1700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342">
                  <a:extLst>
                    <a:ext uri="{9D8B030D-6E8A-4147-A177-3AD203B41FA5}">
                      <a16:colId xmlns:a16="http://schemas.microsoft.com/office/drawing/2014/main" val="1802412046"/>
                    </a:ext>
                  </a:extLst>
                </a:gridCol>
                <a:gridCol w="1313125">
                  <a:extLst>
                    <a:ext uri="{9D8B030D-6E8A-4147-A177-3AD203B41FA5}">
                      <a16:colId xmlns:a16="http://schemas.microsoft.com/office/drawing/2014/main" val="4183709643"/>
                    </a:ext>
                  </a:extLst>
                </a:gridCol>
                <a:gridCol w="1043492">
                  <a:extLst>
                    <a:ext uri="{9D8B030D-6E8A-4147-A177-3AD203B41FA5}">
                      <a16:colId xmlns:a16="http://schemas.microsoft.com/office/drawing/2014/main" val="3788564542"/>
                    </a:ext>
                  </a:extLst>
                </a:gridCol>
              </a:tblGrid>
              <a:tr h="58770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Liens vers profils regroupés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Nombre</a:t>
                      </a:r>
                    </a:p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Nombre </a:t>
                      </a:r>
                    </a:p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Entreprises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3745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3"/>
                        </a:rPr>
                        <a:t>201 à 500</a:t>
                      </a:r>
                      <a:endParaRPr lang="fr-FR" sz="1400" b="1" i="0" u="sng" strike="noStrike" dirty="0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486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467886"/>
                          </a:solidFill>
                          <a:effectLst/>
                          <a:latin typeface="Aptos Narrow" panose="020B0004020202020204" pitchFamily="34" charset="0"/>
                          <a:hlinkClick r:id="rId4"/>
                        </a:rPr>
                        <a:t>1001 à 5000</a:t>
                      </a:r>
                      <a:endParaRPr lang="fr-FR" sz="14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4115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8269443"/>
                  </a:ext>
                </a:extLst>
              </a:tr>
            </a:tbl>
          </a:graphicData>
        </a:graphic>
      </p:graphicFrame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340CE2B-9B82-01A4-3876-A2933EE316A0}"/>
              </a:ext>
            </a:extLst>
          </p:cNvPr>
          <p:cNvSpPr/>
          <p:nvPr/>
        </p:nvSpPr>
        <p:spPr>
          <a:xfrm>
            <a:off x="945930" y="5203092"/>
            <a:ext cx="3878318" cy="536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Lien vers l’annuaire </a:t>
            </a:r>
            <a:r>
              <a:rPr lang="fr-FR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 </a:t>
            </a: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des Entreprises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E66EC88-AC58-398D-8594-1BEE50578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365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18A151-CC94-E0AE-798C-6ABAE8F6F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457"/>
            <a:ext cx="10515600" cy="1106624"/>
          </a:xfrm>
        </p:spPr>
        <p:txBody>
          <a:bodyPr>
            <a:normAutofit/>
          </a:bodyPr>
          <a:lstStyle/>
          <a:p>
            <a:pPr algn="ctr"/>
            <a:r>
              <a:rPr lang="fr-FR" sz="2400" dirty="0"/>
              <a:t>TOP entreprises</a:t>
            </a:r>
            <a:br>
              <a:rPr lang="fr-FR" sz="2400" dirty="0"/>
            </a:br>
            <a:r>
              <a:rPr lang="fr-FR" sz="2400" dirty="0"/>
              <a:t>Taille 1000 à 5000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85217B2-67C5-D00F-6199-69FD557C444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1082089"/>
              </p:ext>
            </p:extLst>
          </p:nvPr>
        </p:nvGraphicFramePr>
        <p:xfrm>
          <a:off x="1886157" y="1541417"/>
          <a:ext cx="6608140" cy="355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448">
                  <a:extLst>
                    <a:ext uri="{9D8B030D-6E8A-4147-A177-3AD203B41FA5}">
                      <a16:colId xmlns:a16="http://schemas.microsoft.com/office/drawing/2014/main" val="173767495"/>
                    </a:ext>
                  </a:extLst>
                </a:gridCol>
                <a:gridCol w="2126912">
                  <a:extLst>
                    <a:ext uri="{9D8B030D-6E8A-4147-A177-3AD203B41FA5}">
                      <a16:colId xmlns:a16="http://schemas.microsoft.com/office/drawing/2014/main" val="1802412046"/>
                    </a:ext>
                  </a:extLst>
                </a:gridCol>
                <a:gridCol w="1677073">
                  <a:extLst>
                    <a:ext uri="{9D8B030D-6E8A-4147-A177-3AD203B41FA5}">
                      <a16:colId xmlns:a16="http://schemas.microsoft.com/office/drawing/2014/main" val="4183709643"/>
                    </a:ext>
                  </a:extLst>
                </a:gridCol>
                <a:gridCol w="1332707">
                  <a:extLst>
                    <a:ext uri="{9D8B030D-6E8A-4147-A177-3AD203B41FA5}">
                      <a16:colId xmlns:a16="http://schemas.microsoft.com/office/drawing/2014/main" val="3788564542"/>
                    </a:ext>
                  </a:extLst>
                </a:gridCol>
              </a:tblGrid>
              <a:tr h="587704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Profils employés</a:t>
                      </a:r>
                    </a:p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Milliers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Entreprise</a:t>
                      </a:r>
                    </a:p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Lien vers page 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Liens vers profils PhD employés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Nombre </a:t>
                      </a:r>
                    </a:p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profils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745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Stago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486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Sebia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4115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Septodont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8269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NEMERA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5225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Macopharma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524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VYGON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648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Urgo Medical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9528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Thuasne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5977180"/>
                  </a:ext>
                </a:extLst>
              </a:tr>
            </a:tbl>
          </a:graphicData>
        </a:graphic>
      </p:graphicFrame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6920193-6E0F-56D1-195A-021AAC32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89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1E94D-813D-9578-138A-EC2D07F9C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/>
              <a:t>Comparaison ponctuelle</a:t>
            </a:r>
            <a:br>
              <a:rPr lang="fr-FR" sz="2800" dirty="0"/>
            </a:br>
            <a:r>
              <a:rPr lang="fr-FR" sz="2800" dirty="0"/>
              <a:t>France /Allemagne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7CFD4AC1-C2BD-2114-9ECB-B653C374BA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449772"/>
              </p:ext>
            </p:extLst>
          </p:nvPr>
        </p:nvGraphicFramePr>
        <p:xfrm>
          <a:off x="2747555" y="2319655"/>
          <a:ext cx="6696890" cy="110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222">
                  <a:extLst>
                    <a:ext uri="{9D8B030D-6E8A-4147-A177-3AD203B41FA5}">
                      <a16:colId xmlns:a16="http://schemas.microsoft.com/office/drawing/2014/main" val="1197211745"/>
                    </a:ext>
                  </a:extLst>
                </a:gridCol>
                <a:gridCol w="1674222">
                  <a:extLst>
                    <a:ext uri="{9D8B030D-6E8A-4147-A177-3AD203B41FA5}">
                      <a16:colId xmlns:a16="http://schemas.microsoft.com/office/drawing/2014/main" val="2641522559"/>
                    </a:ext>
                  </a:extLst>
                </a:gridCol>
                <a:gridCol w="1520349">
                  <a:extLst>
                    <a:ext uri="{9D8B030D-6E8A-4147-A177-3AD203B41FA5}">
                      <a16:colId xmlns:a16="http://schemas.microsoft.com/office/drawing/2014/main" val="1651190896"/>
                    </a:ext>
                  </a:extLst>
                </a:gridCol>
                <a:gridCol w="1828097">
                  <a:extLst>
                    <a:ext uri="{9D8B030D-6E8A-4147-A177-3AD203B41FA5}">
                      <a16:colId xmlns:a16="http://schemas.microsoft.com/office/drawing/2014/main" val="2539291742"/>
                    </a:ext>
                  </a:extLst>
                </a:gridCol>
              </a:tblGrid>
              <a:tr h="367665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bg1"/>
                          </a:solidFill>
                          <a:latin typeface="Aptos Narrow" panose="020B0004020202020204" pitchFamily="34" charset="0"/>
                        </a:rPr>
                        <a:t>Pays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bg1"/>
                          </a:solidFill>
                          <a:latin typeface="Aptos Narrow" panose="020B0004020202020204" pitchFamily="34" charset="0"/>
                        </a:rPr>
                        <a:t>Liens 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bg1"/>
                          </a:solidFill>
                          <a:latin typeface="Aptos Narrow" panose="020B0004020202020204" pitchFamily="34" charset="0"/>
                        </a:rPr>
                        <a:t>Nombre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bg1"/>
                          </a:solidFill>
                          <a:latin typeface="Aptos Narrow" panose="020B0004020202020204" pitchFamily="34" charset="0"/>
                        </a:rPr>
                        <a:t>Nombre d’entreprises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0906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002060"/>
                          </a:solidFill>
                          <a:latin typeface="Aptos Narrow" panose="020B0004020202020204" pitchFamily="34" charset="0"/>
                        </a:rPr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201 à 500</a:t>
                      </a:r>
                      <a:endParaRPr lang="fr-FR" sz="14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6630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002060"/>
                          </a:solidFill>
                          <a:latin typeface="Aptos Narrow" panose="020B0004020202020204" pitchFamily="34" charset="0"/>
                        </a:rPr>
                        <a:t>Allemagne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201à 500</a:t>
                      </a:r>
                      <a:endParaRPr lang="fr-FR" sz="14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2721316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383F56-D1E2-B337-D115-D9E74F90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5141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181</Words>
  <Application>Microsoft Macintosh PowerPoint</Application>
  <PresentationFormat>Grand écran</PresentationFormat>
  <Paragraphs>91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Aptos Narrow</vt:lpstr>
      <vt:lpstr>Arial</vt:lpstr>
      <vt:lpstr>Thème Office</vt:lpstr>
      <vt:lpstr>Secteur d’activité Fabrication d’équipements médicaux </vt:lpstr>
      <vt:lpstr>Résumé</vt:lpstr>
      <vt:lpstr>Liens vers profils Groupes d’entreprises par taille</vt:lpstr>
      <vt:lpstr>TOP entreprises Taille 1000 à 5000</vt:lpstr>
      <vt:lpstr>Comparaison ponctuelle France /Allemagne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Bamberger</dc:creator>
  <cp:lastModifiedBy>Alain Bamberger</cp:lastModifiedBy>
  <cp:revision>5</cp:revision>
  <dcterms:created xsi:type="dcterms:W3CDTF">2026-04-15T06:30:39Z</dcterms:created>
  <dcterms:modified xsi:type="dcterms:W3CDTF">2026-04-15T15:22:06Z</dcterms:modified>
</cp:coreProperties>
</file>