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9"/>
  </p:notesMasterIdLst>
  <p:sldIdLst>
    <p:sldId id="256" r:id="rId2"/>
    <p:sldId id="261" r:id="rId3"/>
    <p:sldId id="265" r:id="rId4"/>
    <p:sldId id="270" r:id="rId5"/>
    <p:sldId id="271" r:id="rId6"/>
    <p:sldId id="272" r:id="rId7"/>
    <p:sldId id="269" r:id="rId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214"/>
    <p:restoredTop sz="94694"/>
  </p:normalViewPr>
  <p:slideViewPr>
    <p:cSldViewPr snapToGrid="0">
      <p:cViewPr>
        <p:scale>
          <a:sx n="109" d="100"/>
          <a:sy n="109" d="100"/>
        </p:scale>
        <p:origin x="144" y="448"/>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1A3BAC-482A-E04A-BC0A-6F32BC6FFC54}" type="datetimeFigureOut">
              <a:rPr lang="fr-FR" smtClean="0"/>
              <a:t>12/04/2026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5DB5DB-EF6B-E34E-9E15-7AD996D196D0}" type="slidenum">
              <a:rPr lang="fr-FR" smtClean="0"/>
              <a:t>‹N°›</a:t>
            </a:fld>
            <a:endParaRPr lang="fr-FR"/>
          </a:p>
        </p:txBody>
      </p:sp>
    </p:spTree>
    <p:extLst>
      <p:ext uri="{BB962C8B-B14F-4D97-AF65-F5344CB8AC3E}">
        <p14:creationId xmlns:p14="http://schemas.microsoft.com/office/powerpoint/2010/main" val="41896712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691233-9EE6-075C-F41D-2F51545017E1}"/>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1010A8B3-DFAA-B1E6-90E7-B168BF3941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F5344A14-AD3F-43EF-40A5-99DC46727164}"/>
              </a:ext>
            </a:extLst>
          </p:cNvPr>
          <p:cNvSpPr>
            <a:spLocks noGrp="1"/>
          </p:cNvSpPr>
          <p:nvPr>
            <p:ph type="dt" sz="half" idx="10"/>
          </p:nvPr>
        </p:nvSpPr>
        <p:spPr/>
        <p:txBody>
          <a:bodyPr/>
          <a:lstStyle/>
          <a:p>
            <a:fld id="{D8379048-AEBB-A340-89D9-48466E049CC4}" type="datetime1">
              <a:rPr lang="fr-FR" smtClean="0"/>
              <a:t>12/04/2026</a:t>
            </a:fld>
            <a:endParaRPr lang="fr-FR"/>
          </a:p>
        </p:txBody>
      </p:sp>
      <p:sp>
        <p:nvSpPr>
          <p:cNvPr id="5" name="Espace réservé du pied de page 4">
            <a:extLst>
              <a:ext uri="{FF2B5EF4-FFF2-40B4-BE49-F238E27FC236}">
                <a16:creationId xmlns:a16="http://schemas.microsoft.com/office/drawing/2014/main" id="{CEB03868-242F-F420-0F16-033E3F6A5A1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FAEE8CF-D3A0-2B09-80C2-88CF4063D8B4}"/>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305664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C8CA7A-2450-99A8-C52C-C58D5C6E744C}"/>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3A3CBF6-2F40-A92F-81DB-011BA0BF482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F204A50-36A9-3AD3-20D6-881A01008A81}"/>
              </a:ext>
            </a:extLst>
          </p:cNvPr>
          <p:cNvSpPr>
            <a:spLocks noGrp="1"/>
          </p:cNvSpPr>
          <p:nvPr>
            <p:ph type="dt" sz="half" idx="10"/>
          </p:nvPr>
        </p:nvSpPr>
        <p:spPr/>
        <p:txBody>
          <a:bodyPr/>
          <a:lstStyle/>
          <a:p>
            <a:fld id="{5AA4DBC8-2E87-574B-96A3-2B9D8509C6E6}" type="datetime1">
              <a:rPr lang="fr-FR" smtClean="0"/>
              <a:t>12/04/2026</a:t>
            </a:fld>
            <a:endParaRPr lang="fr-FR"/>
          </a:p>
        </p:txBody>
      </p:sp>
      <p:sp>
        <p:nvSpPr>
          <p:cNvPr id="5" name="Espace réservé du pied de page 4">
            <a:extLst>
              <a:ext uri="{FF2B5EF4-FFF2-40B4-BE49-F238E27FC236}">
                <a16:creationId xmlns:a16="http://schemas.microsoft.com/office/drawing/2014/main" id="{55C05CFA-E7BD-6CB8-2232-4B0389D8937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6E1CFD7-0204-D1DE-4F98-7741223C4E01}"/>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189045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86F4F394-482C-DEF3-9B84-269BB95BFA1E}"/>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7B3E66F2-0B0B-27BE-864D-A6D2EF317708}"/>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F903A55-C0A6-9275-4838-2C76B1342A23}"/>
              </a:ext>
            </a:extLst>
          </p:cNvPr>
          <p:cNvSpPr>
            <a:spLocks noGrp="1"/>
          </p:cNvSpPr>
          <p:nvPr>
            <p:ph type="dt" sz="half" idx="10"/>
          </p:nvPr>
        </p:nvSpPr>
        <p:spPr/>
        <p:txBody>
          <a:bodyPr/>
          <a:lstStyle/>
          <a:p>
            <a:fld id="{034BC0BF-C244-C248-89E9-B9B42F35DB06}" type="datetime1">
              <a:rPr lang="fr-FR" smtClean="0"/>
              <a:t>12/04/2026</a:t>
            </a:fld>
            <a:endParaRPr lang="fr-FR"/>
          </a:p>
        </p:txBody>
      </p:sp>
      <p:sp>
        <p:nvSpPr>
          <p:cNvPr id="5" name="Espace réservé du pied de page 4">
            <a:extLst>
              <a:ext uri="{FF2B5EF4-FFF2-40B4-BE49-F238E27FC236}">
                <a16:creationId xmlns:a16="http://schemas.microsoft.com/office/drawing/2014/main" id="{F25EE507-288B-0EB5-9A97-3CF5057E208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375C952-68BC-3DAE-5B67-6489320641DF}"/>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2212250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DF91F0-0EA0-083E-02E8-72753A2AAAB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8717079-A162-29CA-6054-8717072A10FD}"/>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E031C9C-2D91-0995-321D-AC85DB5632F8}"/>
              </a:ext>
            </a:extLst>
          </p:cNvPr>
          <p:cNvSpPr>
            <a:spLocks noGrp="1"/>
          </p:cNvSpPr>
          <p:nvPr>
            <p:ph type="dt" sz="half" idx="10"/>
          </p:nvPr>
        </p:nvSpPr>
        <p:spPr/>
        <p:txBody>
          <a:bodyPr/>
          <a:lstStyle/>
          <a:p>
            <a:fld id="{5336FCFD-93B2-C048-B917-78F9EE678EE1}" type="datetime1">
              <a:rPr lang="fr-FR" smtClean="0"/>
              <a:t>12/04/2026</a:t>
            </a:fld>
            <a:endParaRPr lang="fr-FR"/>
          </a:p>
        </p:txBody>
      </p:sp>
      <p:sp>
        <p:nvSpPr>
          <p:cNvPr id="5" name="Espace réservé du pied de page 4">
            <a:extLst>
              <a:ext uri="{FF2B5EF4-FFF2-40B4-BE49-F238E27FC236}">
                <a16:creationId xmlns:a16="http://schemas.microsoft.com/office/drawing/2014/main" id="{7A14C863-5660-80DE-04E5-9DE51983B8A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628D8CD-5C8D-53B7-2585-CE50CB5196E2}"/>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3998351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C6A0AE-0617-5C1B-2C25-927E1C566F2D}"/>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5D8E6571-DAE4-1F3F-EEC4-4D204D493CA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FF881C01-87A0-8E29-E8DE-29AD7A7C3E66}"/>
              </a:ext>
            </a:extLst>
          </p:cNvPr>
          <p:cNvSpPr>
            <a:spLocks noGrp="1"/>
          </p:cNvSpPr>
          <p:nvPr>
            <p:ph type="dt" sz="half" idx="10"/>
          </p:nvPr>
        </p:nvSpPr>
        <p:spPr/>
        <p:txBody>
          <a:bodyPr/>
          <a:lstStyle/>
          <a:p>
            <a:fld id="{4BAC74D4-9460-FC46-9FDA-301AC458810A}" type="datetime1">
              <a:rPr lang="fr-FR" smtClean="0"/>
              <a:t>12/04/2026</a:t>
            </a:fld>
            <a:endParaRPr lang="fr-FR"/>
          </a:p>
        </p:txBody>
      </p:sp>
      <p:sp>
        <p:nvSpPr>
          <p:cNvPr id="5" name="Espace réservé du pied de page 4">
            <a:extLst>
              <a:ext uri="{FF2B5EF4-FFF2-40B4-BE49-F238E27FC236}">
                <a16:creationId xmlns:a16="http://schemas.microsoft.com/office/drawing/2014/main" id="{65623AE3-2012-8CB8-69C7-FE98B0BB91D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62C37C9-D6A0-523D-4F6F-FDAEBF33AADA}"/>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2366881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99F481-61C6-D6BA-2D5F-3A82F481543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A0D58A7-5E0E-5C35-6BC6-5A465F469F9F}"/>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0793F667-7491-C875-0824-6DC8623424DB}"/>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172094BA-5FA3-3519-CAF0-0DB26B0444F8}"/>
              </a:ext>
            </a:extLst>
          </p:cNvPr>
          <p:cNvSpPr>
            <a:spLocks noGrp="1"/>
          </p:cNvSpPr>
          <p:nvPr>
            <p:ph type="dt" sz="half" idx="10"/>
          </p:nvPr>
        </p:nvSpPr>
        <p:spPr/>
        <p:txBody>
          <a:bodyPr/>
          <a:lstStyle/>
          <a:p>
            <a:fld id="{0641F625-846B-5C40-AFF3-6942930E2334}" type="datetime1">
              <a:rPr lang="fr-FR" smtClean="0"/>
              <a:t>12/04/2026</a:t>
            </a:fld>
            <a:endParaRPr lang="fr-FR"/>
          </a:p>
        </p:txBody>
      </p:sp>
      <p:sp>
        <p:nvSpPr>
          <p:cNvPr id="6" name="Espace réservé du pied de page 5">
            <a:extLst>
              <a:ext uri="{FF2B5EF4-FFF2-40B4-BE49-F238E27FC236}">
                <a16:creationId xmlns:a16="http://schemas.microsoft.com/office/drawing/2014/main" id="{73799D0A-126F-A609-DD1D-359B9DCB306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A513B24-A10F-875F-CF20-A7EDD196E481}"/>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4099503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4F8F38-D68B-874A-74EF-1381C8283243}"/>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34646B8F-A717-3451-BB72-8C6F2745F4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3140970E-F07D-9792-B134-24AA56BB1407}"/>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FB68757B-F41E-7D3F-A73D-766A212C70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557EE44E-8311-B126-B512-F664C5322EBB}"/>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08674001-B14B-8824-B20A-6D96FED88949}"/>
              </a:ext>
            </a:extLst>
          </p:cNvPr>
          <p:cNvSpPr>
            <a:spLocks noGrp="1"/>
          </p:cNvSpPr>
          <p:nvPr>
            <p:ph type="dt" sz="half" idx="10"/>
          </p:nvPr>
        </p:nvSpPr>
        <p:spPr/>
        <p:txBody>
          <a:bodyPr/>
          <a:lstStyle/>
          <a:p>
            <a:fld id="{B29ED58B-1B4D-CC43-9783-7FCD9C33CC28}" type="datetime1">
              <a:rPr lang="fr-FR" smtClean="0"/>
              <a:t>12/04/2026</a:t>
            </a:fld>
            <a:endParaRPr lang="fr-FR"/>
          </a:p>
        </p:txBody>
      </p:sp>
      <p:sp>
        <p:nvSpPr>
          <p:cNvPr id="8" name="Espace réservé du pied de page 7">
            <a:extLst>
              <a:ext uri="{FF2B5EF4-FFF2-40B4-BE49-F238E27FC236}">
                <a16:creationId xmlns:a16="http://schemas.microsoft.com/office/drawing/2014/main" id="{2E081D77-3B8C-82C7-57D0-913B1094BA78}"/>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8AF06BA-9989-68E8-39C1-1A8AF323A090}"/>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823161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59FD6B-C148-64DF-9B78-A1234DD6DC38}"/>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4BB8D88A-49C1-6BFE-6DDE-6E8098DC4610}"/>
              </a:ext>
            </a:extLst>
          </p:cNvPr>
          <p:cNvSpPr>
            <a:spLocks noGrp="1"/>
          </p:cNvSpPr>
          <p:nvPr>
            <p:ph type="dt" sz="half" idx="10"/>
          </p:nvPr>
        </p:nvSpPr>
        <p:spPr/>
        <p:txBody>
          <a:bodyPr/>
          <a:lstStyle/>
          <a:p>
            <a:fld id="{19106F92-B04F-DE45-9F20-D0374DCC13B6}" type="datetime1">
              <a:rPr lang="fr-FR" smtClean="0"/>
              <a:t>12/04/2026</a:t>
            </a:fld>
            <a:endParaRPr lang="fr-FR"/>
          </a:p>
        </p:txBody>
      </p:sp>
      <p:sp>
        <p:nvSpPr>
          <p:cNvPr id="4" name="Espace réservé du pied de page 3">
            <a:extLst>
              <a:ext uri="{FF2B5EF4-FFF2-40B4-BE49-F238E27FC236}">
                <a16:creationId xmlns:a16="http://schemas.microsoft.com/office/drawing/2014/main" id="{8AEACC4C-0A5B-6320-B9D0-4C92509C49B3}"/>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791CF536-927C-F5F1-4626-0E7665BBB6D9}"/>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3483830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F1B33AE-3D3A-5C89-FE63-A3217DCF1ACB}"/>
              </a:ext>
            </a:extLst>
          </p:cNvPr>
          <p:cNvSpPr>
            <a:spLocks noGrp="1"/>
          </p:cNvSpPr>
          <p:nvPr>
            <p:ph type="dt" sz="half" idx="10"/>
          </p:nvPr>
        </p:nvSpPr>
        <p:spPr/>
        <p:txBody>
          <a:bodyPr/>
          <a:lstStyle/>
          <a:p>
            <a:fld id="{9CAA581C-C270-7242-AC35-C24F7BA7E6C6}" type="datetime1">
              <a:rPr lang="fr-FR" smtClean="0"/>
              <a:t>12/04/2026</a:t>
            </a:fld>
            <a:endParaRPr lang="fr-FR"/>
          </a:p>
        </p:txBody>
      </p:sp>
      <p:sp>
        <p:nvSpPr>
          <p:cNvPr id="3" name="Espace réservé du pied de page 2">
            <a:extLst>
              <a:ext uri="{FF2B5EF4-FFF2-40B4-BE49-F238E27FC236}">
                <a16:creationId xmlns:a16="http://schemas.microsoft.com/office/drawing/2014/main" id="{A3A1C9E8-158D-5B11-CF00-0D662CA1569E}"/>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1B674957-1F85-32C4-24EB-F3F7AC2C93C5}"/>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143433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373C58-54F5-DA5B-250B-15875879609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D88A62EE-F160-32B8-FE20-98052EAACD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631E4EE9-22B9-BD6C-D04F-61EB0CCECC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4AFE584-7E3B-EF94-0710-0FC75C197213}"/>
              </a:ext>
            </a:extLst>
          </p:cNvPr>
          <p:cNvSpPr>
            <a:spLocks noGrp="1"/>
          </p:cNvSpPr>
          <p:nvPr>
            <p:ph type="dt" sz="half" idx="10"/>
          </p:nvPr>
        </p:nvSpPr>
        <p:spPr/>
        <p:txBody>
          <a:bodyPr/>
          <a:lstStyle/>
          <a:p>
            <a:fld id="{C58B2A0A-30CA-204D-9C2E-60E5F8FA2F46}" type="datetime1">
              <a:rPr lang="fr-FR" smtClean="0"/>
              <a:t>12/04/2026</a:t>
            </a:fld>
            <a:endParaRPr lang="fr-FR"/>
          </a:p>
        </p:txBody>
      </p:sp>
      <p:sp>
        <p:nvSpPr>
          <p:cNvPr id="6" name="Espace réservé du pied de page 5">
            <a:extLst>
              <a:ext uri="{FF2B5EF4-FFF2-40B4-BE49-F238E27FC236}">
                <a16:creationId xmlns:a16="http://schemas.microsoft.com/office/drawing/2014/main" id="{07F109E0-C8EC-686B-07AE-1A60D02FF45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EA28F81-E26D-0809-E1B4-FE2F5F2ACA45}"/>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2910917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D0A061-308D-3541-026C-230170BB2A0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03D3539B-452A-22BD-4660-7AD5EBADFB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7D1C2578-0A45-70E1-6AA0-7DDFD0301B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22A2696-8109-E123-98D0-D14BCF389B0B}"/>
              </a:ext>
            </a:extLst>
          </p:cNvPr>
          <p:cNvSpPr>
            <a:spLocks noGrp="1"/>
          </p:cNvSpPr>
          <p:nvPr>
            <p:ph type="dt" sz="half" idx="10"/>
          </p:nvPr>
        </p:nvSpPr>
        <p:spPr/>
        <p:txBody>
          <a:bodyPr/>
          <a:lstStyle/>
          <a:p>
            <a:fld id="{4EB3A1F4-5211-4146-A558-9FCFAF3F00B4}" type="datetime1">
              <a:rPr lang="fr-FR" smtClean="0"/>
              <a:t>12/04/2026</a:t>
            </a:fld>
            <a:endParaRPr lang="fr-FR"/>
          </a:p>
        </p:txBody>
      </p:sp>
      <p:sp>
        <p:nvSpPr>
          <p:cNvPr id="6" name="Espace réservé du pied de page 5">
            <a:extLst>
              <a:ext uri="{FF2B5EF4-FFF2-40B4-BE49-F238E27FC236}">
                <a16:creationId xmlns:a16="http://schemas.microsoft.com/office/drawing/2014/main" id="{B2E67BB0-1812-9A3E-1787-92844C22AD5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78C2491-3C80-45C6-1CDC-4D0D746C4286}"/>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41552967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30B2B45-8242-C1F0-C692-E6D1DD5141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8DF5F8CA-9B9A-9389-7914-0D0D980A75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65EBDD7-7802-E2CD-98D7-51B9ED9451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ED54B9B-79BB-8A49-8508-482A8287CD3D}" type="datetime1">
              <a:rPr lang="fr-FR" smtClean="0"/>
              <a:t>12/04/2026</a:t>
            </a:fld>
            <a:endParaRPr lang="fr-FR"/>
          </a:p>
        </p:txBody>
      </p:sp>
      <p:sp>
        <p:nvSpPr>
          <p:cNvPr id="5" name="Espace réservé du pied de page 4">
            <a:extLst>
              <a:ext uri="{FF2B5EF4-FFF2-40B4-BE49-F238E27FC236}">
                <a16:creationId xmlns:a16="http://schemas.microsoft.com/office/drawing/2014/main" id="{53759756-5E34-F87C-6C17-39A06EEC29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4C533B71-7EDB-2F0E-6840-B1E034FA3A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387C5DA-6769-1942-A178-B0670A5BE201}" type="slidenum">
              <a:rPr lang="fr-FR" smtClean="0"/>
              <a:t>‹N°›</a:t>
            </a:fld>
            <a:endParaRPr lang="fr-FR"/>
          </a:p>
        </p:txBody>
      </p:sp>
    </p:spTree>
    <p:extLst>
      <p:ext uri="{BB962C8B-B14F-4D97-AF65-F5344CB8AC3E}">
        <p14:creationId xmlns:p14="http://schemas.microsoft.com/office/powerpoint/2010/main" val="707746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www.linkedin.com/search/results/people/?keywords=PhD%20OR%20Ph.D&amp;origin=FACETED_SEARCH&amp;currentCompany=%5B%223896%22%5D&amp;page=67&amp;spellCorrectionEnabled=true&amp;prioritizeMessage=false" TargetMode="External"/><Relationship Id="rId3" Type="http://schemas.openxmlformats.org/officeDocument/2006/relationships/hyperlink" Target="https://www.linkedin.com/search/results/people/?keywords=PhD%20OR%20Ph.D&amp;origin=FACETED_SEARCH&amp;currentCompany=%5B%2210040689%22%2C%2210152464%22%2C%2210192427%22%2C%2210298436%22%2C%2210470546%22%2C%2210782796%22%2C%2210847277%22%2C%2210855206%22%2C%2210938046%22%2C%2211060882%22%2C%2211133604%22%2C%2211163379%22%2C%221119857%22%2C%2211213267%22%2C%2211221868%22%2C%2211240168%22%2C%2211406566%22%2C%2211690952%22%2C%2212643288%22%2C%221275654%22%2C%22134381%22%2C%2214018249%22%2C%22142644%22%2C%2214777978%22%2C%2214815831%22%2C%221524802%22%2C%2218374674%22%2C%2218426763%22%2C%2218868918%22%2C%2218896263%22%2C%221916982%22%2C%221934114%22%2C%2220169446%22%2C%22205948%22%2C%22222534%22%2C%222266506%22%2C%222438080%22%2C%222538189%22%2C%2225592794%22%2C%2227047290%22%2C%2227098795%22%2C%2227201158%22%2C%222761349%22%2C%2228411685%22%2C%2228511455%22%2C%2228797144%22%2C%2228981443%22%2C%2230590203%22%2C%223107968%22%2C%223149224%22%2C%223164557%22%2C%223202048%22%2C%2234613683%22%2C%2235577369%22%2C%2235648850%22%2C%2235668536%22%2C%2240921243%22%2C%2242344857%22%2C%224998959%22%2C%225081413%22%2C%225196068%22%2C%225213490%22%2C%225244801%22%2C%2253085750%22%2C%2253391230%22%2C%2254129357%22%2C%226432019%22%2C%2264555618%22%2C%2264984825%22%2C%2266733945%22%2C%2267264925%22%2C%2268130372%22%2C%2268507741%22%2C%2269713279%22%2C%2271807065%22%2C%2272722462%22%2C%2273956850%22%2C%2274488747%22%2C%2275614501%22%2C%22757686%22%2C%2275770625%22%2C%227582677%22%2C%227585486%22%2C%2276378084%22%2C%2276742296%22%2C%2277140802%22%2C%2277348426%22%2C%2279411404%22%2C%2279458471%22%2C%2279761443%22%2C%2280313648%22%2C%2280967574%22%2C%2286341861%22%2C%2291188567%22%2C%2291551649%22%2C%229263949%22%2C%2292698744%22%2C%229338477%22%2C%229381008%22%2C%229474212%22%2C%229494738%22%2C%2298752651%22%2C%2299481637%22%2C%2242382149%22%5D&amp;page=16&amp;spellCorrectionEnabled=true&amp;prioritizeMessage=false" TargetMode="External"/><Relationship Id="rId7" Type="http://schemas.openxmlformats.org/officeDocument/2006/relationships/hyperlink" Target="https://www.linkedin.com/search/results/people/?keywords=PhD%20OR%20Ph.D&amp;origin=FACETED_SEARCH&amp;currentCompany=%5B%22100090736%22%2C%22100095149%22%2C%22100107963%22%2C%22100763705%22%2C%2210087650%22%2C%2211425009%22%2C%221190689%22%2C%221202176%22%2C%2212654073%22%2C%2212656559%22%2C%2212993000%22%2C%22133107%22%2C%22162946%22%2C%22162985%22%2C%22165073%22%2C%2216629%22%2C%2217054%22%2C%2218228632%22%2C%2219107784%22%2C%22210243%22%2C%22235667%22%2C%2225041007%22%2C%222566485%22%2C%222646846%22%2C%222786352%22%2C%2228635918%22%2C%223016163%22%2C%223192253%22%2C%223523280%22%2C%2235418%22%2C%2238727%22%2C%224999584%22%2C%2271272292%22%2C%2272095046%22%2C%227341%22%2C%22735645%22%2C%22823056%22%2C%2282978%22%2C%2283353557%22%2C%22894482%22%2C%22938935%22%2C%229675%22%2C%2210800546%22%5D" TargetMode="External"/><Relationship Id="rId2" Type="http://schemas.openxmlformats.org/officeDocument/2006/relationships/hyperlink" Target="https://www.linkedin.com/search/results/people/?keywords=PhD%20OR%20Ph.D%20&amp;origin=FACETED_SEARCH&amp;currentCompany=%5B%22100383202%22%2C%22100412024%22%2C%22100668214%22%2C%2210078156%22%2C%2210088875%22%2C%22102784195%22%2C%22103990610%22%2C%22104201567%22%2C%22104333437%22%2C%22105261719%22%2C%2210545773%22%2C%22105474474%22%2C%22105520798%22%2C%22105808779%22%2C%22105841808%22%2C%22107417123%22%2C%221079278%22%2C%22108372948%22%2C%2211004739%22%2C%2211122523%22%2C%2211219026%22%2C%2211307985%22%2C%2211397344%22%2C%2212954957%22%2C%2214073572%22%2C%2214795816%22%2C%2214807851%22%2C%2215205207%22%2C%2216260498%22%2C%221761630%22%2C%2218220481%22%2C%2218355946%22%2C%2218505417%22%2C%2218784387%22%2C%2218810799%22%2C%2220493331%22%2C%2223694312%22%2C%2223743105%22%2C%2227096574%22%2C%2227227353%22%2C%2228411685%22%2C%2228564784%22%2C%2228665183%22%2C%2228995048%22%2C%222957791%22%2C%2231455142%22%2C%2237840852%22%2C%22400984%22%2C%2242690786%22%2C%2243316859%22%2C%22437704%22%2C%2253458543%22%2C%2254296463%22%2C%22636083%22%2C%2265853433%22%2C%2267950256%22%2C%2268258644%22%2C%2269088447%22%2C%2269227794%22%2C%2271536720%22%2C%2271713563%22%2C%2272073962%22%2C%2272131596%22%2C%2272132155%22%2C%2273025755%22%2C%2273772374%22%2C%2274090368%22%2C%2274524532%22%2C%2276552058%22%2C%2276849543%22%2C%2277166802%22%2C%2277612405%22%2C%2277633585%22%2C%2277646838%22%2C%2278436552%22%2C%2279305876%22%2C%227933564%22%2C%2280975435%22%2C%2280986001%22%2C%2280989060%22%2C%2281461412%22%2C%2281694674%22%2C%2286248250%22%2C%2286363618%22%2C%2286682854%22%2C%2289194343%22%2C%2289358871%22%2C%2290614370%22%2C%2291520857%22%2C%2291554404%22%2C%2291676853%22%2C%229244677%22%2C%229312178%22%2C%2293158049%22%2C%22940589%22%2C%229407117%22%2C%2296163919%22%2C%2298495529%22%2C%2298636537%22%2C%2269510778%22%5D&amp;page=5&amp;spellCorrectionEnabled=true&amp;prioritizeMessage=false" TargetMode="External"/><Relationship Id="rId1" Type="http://schemas.openxmlformats.org/officeDocument/2006/relationships/slideLayout" Target="../slideLayouts/slideLayout2.xml"/><Relationship Id="rId6" Type="http://schemas.openxmlformats.org/officeDocument/2006/relationships/hyperlink" Target="https://www.linkedin.com/search/results/people/?keywords=PhD%20OR%20Ph.D&amp;origin=FACETED_SEARCH&amp;currentCompany=%5B%2210001198%22%2C%22100182550%22%2C%22100697506%22%2C%2210247164%22%2C%22105069%22%2C%2210554832%22%2C%2210598044%22%2C%2210813714%22%2C%2210825983%22%2C%2211213267%22%2C%2211274488%22%2C%221313777%22%2C%221398598%22%2C%2214048929%22%2C%221413705%22%2C%221445578%22%2C%2215797260%22%2C%22164363%22%2C%22166235%22%2C%2217401%22%2C%2218898807%22%2C%2222306%22%2C%222289538%22%2C%222496856%22%2C%222653286%22%2C%2227064%22%2C%222725964%22%2C%222797328%22%2C%223050787%22%2C%223161533%22%2C%2232150%22%2C%2234868%22%2C%2236991263%22%2C%2237230410%22%2C%2239883%22%2C%225101160%22%2C%225116038%22%2C%22517109%22%2C%2252127894%22%2C%2254593%22%2C%225650112%22%2C%2258346%22%2C%226436622%22%2C%22736846%22%2C%22741276%22%2C%2274751%22%2C%22765008%22%2C%22917413%22%2C%229427185%22%2C%2210828725%22%5D" TargetMode="External"/><Relationship Id="rId5" Type="http://schemas.openxmlformats.org/officeDocument/2006/relationships/hyperlink" Target="https://www.linkedin.com/search/results/people/?keywords=PhD%20OR%20Ph.D&amp;origin=FACETED_SEARCH&amp;currentCompany=%5B%22100154667%22%2C%2210021965%22%2C%2210229608%22%2C%2210279009%22%2C%2210304431%22%2C%2210365294%22%2C%2210441770%22%2C%2210502774%22%2C%2210511637%22%2C%2210539%22%2C%2210595806%22%2C%2210613048%22%2C%2210775893%22%2C%2210821353%22%2C%2210899288%22%2C%221097254%22%2C%2211121841%22%2C%2211210513%22%2C%2211283922%22%2C%2211453462%22%2C%2211502983%22%2C%221188053%22%2C%2211916%22%2C%221199183%22%2C%221223291%22%2C%2214021003%22%2C%2214067866%22%2C%221422598%22%2C%2214869%22%2C%22165622%22%2C%221774019%22%2C%2218108892%22%2C%2218651861%22%2C%2218779697%22%2C%221885711%22%2C%2220108880%22%2C%2220542%22%2C%22207309%22%2C%2221242%22%2C%222525315%22%2C%2225357%22%2C%22254053%22%2C%222862073%22%2C%222894897%22%2C%222900651%22%2C%2230718890%22%2C%22308062%22%2C%223096175%22%2C%223131687%22%2C%223177693%22%2C%22320369%22%2C%223210986%22%2C%2234910335%22%2C%223690131%22%2C%223847644%22%2C%2240467%22%2C%2240759%22%2C%2241397%22%2C%2243292%22%2C%2244321%22%2C%22451399%22%2C%2246395%22%2C%224828623%22%2C%2248613%22%2C%225057640%22%2C%225202733%22%2C%22526715%22%2C%22535568%22%2C%22594049%22%2C%22621758%22%2C%2265515%22%2C%22687554%22%2C%2271553275%22%2C%2274533773%22%2C%2275515534%22%2C%2275613266%22%2C%2278009%22%2C%2279774%22%2C%2281570%22%2C%2283421%22%2C%2284363%22%2C%2286417%22%2C%2286728%22%2C%228997%22%2C%229015%22%2C%22904839%22%2C%2290570598%22%2C%229180058%22%2C%229184036%22%2C%2292062%22%2C%2292495%22%2C%229290495%22%2C%229308426%22%2C%229361195%22%2C%229400559%22%2C%229404794%22%2C%229469287%22%2C%22951977%22%2C%22983425%22%2C%227052161%22%5D" TargetMode="External"/><Relationship Id="rId10" Type="http://schemas.openxmlformats.org/officeDocument/2006/relationships/hyperlink" Target="https://www.linkedin.com/search/results/people/?keywords=PhD%20OR%20Ph.D&amp;origin=FACETED_SEARCH&amp;currentCompany=%5B%223488%22%5D&amp;page=9&amp;spellCorrectionEnabled=true&amp;prioritizeMessage=false" TargetMode="External"/><Relationship Id="rId4" Type="http://schemas.openxmlformats.org/officeDocument/2006/relationships/hyperlink" Target="https://www.linkedin.com/search/results/people/?keywords=PhD%20OR%20Ph.D&amp;origin=FACETED_SEARCH&amp;currentCompany=%5B%2210044271%22%2C%2210057538%22%2C%2210133629%22%2C%221025792%22%2C%22102709%22%2C%2210416419%22%2C%2210432023%22%2C%2210470546%22%2C%2210511637%22%2C%22105770211%22%2C%2210583228%22%2C%22106925%22%2C%221072046%22%2C%2210783822%22%2C%2210799859%22%2C%2210839595%22%2C%2211057868%22%2C%2211171682%22%2C%2211173366%22%2C%2211280951%22%2C%2211412575%22%2C%2211518266%22%2C%2211563963%22%2C%2211683709%22%2C%22123254%22%2C%2213224055%22%2C%2213990849%22%2C%2214008179%22%2C%221436771%22%2C%22146315%22%2C%221488999%22%2C%221544281%22%2C%221674685%22%2C%2218085933%22%2C%2218576509%22%2C%2218598032%22%2C%2218598935%22%2C%2218981335%22%2C%2219229603%22%2C%2220054%22%2C%222022241%22%2C%22215966%22%2C%222208775%22%2C%22223432%22%2C%2222918%22%2C%22230945%22%2C%22233139%22%2C%22234874%22%2C%222378649%22%2C%222431792%22%2C%2225188389%22%2C%222630108%22%2C%222659953%22%2C%222679402%22%2C%222697142%22%2C%222704959%22%2C%222709127%22%2C%222766016%22%2C%2228171702%22%2C%2228338%22%2C%222889734%22%2C%2228998290%22%2C%222927409%22%2C%2230779%22%2C%223121411%22%2C%2231431064%22%2C%223151867%22%2C%223177729%22%2C%2234731272%22%2C%2234914422%22%2C%2236713%22%2C%2238647%22%2C%22397883%22%2C%2239996%22%2C%22474709%22%2C%22489118%22%2C%2249149841%22%2C%22492776%22%2C%22500771%22%2C%2253436380%22%2C%225380564%22%2C%225399031%22%2C%22546771%22%2C%2255284%22%2C%2261604%22%2C%22660883%22%2C%2268510099%22%2C%2269563743%22%2C%2269772024%22%2C%2271432%22%2C%2272604%22%2C%2274317%22%2C%22806496%22%2C%22835644%22%2C%22902343%22%2C%2291547826%22%2C%229269820%22%2C%229292396%22%2C%2293672648%22%2C%229370644%22%2C%229397589%22%2C%2294092826%22%2C%2295966459%22%2C%22112443%22%5D&amp;page=30&amp;spellCorrectionEnabled=true&amp;prioritizeMessage=false" TargetMode="External"/><Relationship Id="rId9" Type="http://schemas.openxmlformats.org/officeDocument/2006/relationships/hyperlink" Target="https://www.linkedin.com/search/results/people/?keywords=PhD%20OR%20Ph.D&amp;origin=FACETED_SEARCH&amp;currentCompany=%5B%222528%22%5D&amp;page=9&amp;spellCorrectionEnabled=true&amp;prioritizeMessage=false" TargetMode="External"/></Relationships>
</file>

<file path=ppt/slides/_rels/slide4.xml.rels><?xml version="1.0" encoding="UTF-8" standalone="yes"?>
<Relationships xmlns="http://schemas.openxmlformats.org/package/2006/relationships"><Relationship Id="rId26" Type="http://schemas.openxmlformats.org/officeDocument/2006/relationships/hyperlink" Target="https://www.linkedin.com/search/results/people/?currentCompany=%5B%22133107%22%5D&amp;keywords=PhD%20OR%20Ph.D%20OR%20Docteur%20OR%20Doctorat&amp;origin=FACETED_SEARCH&amp;sid=16_" TargetMode="External"/><Relationship Id="rId21" Type="http://schemas.openxmlformats.org/officeDocument/2006/relationships/hyperlink" Target="https://www.linkedin.com/search/results/people/?currentCompany=%5B%222566485%22%5D&amp;keywords=PhD%20OR%20Ph.D%20OR%20Docteur%20OR%20Doctorat&amp;origin=FACETED_SEARCH&amp;page=2&amp;sid=QQk" TargetMode="External"/><Relationship Id="rId42" Type="http://schemas.openxmlformats.org/officeDocument/2006/relationships/hyperlink" Target="https://www.linkedin.com/company/infovista/" TargetMode="External"/><Relationship Id="rId47" Type="http://schemas.openxmlformats.org/officeDocument/2006/relationships/hyperlink" Target="https://www.linkedin.com/company/payfit/" TargetMode="External"/><Relationship Id="rId63" Type="http://schemas.openxmlformats.org/officeDocument/2006/relationships/hyperlink" Target="https://www.linkedin.com/search/results/people/?currentCompany=%5B%2274751%22%5D&amp;keywords=PhD%20OR%20Ph.D%20OR%20Docteur%20OR%20Doctorat&amp;origin=FACETED_SEARCH&amp;sid=FrL" TargetMode="External"/><Relationship Id="rId68" Type="http://schemas.openxmlformats.org/officeDocument/2006/relationships/hyperlink" Target="https://www.linkedin.com/search/results/people/?currentCompany=%5B%225101160%22%5D&amp;keywords=PhD%20OR%20Ph.D%20OR%20Docteur%20OR%20Doctorat&amp;origin=FACETED_SEARCH&amp;sid=rPv" TargetMode="External"/><Relationship Id="rId16" Type="http://schemas.openxmlformats.org/officeDocument/2006/relationships/hyperlink" Target="https://www.linkedin.com/company/quadient/" TargetMode="External"/><Relationship Id="rId11" Type="http://schemas.openxmlformats.org/officeDocument/2006/relationships/hyperlink" Target="https://www.linkedin.com/company/ivalua/" TargetMode="External"/><Relationship Id="rId24" Type="http://schemas.openxmlformats.org/officeDocument/2006/relationships/hyperlink" Target="https://www.linkedin.com/search/results/people/?currentCompany=%5B%222786352%22%5D&amp;keywords=PhD%20OR%20Ph.D%20OR%20Docteur%20OR%20Doctorat&amp;origin=FACETED_SEARCH&amp;sid=YJO" TargetMode="External"/><Relationship Id="rId32" Type="http://schemas.openxmlformats.org/officeDocument/2006/relationships/hyperlink" Target="https://www.linkedin.com/search/results/people/?currentCompany=%5B%2225041007%22%5D&amp;keywords=PhD%20OR%20Ph.D%20OR%20Docteur%20OR%20Doctorat&amp;origin=FACETED_SEARCH&amp;sid=)V)" TargetMode="External"/><Relationship Id="rId37" Type="http://schemas.openxmlformats.org/officeDocument/2006/relationships/hyperlink" Target="https://www.linkedin.com/company/chapsvision/" TargetMode="External"/><Relationship Id="rId40" Type="http://schemas.openxmlformats.org/officeDocument/2006/relationships/hyperlink" Target="https://www.linkedin.com/company/generix/" TargetMode="External"/><Relationship Id="rId45" Type="http://schemas.openxmlformats.org/officeDocument/2006/relationships/hyperlink" Target="https://www.linkedin.com/company/mirakl/" TargetMode="External"/><Relationship Id="rId53" Type="http://schemas.openxmlformats.org/officeDocument/2006/relationships/hyperlink" Target="https://www.linkedin.com/company/trace-one/" TargetMode="External"/><Relationship Id="rId58" Type="http://schemas.openxmlformats.org/officeDocument/2006/relationships/hyperlink" Target="https://www.linkedin.com/search/results/people/?currentCompany=%5B%2210813714%22%5D&amp;keywords=PhD%20OR%20Ph.D%20OR%20Docteur%20OR%20Doctorat&amp;origin=FACETED_SEARCH&amp;sid=vSl" TargetMode="External"/><Relationship Id="rId66" Type="http://schemas.openxmlformats.org/officeDocument/2006/relationships/hyperlink" Target="https://www.linkedin.com/search/results/people/?currentCompany=%5B%2210247164%22%5D&amp;keywords=PhD%20OR%20Ph.D%20OR%20Docteur%20OR%20Doctorat&amp;origin=FACETED_SEARCH&amp;sid=R)D" TargetMode="External"/><Relationship Id="rId74" Type="http://schemas.openxmlformats.org/officeDocument/2006/relationships/hyperlink" Target="https://www.linkedin.com/search/results/people/?currentCompany=%5B%2210001198%22%5D&amp;keywords=PhD%20OR%20Ph.D%20OR%20Docteur%20OR%20Doctorat&amp;origin=FACETED_SEARCH&amp;sid=xHY" TargetMode="External"/><Relationship Id="rId5" Type="http://schemas.openxmlformats.org/officeDocument/2006/relationships/hyperlink" Target="https://www.linkedin.com/company/contentsquare/" TargetMode="External"/><Relationship Id="rId61" Type="http://schemas.openxmlformats.org/officeDocument/2006/relationships/hyperlink" Target="https://www.linkedin.com/search/results/people/?currentCompany=%5B%2217401%22%5D&amp;keywords=PhD%20OR%20Ph.D%20OR%20Docteur%20OR%20Doctorat&amp;origin=FACETED_SEARCH&amp;sid=N2_" TargetMode="External"/><Relationship Id="rId19" Type="http://schemas.openxmlformats.org/officeDocument/2006/relationships/hyperlink" Target="https://www.linkedin.com/search/results/people/?currentCompany=%5B%2238727%22%5D&amp;keywords=PhD%20OR%20Ph.D%20OR%20Docteur%20OR%20Doctorat&amp;origin=FACETED_SEARCH&amp;page=2&amp;sid=049" TargetMode="External"/><Relationship Id="rId14" Type="http://schemas.openxmlformats.org/officeDocument/2006/relationships/hyperlink" Target="https://www.linkedin.com/company/murex/" TargetMode="External"/><Relationship Id="rId22" Type="http://schemas.openxmlformats.org/officeDocument/2006/relationships/hyperlink" Target="https://www.linkedin.com/search/results/people/?currentCompany=%5B%2219107784%22%5D&amp;keywords=PhD%20OR%20Ph.D%20OR%20Docteur%20OR%20Doctorat&amp;origin=FACETED_SEARCH&amp;page=3&amp;sid=A0B" TargetMode="External"/><Relationship Id="rId27" Type="http://schemas.openxmlformats.org/officeDocument/2006/relationships/hyperlink" Target="https://www.linkedin.com/search/results/people/?currentCompany=%5B%2282978%22%5D&amp;keywords=PhD%20OR%20Ph.D%20OR%20Docteur%20OR%20Doctorat&amp;origin=FACETED_SEARCH&amp;page=2&amp;sid=GR7" TargetMode="External"/><Relationship Id="rId30" Type="http://schemas.openxmlformats.org/officeDocument/2006/relationships/hyperlink" Target="https://www.linkedin.com/search/results/people/?currentCompany=%5B%22165073%22%5D&amp;keywords=PhD%20OR%20Ph.D%20OR%20Docteur%20OR%20Doctorat&amp;origin=FACETED_SEARCH&amp;page=6&amp;sid=q2)" TargetMode="External"/><Relationship Id="rId35" Type="http://schemas.openxmlformats.org/officeDocument/2006/relationships/hyperlink" Target="https://www.linkedin.com/company/a2mac1/" TargetMode="External"/><Relationship Id="rId43" Type="http://schemas.openxmlformats.org/officeDocument/2006/relationships/hyperlink" Target="https://www.linkedin.com/company/lucca/" TargetMode="External"/><Relationship Id="rId48" Type="http://schemas.openxmlformats.org/officeDocument/2006/relationships/hyperlink" Target="https://www.linkedin.com/company/pigment/" TargetMode="External"/><Relationship Id="rId56" Type="http://schemas.openxmlformats.org/officeDocument/2006/relationships/hyperlink" Target="https://www.linkedin.com/company/vusiongroup/" TargetMode="External"/><Relationship Id="rId64" Type="http://schemas.openxmlformats.org/officeDocument/2006/relationships/hyperlink" Target="https://www.linkedin.com/search/results/people/?currentCompany=%5B%22164363%22%5D&amp;keywords=PhD%20OR%20Ph.D%20OR%20Docteur%20OR%20Doctorat&amp;origin=FACETED_SEARCH&amp;page=2&amp;sid=EmC" TargetMode="External"/><Relationship Id="rId69" Type="http://schemas.openxmlformats.org/officeDocument/2006/relationships/hyperlink" Target="https://www.linkedin.com/search/results/people/?currentCompany=%5B%226436622%22%5D&amp;keywords=PhD%20OR%20Ph.D%20OR%20Docteur%20OR%20Doctorat&amp;origin=FACETED_SEARCH&amp;sid=CYL" TargetMode="External"/><Relationship Id="rId77" Type="http://schemas.openxmlformats.org/officeDocument/2006/relationships/hyperlink" Target="https://www.linkedin.com/search/results/people/?currentCompany=%5B%2211274488%22%5D&amp;keywords=PhD%20OR%20Ph.D%20OR%20Docteur%20OR%20Doctorat&amp;origin=FACETED_SEARCH&amp;sid=qv-" TargetMode="External"/><Relationship Id="rId8" Type="http://schemas.openxmlformats.org/officeDocument/2006/relationships/hyperlink" Target="https://www.linkedin.com/company/esker-france/" TargetMode="External"/><Relationship Id="rId51" Type="http://schemas.openxmlformats.org/officeDocument/2006/relationships/hyperlink" Target="https://www.linkedin.com/company/shift-technology/" TargetMode="External"/><Relationship Id="rId72" Type="http://schemas.openxmlformats.org/officeDocument/2006/relationships/hyperlink" Target="https://www.linkedin.com/search/results/people/?currentCompany=%5B%229427185%22%5D&amp;keywords=PhD%20OR%20Ph.D%20OR%20Docteur%20OR%20Doctorat&amp;origin=FACETED_SEARCH&amp;page=2&amp;sid=6lR" TargetMode="External"/><Relationship Id="rId3" Type="http://schemas.openxmlformats.org/officeDocument/2006/relationships/hyperlink" Target="https://www.linkedin.com/search/results/people/?currentCompany=%5B%22162946%22%5D&amp;keywords=PhD%20OR%20Ph.D%20OR%20Docteur%20OR%20Doctorat&amp;origin=FACETED_SEARCH&amp;page=4&amp;sid=qc%3B" TargetMode="External"/><Relationship Id="rId12" Type="http://schemas.openxmlformats.org/officeDocument/2006/relationships/hyperlink" Target="https://www.linkedin.com/company/leboncoin/" TargetMode="External"/><Relationship Id="rId17" Type="http://schemas.openxmlformats.org/officeDocument/2006/relationships/hyperlink" Target="https://www.linkedin.com/company/s-b-s/" TargetMode="External"/><Relationship Id="rId25" Type="http://schemas.openxmlformats.org/officeDocument/2006/relationships/hyperlink" Target="https://www.linkedin.com/search/results/people/?currentCompany=%5B%2217054%22%5D&amp;keywords=PhD%20OR%20Ph.D%20OR%20Docteur%20OR%20Doctorat&amp;origin=FACETED_SEARCH&amp;page=13&amp;sid=zbg" TargetMode="External"/><Relationship Id="rId33" Type="http://schemas.openxmlformats.org/officeDocument/2006/relationships/hyperlink" Target="https://www.linkedin.com/search/results/people/?currentCompany=%5B%222646846%22%5D&amp;keywords=PhD%20OR%20Ph.D%20OR%20Docteur%20OR%20Doctorat&amp;origin=FACETED_SEARCH&amp;sid=~HL" TargetMode="External"/><Relationship Id="rId38" Type="http://schemas.openxmlformats.org/officeDocument/2006/relationships/hyperlink" Target="https://www.linkedin.com/company/clevasolutions/" TargetMode="External"/><Relationship Id="rId46" Type="http://schemas.openxmlformats.org/officeDocument/2006/relationships/hyperlink" Target="https://www.linkedin.com/company/neoxam/" TargetMode="External"/><Relationship Id="rId59" Type="http://schemas.openxmlformats.org/officeDocument/2006/relationships/hyperlink" Target="https://www.linkedin.com/search/results/people/?currentCompany=%5B%2252127894%22%5D&amp;keywords=PhD%20OR%20Ph.D%20OR%20Docteur%20OR%20Doctorat&amp;origin=FACETED_SEARCH&amp;page=2&amp;sid=%3AJ8" TargetMode="External"/><Relationship Id="rId67" Type="http://schemas.openxmlformats.org/officeDocument/2006/relationships/hyperlink" Target="https://www.linkedin.com/search/results/people/?currentCompany=%5B%222797328%22%5D&amp;keywords=PhD%20OR%20Ph.D%20OR%20Docteur%20OR%20Doctorat&amp;origin=FACETED_SEARCH&amp;page=2&amp;sid=QOD" TargetMode="External"/><Relationship Id="rId20" Type="http://schemas.openxmlformats.org/officeDocument/2006/relationships/hyperlink" Target="https://www.linkedin.com/search/results/people/?currentCompany=%5B%22162985%22%5D&amp;keywords=PhD%20OR%20Ph.D%20OR%20Docteur%20OR%20Doctorat&amp;origin=FACETED_SEARCH&amp;sid=%2CAb" TargetMode="External"/><Relationship Id="rId41" Type="http://schemas.openxmlformats.org/officeDocument/2006/relationships/hyperlink" Target="https://www.linkedin.com/company/graitec/" TargetMode="External"/><Relationship Id="rId54" Type="http://schemas.openxmlformats.org/officeDocument/2006/relationships/hyperlink" Target="https://www.linkedin.com/company/u-tech-dsi-cooperative-u/" TargetMode="External"/><Relationship Id="rId62" Type="http://schemas.openxmlformats.org/officeDocument/2006/relationships/hyperlink" Target="https://www.linkedin.com/search/results/people/?currentCompany=%5B%2234868%22%5D&amp;keywords=PhD%20OR%20Ph.D%20OR%20Docteur%20OR%20Doctorat&amp;origin=FACETED_SEARCH&amp;sid=01Q" TargetMode="External"/><Relationship Id="rId70" Type="http://schemas.openxmlformats.org/officeDocument/2006/relationships/hyperlink" Target="https://www.linkedin.com/search/results/people/?currentCompany=%5B%22765008%22%5D&amp;keywords=PhD%20OR%20Ph.D%20OR%20Docteur%20OR%20Doctorat&amp;origin=FACETED_SEARCH&amp;page=2&amp;sid=tu3" TargetMode="External"/><Relationship Id="rId75" Type="http://schemas.openxmlformats.org/officeDocument/2006/relationships/hyperlink" Target="https://www.linkedin.com/search/results/people/?currentCompany=%5B%2239883%22%5D&amp;keywords=PhD%20OR%20Ph.D%20OR%20Docteur%20OR%20Doctorat&amp;origin=FACETED_SEARCH&amp;sid=0)S" TargetMode="External"/><Relationship Id="rId1" Type="http://schemas.openxmlformats.org/officeDocument/2006/relationships/slideLayout" Target="../slideLayouts/slideLayout2.xml"/><Relationship Id="rId6" Type="http://schemas.openxmlformats.org/officeDocument/2006/relationships/hyperlink" Target="https://www.linkedin.com/company/decathlondigital/" TargetMode="External"/><Relationship Id="rId15" Type="http://schemas.openxmlformats.org/officeDocument/2006/relationships/hyperlink" Target="https://www.linkedin.com/company/ovhgroup/" TargetMode="External"/><Relationship Id="rId23" Type="http://schemas.openxmlformats.org/officeDocument/2006/relationships/hyperlink" Target="https://www.linkedin.com/search/results/people/?currentCompany=%5B%224999584%22%5D&amp;keywords=PhD%20OR%20Ph.D%20&amp;origin=GLOBAL_SEARCH_HEADER&amp;page=5&amp;sid=qXY" TargetMode="External"/><Relationship Id="rId28" Type="http://schemas.openxmlformats.org/officeDocument/2006/relationships/hyperlink" Target="https://www.linkedin.com/search/results/people/?currentCompany=%5B%22894482%22%5D&amp;keywords=PhD%20OR%20Ph.D%20OR%20Docteur%20OR%20Doctorat&amp;origin=FACETED_SEARCH&amp;page=2&amp;sid=b%40b" TargetMode="External"/><Relationship Id="rId36" Type="http://schemas.openxmlformats.org/officeDocument/2006/relationships/hyperlink" Target="https://www.linkedin.com/company/agicap/" TargetMode="External"/><Relationship Id="rId49" Type="http://schemas.openxmlformats.org/officeDocument/2006/relationships/hyperlink" Target="https://www.linkedin.com/company/planisware/" TargetMode="External"/><Relationship Id="rId57" Type="http://schemas.openxmlformats.org/officeDocument/2006/relationships/hyperlink" Target="https://www.linkedin.com/search/results/people/?currentCompany=%5B%221313777%22%5D&amp;keywords=PhD%20OR%20Ph.D%20OR%20Docteur%20OR%20Doctorat&amp;origin=FACETED_SEARCH&amp;page=2&amp;sid=TPE" TargetMode="External"/><Relationship Id="rId10" Type="http://schemas.openxmlformats.org/officeDocument/2006/relationships/hyperlink" Target="https://www.linkedin.com/company/isagri/" TargetMode="External"/><Relationship Id="rId31" Type="http://schemas.openxmlformats.org/officeDocument/2006/relationships/hyperlink" Target="https://www.linkedin.com/search/results/people/?currentCompany=%5B%221883877%22%5D&amp;keywords=PhD%20OR%20Ph.D%20OR%20Docteur%20OR%20Doctorat&amp;origin=FACETED_SEARCH&amp;page=6&amp;sid=OTR" TargetMode="External"/><Relationship Id="rId44" Type="http://schemas.openxmlformats.org/officeDocument/2006/relationships/hyperlink" Target="https://www.linkedin.com/company/manomano/" TargetMode="External"/><Relationship Id="rId52" Type="http://schemas.openxmlformats.org/officeDocument/2006/relationships/hyperlink" Target="https://www.linkedin.com/company/the-fork/" TargetMode="External"/><Relationship Id="rId60" Type="http://schemas.openxmlformats.org/officeDocument/2006/relationships/hyperlink" Target="https://www.linkedin.com/search/results/people/?currentCompany=%5B%22517109%22%5D&amp;keywords=PhD%20OR%20Ph.D%20OR%20Docteur%20OR%20Doctorat&amp;origin=FACETED_SEARCH&amp;sid=nfa" TargetMode="External"/><Relationship Id="rId65" Type="http://schemas.openxmlformats.org/officeDocument/2006/relationships/hyperlink" Target="https://www.linkedin.com/search/results/people/?currentCompany=%5B%22105069%22%5D&amp;keywords=PhD%20OR%20Ph.D%20OR%20Docteur%20OR%20Doctorat&amp;origin=FACETED_SEARCH&amp;sid=v1m" TargetMode="External"/><Relationship Id="rId73" Type="http://schemas.openxmlformats.org/officeDocument/2006/relationships/hyperlink" Target="https://www.linkedin.com/search/results/people/?currentCompany=%5B%223050787%22%5D&amp;keywords=PhD%20OR%20Ph.D%20OR%20Docteur%20OR%20Doctorat&amp;origin=FACETED_SEARCH&amp;page=3&amp;sid=uSB" TargetMode="External"/><Relationship Id="rId78" Type="http://schemas.openxmlformats.org/officeDocument/2006/relationships/hyperlink" Target="https://www.linkedin.com/search/results/people/?currentCompany=%5B%22100182550%22%5D&amp;keywords=PhD%20OR%20Ph.D%20OR%20Docteur%20OR%20Doctorat&amp;origin=FACETED_SEARCH&amp;sid=Szi" TargetMode="External"/><Relationship Id="rId4" Type="http://schemas.openxmlformats.org/officeDocument/2006/relationships/hyperlink" Target="https://www.linkedin.com/company/cgg/" TargetMode="External"/><Relationship Id="rId9" Type="http://schemas.openxmlformats.org/officeDocument/2006/relationships/hyperlink" Target="https://www.linkedin.com/company/euro-informations-developpements-eid/" TargetMode="External"/><Relationship Id="rId13" Type="http://schemas.openxmlformats.org/officeDocument/2006/relationships/hyperlink" Target="https://www.linkedin.com/company/linedata/" TargetMode="External"/><Relationship Id="rId18" Type="http://schemas.openxmlformats.org/officeDocument/2006/relationships/hyperlink" Target="https://www.linkedin.com/company/viveris/" TargetMode="External"/><Relationship Id="rId39" Type="http://schemas.openxmlformats.org/officeDocument/2006/relationships/hyperlink" Target="https://www.linkedin.com/company/enablon/" TargetMode="External"/><Relationship Id="rId34" Type="http://schemas.openxmlformats.org/officeDocument/2006/relationships/hyperlink" Target="https://www.linkedin.com/search/results/people/?currentCompany=%5B%2235418%22%5D&amp;keywords=PhD%20OR%20Ph.D%20OR%20Docteur%20OR%20Doctorat&amp;origin=FACETED_SEARCH&amp;page=3&amp;sid=M%40N" TargetMode="External"/><Relationship Id="rId50" Type="http://schemas.openxmlformats.org/officeDocument/2006/relationships/hyperlink" Target="https://www.linkedin.com/company/scaleway/" TargetMode="External"/><Relationship Id="rId55" Type="http://schemas.openxmlformats.org/officeDocument/2006/relationships/hyperlink" Target="https://www.linkedin.com/company/ubisoft-paris/" TargetMode="External"/><Relationship Id="rId76" Type="http://schemas.openxmlformats.org/officeDocument/2006/relationships/hyperlink" Target="https://www.linkedin.com/search/results/people/?currentCompany=%5B%225650112%22%5D&amp;keywords=PhD%20OR%20Ph.D%20OR%20Docteur%20OR%20Doctorat&amp;origin=FACETED_SEARCH&amp;sid=XxD" TargetMode="External"/><Relationship Id="rId7" Type="http://schemas.openxmlformats.org/officeDocument/2006/relationships/hyperlink" Target="https://www.linkedin.com/company/doctolib/" TargetMode="External"/><Relationship Id="rId71" Type="http://schemas.openxmlformats.org/officeDocument/2006/relationships/hyperlink" Target="https://www.linkedin.com/search/results/people/?currentCompany=%5B%2227064%22%5D&amp;keywords=PhD%20OR%20Ph.D%20OR%20Docteur%20OR%20Doctorat&amp;origin=FACETED_SEARCH&amp;page=2&amp;sid=qw8" TargetMode="External"/><Relationship Id="rId2" Type="http://schemas.openxmlformats.org/officeDocument/2006/relationships/hyperlink" Target="https://www.linkedin.com/company/cdiscount/" TargetMode="External"/><Relationship Id="rId29" Type="http://schemas.openxmlformats.org/officeDocument/2006/relationships/hyperlink" Target="https://www.linkedin.com/search/results/people/?currentCompany=%5B%227341%22%5D&amp;keywords=PhD%20OR%20Ph.D%20OR%20Docteur%20OR%20Doctorat&amp;origin=FACETED_SEARCH&amp;sid=ckI" TargetMode="External"/></Relationships>
</file>

<file path=ppt/slides/_rels/slide5.xml.rels><?xml version="1.0" encoding="UTF-8" standalone="yes"?>
<Relationships xmlns="http://schemas.openxmlformats.org/package/2006/relationships"><Relationship Id="rId13" Type="http://schemas.openxmlformats.org/officeDocument/2006/relationships/hyperlink" Target="https://www.linkedin.com/company/preligens/" TargetMode="External"/><Relationship Id="rId18" Type="http://schemas.openxmlformats.org/officeDocument/2006/relationships/hyperlink" Target="https://www.linkedin.com/company/ubisoftbordeaux/" TargetMode="External"/><Relationship Id="rId26" Type="http://schemas.openxmlformats.org/officeDocument/2006/relationships/hyperlink" Target="https://www.linkedin.com/search/results/people/?currentCompany=%5B%2281570%22%5D&amp;keywords=PhD%20OR%20Ph.D%20OR%20Docteur%20OR%20Doctorat&amp;origin=FACETED_SEARCH&amp;sid=._)" TargetMode="External"/><Relationship Id="rId39" Type="http://schemas.openxmlformats.org/officeDocument/2006/relationships/hyperlink" Target="https://www.linkedin.com/search/results/people/?currentCompany=%5B%2210304431%22%5D&amp;keywords=PhD%20OR%20Ph.D%20OR%20Docteur%20OR%20Doctorat&amp;origin=FACETED_SEARCH&amp;sid=5Yu" TargetMode="External"/><Relationship Id="rId21" Type="http://schemas.openxmlformats.org/officeDocument/2006/relationships/hyperlink" Target="https://www.linkedin.com/company/wallix/" TargetMode="External"/><Relationship Id="rId34" Type="http://schemas.openxmlformats.org/officeDocument/2006/relationships/hyperlink" Target="https://www.linkedin.com/search/results/people/?currentCompany=%5B%2241397%22%5D&amp;keywords=PhD%20OR%20Ph.D%20OR%20Docteur%20OR%20Doctorat&amp;origin=FACETED_SEARCH&amp;sid=5T5" TargetMode="External"/><Relationship Id="rId42" Type="http://schemas.openxmlformats.org/officeDocument/2006/relationships/hyperlink" Target="https://www.linkedin.com/company/adacore/" TargetMode="External"/><Relationship Id="rId47" Type="http://schemas.openxmlformats.org/officeDocument/2006/relationships/hyperlink" Target="https://www.linkedin.com/company/diabolocom/" TargetMode="External"/><Relationship Id="rId50" Type="http://schemas.openxmlformats.org/officeDocument/2006/relationships/hyperlink" Target="https://www.linkedin.com/company/fluid-topics/" TargetMode="External"/><Relationship Id="rId55" Type="http://schemas.openxmlformats.org/officeDocument/2006/relationships/hyperlink" Target="https://www.linkedin.com/company/lundi-matin-sas/?lipi=urn%3Ali%3Apage%3Ad_flagship3_search_srp_companies%3Btvho%2FLWwS2yLfev7k16zxA%3D%3D" TargetMode="External"/><Relationship Id="rId7" Type="http://schemas.openxmlformats.org/officeDocument/2006/relationships/hyperlink" Target="https://www.linkedin.com/company/ennov/" TargetMode="External"/><Relationship Id="rId2" Type="http://schemas.openxmlformats.org/officeDocument/2006/relationships/hyperlink" Target="https://www.linkedin.com/company/akur8/" TargetMode="External"/><Relationship Id="rId16" Type="http://schemas.openxmlformats.org/officeDocument/2006/relationships/hyperlink" Target="https://www.linkedin.com/company/tiime-app/" TargetMode="External"/><Relationship Id="rId29" Type="http://schemas.openxmlformats.org/officeDocument/2006/relationships/hyperlink" Target="https://www.linkedin.com/search/results/people/?currentCompany=%5B%2218651861%22%5D&amp;keywords=PhD%20OR%20Ph.D%20OR%20Docteur%20OR%20Doctorat&amp;origin=FACETED_SEARCH&amp;sid=zZW" TargetMode="External"/><Relationship Id="rId11" Type="http://schemas.openxmlformats.org/officeDocument/2006/relationships/hyperlink" Target="https://www.linkedin.com/company/median-technologies/" TargetMode="External"/><Relationship Id="rId24" Type="http://schemas.openxmlformats.org/officeDocument/2006/relationships/hyperlink" Target="https://www.linkedin.com/search/results/people/?currentCompany=%5B%2248613%22%5D&amp;keywords=PhD%20OR%20Ph.D%20OR%20Docteur%20OR%20Doctorat&amp;origin=FACETED_SEARCH&amp;page=2&amp;sid=iA~" TargetMode="External"/><Relationship Id="rId32" Type="http://schemas.openxmlformats.org/officeDocument/2006/relationships/hyperlink" Target="https://www.linkedin.com/search/results/people/?currentCompany=%5B%22165622%22%5D&amp;keywords=PhD%20OR%20Ph.D%20OR%20Docteur%20OR%20Doctorat&amp;origin=FACETED_SEARCH&amp;sid=7ZY" TargetMode="External"/><Relationship Id="rId37" Type="http://schemas.openxmlformats.org/officeDocument/2006/relationships/hyperlink" Target="https://www.linkedin.com/search/results/people/?currentCompany=%5B%2218779697%22%5D&amp;keywords=PhD%20OR%20Ph.D%20OR%20Docteur%20OR%20Doctorat&amp;origin=FACETED_SEARCH&amp;sid=R*0" TargetMode="External"/><Relationship Id="rId40" Type="http://schemas.openxmlformats.org/officeDocument/2006/relationships/hyperlink" Target="https://www.linkedin.com/search/results/people/?currentCompany=%5B%2286417%22%5D&amp;keywords=PhD%20OR%20Ph.D%20OR%20Docteur%20OR%20Doctorat&amp;origin=FACETED_SEARCH&amp;sid=lP8" TargetMode="External"/><Relationship Id="rId45" Type="http://schemas.openxmlformats.org/officeDocument/2006/relationships/hyperlink" Target="https://www.linkedin.com/company/braincubefr/" TargetMode="External"/><Relationship Id="rId53" Type="http://schemas.openxmlformats.org/officeDocument/2006/relationships/hyperlink" Target="https://www.linkedin.com/company/lesphinx/" TargetMode="External"/><Relationship Id="rId58" Type="http://schemas.openxmlformats.org/officeDocument/2006/relationships/hyperlink" Target="https://www.linkedin.com/company/obeo/" TargetMode="External"/><Relationship Id="rId5" Type="http://schemas.openxmlformats.org/officeDocument/2006/relationships/hyperlink" Target="https://www.linkedin.com/company/enovacom/?lipi=urn%3Ali%3Apage%3Ad_flagship3_search_srp_companies%3BDmRPEaTtTsuRfsDezHfwNQ%3D%3D" TargetMode="External"/><Relationship Id="rId19" Type="http://schemas.openxmlformats.org/officeDocument/2006/relationships/hyperlink" Target="https://www.linkedin.com/company/upsundotcom/" TargetMode="External"/><Relationship Id="rId4" Type="http://schemas.openxmlformats.org/officeDocument/2006/relationships/hyperlink" Target="https://www.linkedin.com/company/corys/" TargetMode="External"/><Relationship Id="rId9" Type="http://schemas.openxmlformats.org/officeDocument/2006/relationships/hyperlink" Target="https://www.linkedin.com/company/homa-games/" TargetMode="External"/><Relationship Id="rId14" Type="http://schemas.openxmlformats.org/officeDocument/2006/relationships/hyperlink" Target="https://www.linkedin.com/company/sidetrade/" TargetMode="External"/><Relationship Id="rId22" Type="http://schemas.openxmlformats.org/officeDocument/2006/relationships/hyperlink" Target="https://www.linkedin.com/search/results/people/?currentCompany=%5B%2214067866%22%5D&amp;keywords=PhD%20OR%20Ph.D%20OR%20Docteur%20OR%20Doctorat&amp;origin=FACETED_SEARCH&amp;sid=GQm" TargetMode="External"/><Relationship Id="rId27" Type="http://schemas.openxmlformats.org/officeDocument/2006/relationships/hyperlink" Target="https://www.linkedin.com/search/results/people/?currentCompany=%5B%221188053%22%5D&amp;keywords=PhD%20OR%20Ph.D%20OR%20Docteur%20OR%20Doctorat&amp;origin=FACETED_SEARCH&amp;page=2&amp;sid=TED" TargetMode="External"/><Relationship Id="rId30" Type="http://schemas.openxmlformats.org/officeDocument/2006/relationships/hyperlink" Target="https://www.linkedin.com/search/results/people/?currentCompany=%5B%2240759%22%5D&amp;keywords=PhD%20OR%20Ph.D%20OR%20Docteur%20OR%20Doctorat&amp;origin=FACETED_SEARCH&amp;sid=8N." TargetMode="External"/><Relationship Id="rId35" Type="http://schemas.openxmlformats.org/officeDocument/2006/relationships/hyperlink" Target="https://www.linkedin.com/search/results/people/?currentCompany=%5B%22254053%22%5D&amp;keywords=PhD%20OR%20Ph.D%20OR%20Docteur%20OR%20Doctorat&amp;origin=FACETED_SEARCH&amp;sid=(bY" TargetMode="External"/><Relationship Id="rId43" Type="http://schemas.openxmlformats.org/officeDocument/2006/relationships/hyperlink" Target="https://www.linkedin.com/company/alteia-ai/?lipi=urn%3Ali%3Apage%3Ad_flagship3_search_srp_companies%3BPWvT99xYSgmmQpvXUNGP0w%3D%3D" TargetMode="External"/><Relationship Id="rId48" Type="http://schemas.openxmlformats.org/officeDocument/2006/relationships/hyperlink" Target="https://www.linkedin.com/company/eliis/" TargetMode="External"/><Relationship Id="rId56" Type="http://schemas.openxmlformats.org/officeDocument/2006/relationships/hyperlink" Target="https://www.linkedin.com/company/microej/" TargetMode="External"/><Relationship Id="rId8" Type="http://schemas.openxmlformats.org/officeDocument/2006/relationships/hyperlink" Target="https://www.linkedin.com/company/esri-france/" TargetMode="External"/><Relationship Id="rId51" Type="http://schemas.openxmlformats.org/officeDocument/2006/relationships/hyperlink" Target="https://www.linkedin.com/company/index-education-france/?lipi=urn%3Ali%3Apage%3Ad_flagship3_search_srp_companies%3B6JNzW%2Bx7R32%2ByCjYftmPjA%3D%3D" TargetMode="External"/><Relationship Id="rId3" Type="http://schemas.openxmlformats.org/officeDocument/2006/relationships/hyperlink" Target="https://www.linkedin.com/company/asobo-studio/" TargetMode="External"/><Relationship Id="rId12" Type="http://schemas.openxmlformats.org/officeDocument/2006/relationships/hyperlink" Target="https://www.linkedin.com/company/quantic-dream/" TargetMode="External"/><Relationship Id="rId17" Type="http://schemas.openxmlformats.org/officeDocument/2006/relationships/hyperlink" Target="https://www.linkedin.com/company/ubisoftannecy/" TargetMode="External"/><Relationship Id="rId25" Type="http://schemas.openxmlformats.org/officeDocument/2006/relationships/hyperlink" Target="https://www.linkedin.com/search/results/people/?currentCompany=%5B%229184036%22%5D&amp;keywords=PhD%20OR%20Ph.D%20OR%20Docteur%20OR%20Doctorat&amp;origin=FACETED_SEARCH&amp;sid=beX" TargetMode="External"/><Relationship Id="rId33" Type="http://schemas.openxmlformats.org/officeDocument/2006/relationships/hyperlink" Target="https://www.linkedin.com/search/results/people/?currentCompany=%5B%2210821353%22%5D&amp;keywords=PhD%20OR%20Ph.D%20OR%20Docteur%20OR%20Doctorat&amp;origin=FACETED_SEARCH&amp;page=2&amp;sid=xQ7" TargetMode="External"/><Relationship Id="rId38" Type="http://schemas.openxmlformats.org/officeDocument/2006/relationships/hyperlink" Target="https://www.linkedin.com/search/results/people/?currentCompany=%5B%2211453462%22%5D&amp;keywords=PhD%20OR%20Ph.D%20OR%20Docteur%20OR%20Doctorat&amp;origin=FACETED_SEARCH&amp;page=2&amp;sid=)n7" TargetMode="External"/><Relationship Id="rId46" Type="http://schemas.openxmlformats.org/officeDocument/2006/relationships/hyperlink" Target="https://www.linkedin.com/company/cosmotechweb/" TargetMode="External"/><Relationship Id="rId59" Type="http://schemas.openxmlformats.org/officeDocument/2006/relationships/hyperlink" Target="https://www.linkedin.com/search/results/people/?keywords=%22PhD%22%20OR%20%22Ph.D%22%20OR%20%22Docteur%22%20OR%20%22Doctorat%22%20OR%20%22Doctorant%22&amp;origin=FACETED_SEARCH&amp;currentCompany=%5B%22513621%22%5D" TargetMode="External"/><Relationship Id="rId20" Type="http://schemas.openxmlformats.org/officeDocument/2006/relationships/hyperlink" Target="https://www.linkedin.com/company/verimatrix/" TargetMode="External"/><Relationship Id="rId41" Type="http://schemas.openxmlformats.org/officeDocument/2006/relationships/hyperlink" Target="https://www.linkedin.com/company/acelys/" TargetMode="External"/><Relationship Id="rId54" Type="http://schemas.openxmlformats.org/officeDocument/2006/relationships/hyperlink" Target="https://www.linkedin.com/company/lokad/?lipi=urn%3Ali%3Apage%3Ad_flagship3_search_srp_companies%3BSntkcdyBQ%2BWJ2Zp7ifS2Cg%3D%3D" TargetMode="External"/><Relationship Id="rId1" Type="http://schemas.openxmlformats.org/officeDocument/2006/relationships/slideLayout" Target="../slideLayouts/slideLayout2.xml"/><Relationship Id="rId6" Type="http://schemas.openxmlformats.org/officeDocument/2006/relationships/hyperlink" Target="https://www.linkedin.com/company/deepki/" TargetMode="External"/><Relationship Id="rId15" Type="http://schemas.openxmlformats.org/officeDocument/2006/relationships/hyperlink" Target="https://www.linkedin.com/company/softathome/" TargetMode="External"/><Relationship Id="rId23" Type="http://schemas.openxmlformats.org/officeDocument/2006/relationships/hyperlink" Target="https://www.linkedin.com/search/results/people/?currentCompany=%5B%2279774%22%5D&amp;keywords=PhD%20OR%20Ph.D%20OR%20Docteur%20OR%20Doctorat&amp;origin=FACETED_SEARCH&amp;sid=4wy" TargetMode="External"/><Relationship Id="rId28" Type="http://schemas.openxmlformats.org/officeDocument/2006/relationships/hyperlink" Target="https://www.linkedin.com/search/results/people/?currentCompany=%5B%2240467%22%5D&amp;keywords=PhD%20OR%20Ph.D%20OR%20Docteur%20OR%20Doctorat&amp;origin=FACETED_SEARCH&amp;sid=48M" TargetMode="External"/><Relationship Id="rId36" Type="http://schemas.openxmlformats.org/officeDocument/2006/relationships/hyperlink" Target="https://www.linkedin.com/search/results/people/?currentCompany=%5B%2211283922%22%5D&amp;keywords=PhD%20OR%20Ph.D%20OR%20Docteur%20OR%20Doctorat&amp;origin=FACETED_SEARCH&amp;sid=avB" TargetMode="External"/><Relationship Id="rId49" Type="http://schemas.openxmlformats.org/officeDocument/2006/relationships/hyperlink" Target="https://www.linkedin.com/company/fittingbox/?lipi=urn%3Ali%3Apage%3Ad_flagship3_search_srp_companies_load_more%3BdKzqoT0rQXa8XJ9vD7PNbw%3D%3D" TargetMode="External"/><Relationship Id="rId57" Type="http://schemas.openxmlformats.org/officeDocument/2006/relationships/hyperlink" Target="https://www.linkedin.com/company/novadiscovery/" TargetMode="External"/><Relationship Id="rId10" Type="http://schemas.openxmlformats.org/officeDocument/2006/relationships/hyperlink" Target="https://www.linkedin.com/company/infologic/" TargetMode="External"/><Relationship Id="rId31" Type="http://schemas.openxmlformats.org/officeDocument/2006/relationships/hyperlink" Target="https://www.linkedin.com/search/results/people/?currentCompany=%5B%2292495%22%5D&amp;keywords=PhD%20OR%20Ph.D%20OR%20Docteur%20OR%20Doctorat&amp;origin=FACETED_SEARCH&amp;page=3&amp;sid=ac~" TargetMode="External"/><Relationship Id="rId44" Type="http://schemas.openxmlformats.org/officeDocument/2006/relationships/hyperlink" Target="https://www.linkedin.com/company/arturia/" TargetMode="External"/><Relationship Id="rId52" Type="http://schemas.openxmlformats.org/officeDocument/2006/relationships/hyperlink" Target="https://www.linkedin.com/company/instant-system-maas-provider/"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www.linkedin.com/company/iex.ec/" TargetMode="External"/><Relationship Id="rId13" Type="http://schemas.openxmlformats.org/officeDocument/2006/relationships/hyperlink" Target="https://www.linkedin.com/company/oslandia/" TargetMode="External"/><Relationship Id="rId18" Type="http://schemas.openxmlformats.org/officeDocument/2006/relationships/hyperlink" Target="https://www.linkedin.com/search/results/people/?currentCompany=%5B%222545035%22%5D&amp;geoUrn=%5B%22103737322%22%5D&amp;keywords=%22PhD%22%20OR%20%22Ph.D%22%20OR%20%22Docteur%22%20OR%20%22Doctorat%22&amp;origin=FACETED_SEARCH&amp;sid=z%3B!" TargetMode="External"/><Relationship Id="rId26" Type="http://schemas.openxmlformats.org/officeDocument/2006/relationships/hyperlink" Target="https://www.linkedin.com/company/morehisto/" TargetMode="External"/><Relationship Id="rId3" Type="http://schemas.openxmlformats.org/officeDocument/2006/relationships/hyperlink" Target="https://www.linkedin.com/search/results/people/?currentCompany=%5B%222938490%22%5D&amp;geoUrn=%5B%22103737322%22%5D&amp;keywords=%22PhD%22%20OR%20%22Ph.D%22%20OR%20%22Docteur%22%20OR%20%22Doctorat%22&amp;origin=FACETED_SEARCH&amp;sid=P!d" TargetMode="External"/><Relationship Id="rId21" Type="http://schemas.openxmlformats.org/officeDocument/2006/relationships/hyperlink" Target="https://www.linkedin.com/company/geode-solutions/posts/?feedView=all" TargetMode="External"/><Relationship Id="rId7" Type="http://schemas.openxmlformats.org/officeDocument/2006/relationships/hyperlink" Target="https://www.linkedin.com/company/hera-mi/?lipi=urn%3Ali%3Apage%3Ad_flagship3_search_srp_companies%3B49iTvs7yS5SNwVNd%2BzOq3Q%3D%3D" TargetMode="External"/><Relationship Id="rId12" Type="http://schemas.openxmlformats.org/officeDocument/2006/relationships/hyperlink" Target="https://www.linkedin.com/company/optacare/" TargetMode="External"/><Relationship Id="rId17" Type="http://schemas.openxmlformats.org/officeDocument/2006/relationships/hyperlink" Target="https://www.linkedin.com/company/toovalu-sas/?lipi=urn%3Ali%3Apage%3Ad_flagship3_search_srp_companies%3BExTAuOJ1S9y%2FxtAtvz50pA%3D%3D" TargetMode="External"/><Relationship Id="rId25" Type="http://schemas.openxmlformats.org/officeDocument/2006/relationships/hyperlink" Target="https://www.linkedin.com/company/modartt/people/?keywords=%22PhD%22%20OR%20%22Ph.D%22%20OR%20%22Docteur%22%20OR%20%22Docteure%22%20OR%20%22Doctorant%22%20OR%20%22Doctorante%22" TargetMode="External"/><Relationship Id="rId2" Type="http://schemas.openxmlformats.org/officeDocument/2006/relationships/hyperlink" Target="https://www.linkedin.com/company/aprex-solutions/posts/?feedView=all" TargetMode="External"/><Relationship Id="rId16" Type="http://schemas.openxmlformats.org/officeDocument/2006/relationships/hyperlink" Target="https://www.linkedin.com/company/tihive/" TargetMode="External"/><Relationship Id="rId20" Type="http://schemas.openxmlformats.org/officeDocument/2006/relationships/hyperlink" Target="https://www.linkedin.com/company/exactcure/?lipi=urn%3Ali%3Apage%3Ad_flagship3_search_srp_companies%3BgdYO7Y06RFiojDvEvBegBg%3D%3D" TargetMode="External"/><Relationship Id="rId29" Type="http://schemas.openxmlformats.org/officeDocument/2006/relationships/hyperlink" Target="https://www.linkedin.com/company/smartium-group/" TargetMode="External"/><Relationship Id="rId1" Type="http://schemas.openxmlformats.org/officeDocument/2006/relationships/slideLayout" Target="../slideLayouts/slideLayout2.xml"/><Relationship Id="rId6" Type="http://schemas.openxmlformats.org/officeDocument/2006/relationships/hyperlink" Target="https://www.linkedin.com/company/chemical-process-simulation-software-fives-prosim/" TargetMode="External"/><Relationship Id="rId11" Type="http://schemas.openxmlformats.org/officeDocument/2006/relationships/hyperlink" Target="https://www.linkedin.com/search/results/companies/?companyHqGeo=%5B%22103876217%22%5D&amp;companySize=%5B%22C%22%5D&amp;industryCompanyVertical=%5B%224%22%5D&amp;keywords=%22%22&amp;origin=FACETED_SEARCH&amp;page=2&amp;sid=lR5" TargetMode="External"/><Relationship Id="rId24" Type="http://schemas.openxmlformats.org/officeDocument/2006/relationships/hyperlink" Target="https://www.linkedin.com/search/results/people/?currentCompany=%5B%2280041245%22%5D&amp;geoUrn=%5B%22103737322%22%5D&amp;keywords=%22PhD%22%20OR%20%22Ph.D%22%20OR%20%22Docteur%22%20OR%20%22Doctorat%22&amp;origin=FACETED_SEARCH&amp;sid=N1r" TargetMode="External"/><Relationship Id="rId32" Type="http://schemas.openxmlformats.org/officeDocument/2006/relationships/hyperlink" Target="https://www.linkedin.com/search/results/people/?keywords=%22PhD%22%20OR%20%22Ph.D%22%20OR%20%22Docteur%22%20OR%20%22Doctorat%22%20OR%20%22Doctorant%22&amp;origin=FACETED_SEARCH&amp;currentCompany=%5B%22513621%22%5D" TargetMode="External"/><Relationship Id="rId5" Type="http://schemas.openxmlformats.org/officeDocument/2006/relationships/hyperlink" Target="https://www.linkedin.com/company/eomys/" TargetMode="External"/><Relationship Id="rId15" Type="http://schemas.openxmlformats.org/officeDocument/2006/relationships/hyperlink" Target="https://www.linkedin.com/search/results/people/?currentCompany=%5B%22205948%22%5D&amp;keywords=%22PhD%22%20OR%20%22Ph.D%22%20OR%20%22Docteur%22%20OR%20%22Doctorat%22&amp;origin=FACETED_SEARCH&amp;sid=L92" TargetMode="External"/><Relationship Id="rId23" Type="http://schemas.openxmlformats.org/officeDocument/2006/relationships/hyperlink" Target="https://www.linkedin.com/search/results/people/?currentCompany=%5B%2291484438%22%5D&amp;keywords=%22PhD%22%20OR%20%22Ph.D%22%20OR%20%22Docteur%22%20OR%20%22Doctorat%22&amp;origin=FACETED_SEARCH&amp;sid=Rv%3B" TargetMode="External"/><Relationship Id="rId28" Type="http://schemas.openxmlformats.org/officeDocument/2006/relationships/hyperlink" Target="https://www.linkedin.com/search/results/people/?currentCompany=%5B%22513621%22%5D&amp;geoUrn=%5B%22103737322%22%5D&amp;keywords=%22PhD%22%20OR%20%22Ph.D%22%20OR%20%22Docteur%22%20OR%20%22Doctorat%22&amp;origin=FACETED_SEARCH&amp;sid=Dwm" TargetMode="External"/><Relationship Id="rId10" Type="http://schemas.openxmlformats.org/officeDocument/2006/relationships/hyperlink" Target="https://www.linkedin.com/company/natural-solutions/" TargetMode="External"/><Relationship Id="rId19" Type="http://schemas.openxmlformats.org/officeDocument/2006/relationships/hyperlink" Target="https://www.linkedin.com/company/ypso-facto/" TargetMode="External"/><Relationship Id="rId31" Type="http://schemas.openxmlformats.org/officeDocument/2006/relationships/hyperlink" Target="https://www.linkedin.com/company/qanswer/" TargetMode="External"/><Relationship Id="rId4" Type="http://schemas.openxmlformats.org/officeDocument/2006/relationships/hyperlink" Target="https://www.linkedin.com/company/eclatdigital/" TargetMode="External"/><Relationship Id="rId9" Type="http://schemas.openxmlformats.org/officeDocument/2006/relationships/hyperlink" Target="https://www.linkedin.com/company/lighton/" TargetMode="External"/><Relationship Id="rId14" Type="http://schemas.openxmlformats.org/officeDocument/2006/relationships/hyperlink" Target="https://www.linkedin.com/company/railwai/" TargetMode="External"/><Relationship Id="rId22" Type="http://schemas.openxmlformats.org/officeDocument/2006/relationships/hyperlink" Target="https://www.linkedin.com/search/results/people/?currentCompany=%5B%2235543%22%5D&amp;geoUrn=%5B%22103737322%22%5D&amp;keywords=%22PhD%22%20OR%20%22Ph.D%22%20OR%20%22Docteur%22%20OR%20%22Doctorat%22&amp;origin=FACETED_SEARCH&amp;sid=ky8" TargetMode="External"/><Relationship Id="rId27" Type="http://schemas.openxmlformats.org/officeDocument/2006/relationships/hyperlink" Target="https://www.linkedin.com/company/nijta/?lipi=urn%3Ali%3Apage%3Ad_flagship3_search_srp_companies%3BTAhQ%2BYq5S2q1D2%2BCPEbyAw%3D%3D" TargetMode="External"/><Relationship Id="rId30" Type="http://schemas.openxmlformats.org/officeDocument/2006/relationships/hyperlink" Target="https://www.linkedin.com/search/results/people/?currentCompany=%5B%2286063296%22%5D&amp;geoUrn=%5B%22103737322%22%5D&amp;keywords=%22PhD%22%20OR%20%22Ph.D%22%20OR%20%22Docteur%22%20OR%20%22Doctorat%22&amp;origin=FACETED_SEARCH&amp;sid=V0p"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https://www.linkedin.com/search/results/companies/?origin=FACETED_SEARCH&amp;companyHqGeo=%5B%22105015875%22%5D&amp;companySize=%5B%22D%22%5D&amp;industryCompanyVertical=%5B%2212%22%5D"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179549-5245-58F1-3EC1-54CCE6D54479}"/>
              </a:ext>
            </a:extLst>
          </p:cNvPr>
          <p:cNvSpPr>
            <a:spLocks noGrp="1"/>
          </p:cNvSpPr>
          <p:nvPr>
            <p:ph type="ctrTitle"/>
          </p:nvPr>
        </p:nvSpPr>
        <p:spPr>
          <a:xfrm>
            <a:off x="2532993" y="1934492"/>
            <a:ext cx="6947338" cy="1734997"/>
          </a:xfrm>
        </p:spPr>
        <p:txBody>
          <a:bodyPr>
            <a:normAutofit fontScale="90000"/>
          </a:bodyPr>
          <a:lstStyle/>
          <a:p>
            <a:r>
              <a:rPr lang="fr-FR" sz="2800" dirty="0">
                <a:solidFill>
                  <a:srgbClr val="002060"/>
                </a:solidFill>
              </a:rPr>
              <a:t>Secteur d’activité : « Développement de logiciels »</a:t>
            </a:r>
            <a:br>
              <a:rPr lang="fr-FR" sz="2800" dirty="0">
                <a:solidFill>
                  <a:srgbClr val="002060"/>
                </a:solidFill>
              </a:rPr>
            </a:br>
            <a:r>
              <a:rPr lang="fr-FR" sz="2800" dirty="0">
                <a:solidFill>
                  <a:srgbClr val="002060"/>
                </a:solidFill>
              </a:rPr>
              <a:t>Profils PhD employés</a:t>
            </a:r>
            <a:br>
              <a:rPr lang="fr-FR" sz="3200" dirty="0">
                <a:solidFill>
                  <a:srgbClr val="002060"/>
                </a:solidFill>
              </a:rPr>
            </a:br>
            <a:r>
              <a:rPr lang="fr-FR" sz="2000" dirty="0">
                <a:solidFill>
                  <a:srgbClr val="002060"/>
                </a:solidFill>
              </a:rPr>
              <a:t>source LinkedIn</a:t>
            </a:r>
            <a:br>
              <a:rPr lang="fr-FR" sz="2000" dirty="0">
                <a:solidFill>
                  <a:srgbClr val="002060"/>
                </a:solidFill>
              </a:rPr>
            </a:br>
            <a:endParaRPr lang="fr-FR" sz="2000" dirty="0">
              <a:solidFill>
                <a:schemeClr val="accent5"/>
              </a:solidFill>
            </a:endParaRPr>
          </a:p>
        </p:txBody>
      </p:sp>
      <p:sp>
        <p:nvSpPr>
          <p:cNvPr id="4" name="ZoneTexte 3">
            <a:extLst>
              <a:ext uri="{FF2B5EF4-FFF2-40B4-BE49-F238E27FC236}">
                <a16:creationId xmlns:a16="http://schemas.microsoft.com/office/drawing/2014/main" id="{6902EA19-A38D-B362-1217-AD3218445E4C}"/>
              </a:ext>
            </a:extLst>
          </p:cNvPr>
          <p:cNvSpPr txBox="1"/>
          <p:nvPr/>
        </p:nvSpPr>
        <p:spPr>
          <a:xfrm>
            <a:off x="735723" y="704193"/>
            <a:ext cx="2396359" cy="923330"/>
          </a:xfrm>
          <a:prstGeom prst="rect">
            <a:avLst/>
          </a:prstGeom>
          <a:noFill/>
        </p:spPr>
        <p:txBody>
          <a:bodyPr wrap="square" rtlCol="0">
            <a:spAutoFit/>
          </a:bodyPr>
          <a:lstStyle/>
          <a:p>
            <a:r>
              <a:rPr lang="fr-FR" dirty="0">
                <a:solidFill>
                  <a:srgbClr val="002060"/>
                </a:solidFill>
              </a:rPr>
              <a:t>Alain Bamberger</a:t>
            </a:r>
          </a:p>
          <a:p>
            <a:r>
              <a:rPr lang="fr-FR" dirty="0">
                <a:solidFill>
                  <a:srgbClr val="002060"/>
                </a:solidFill>
              </a:rPr>
              <a:t>REDOC SPI</a:t>
            </a:r>
          </a:p>
          <a:p>
            <a:r>
              <a:rPr lang="fr-FR" dirty="0">
                <a:solidFill>
                  <a:srgbClr val="002060"/>
                </a:solidFill>
              </a:rPr>
              <a:t>11 avril 2026</a:t>
            </a:r>
          </a:p>
        </p:txBody>
      </p:sp>
    </p:spTree>
    <p:extLst>
      <p:ext uri="{BB962C8B-B14F-4D97-AF65-F5344CB8AC3E}">
        <p14:creationId xmlns:p14="http://schemas.microsoft.com/office/powerpoint/2010/main" val="4102860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D570B5-12C0-3667-EE2B-9759045881D8}"/>
              </a:ext>
            </a:extLst>
          </p:cNvPr>
          <p:cNvSpPr>
            <a:spLocks noGrp="1"/>
          </p:cNvSpPr>
          <p:nvPr>
            <p:ph type="title"/>
          </p:nvPr>
        </p:nvSpPr>
        <p:spPr>
          <a:xfrm>
            <a:off x="838200" y="365125"/>
            <a:ext cx="10515600" cy="671513"/>
          </a:xfrm>
        </p:spPr>
        <p:txBody>
          <a:bodyPr>
            <a:normAutofit/>
          </a:bodyPr>
          <a:lstStyle/>
          <a:p>
            <a:pPr algn="ctr"/>
            <a:r>
              <a:rPr lang="fr-FR" sz="3200" dirty="0"/>
              <a:t>En bref…</a:t>
            </a:r>
          </a:p>
        </p:txBody>
      </p:sp>
      <p:sp>
        <p:nvSpPr>
          <p:cNvPr id="3" name="Espace réservé du contenu 2">
            <a:extLst>
              <a:ext uri="{FF2B5EF4-FFF2-40B4-BE49-F238E27FC236}">
                <a16:creationId xmlns:a16="http://schemas.microsoft.com/office/drawing/2014/main" id="{D3416424-592D-50D6-0398-23F5116EE1B5}"/>
              </a:ext>
            </a:extLst>
          </p:cNvPr>
          <p:cNvSpPr>
            <a:spLocks noGrp="1"/>
          </p:cNvSpPr>
          <p:nvPr>
            <p:ph idx="1"/>
          </p:nvPr>
        </p:nvSpPr>
        <p:spPr>
          <a:xfrm>
            <a:off x="838200" y="1155700"/>
            <a:ext cx="11027980" cy="5200650"/>
          </a:xfrm>
        </p:spPr>
        <p:txBody>
          <a:bodyPr lIns="90000">
            <a:normAutofit/>
          </a:bodyPr>
          <a:lstStyle/>
          <a:p>
            <a:endParaRPr lang="fr-FR" sz="2000" dirty="0"/>
          </a:p>
          <a:p>
            <a:endParaRPr lang="fr-FR" sz="2000" dirty="0"/>
          </a:p>
          <a:p>
            <a:r>
              <a:rPr lang="fr-FR" sz="2000" dirty="0"/>
              <a:t>Nous examinons les entreprises du secteur « Développement de logiciels » qui ont leur siège social en nous appuyant sur l’annuaire LinkedIn des entreprises. </a:t>
            </a:r>
          </a:p>
          <a:p>
            <a:r>
              <a:rPr lang="fr-FR" sz="2000" dirty="0"/>
              <a:t>L’objectif est </a:t>
            </a:r>
          </a:p>
          <a:p>
            <a:pPr lvl="1"/>
            <a:r>
              <a:rPr lang="fr-FR" sz="1600" dirty="0"/>
              <a:t>estimer le nombre  profils PhD employés par ces entreprises </a:t>
            </a:r>
          </a:p>
          <a:p>
            <a:pPr lvl="1"/>
            <a:r>
              <a:rPr lang="fr-FR" sz="1600" dirty="0"/>
              <a:t>publier le lien vers les profils PhD pour que le Lecteur découvre les parcours.</a:t>
            </a:r>
          </a:p>
          <a:p>
            <a:r>
              <a:rPr lang="fr-FR" sz="2000" dirty="0"/>
              <a:t>Nous conduisons l’analyse en distinguant les entreprises par taille.</a:t>
            </a:r>
          </a:p>
          <a:p>
            <a:r>
              <a:rPr lang="fr-FR" sz="2000" dirty="0"/>
              <a:t>Nous sélectionnons un panel  de 450 entreprises qui emploient globalement 2400 profils PhD.</a:t>
            </a:r>
          </a:p>
        </p:txBody>
      </p:sp>
      <p:sp>
        <p:nvSpPr>
          <p:cNvPr id="4" name="Espace réservé du numéro de diapositive 3">
            <a:extLst>
              <a:ext uri="{FF2B5EF4-FFF2-40B4-BE49-F238E27FC236}">
                <a16:creationId xmlns:a16="http://schemas.microsoft.com/office/drawing/2014/main" id="{A4A44467-5FD3-EBEB-36F5-BD4291EDD684}"/>
              </a:ext>
            </a:extLst>
          </p:cNvPr>
          <p:cNvSpPr>
            <a:spLocks noGrp="1"/>
          </p:cNvSpPr>
          <p:nvPr>
            <p:ph type="sldNum" sz="quarter" idx="12"/>
          </p:nvPr>
        </p:nvSpPr>
        <p:spPr/>
        <p:txBody>
          <a:bodyPr/>
          <a:lstStyle/>
          <a:p>
            <a:fld id="{B387C5DA-6769-1942-A178-B0670A5BE201}" type="slidenum">
              <a:rPr lang="fr-FR" smtClean="0"/>
              <a:t>2</a:t>
            </a:fld>
            <a:endParaRPr lang="fr-FR"/>
          </a:p>
        </p:txBody>
      </p:sp>
    </p:spTree>
    <p:extLst>
      <p:ext uri="{BB962C8B-B14F-4D97-AF65-F5344CB8AC3E}">
        <p14:creationId xmlns:p14="http://schemas.microsoft.com/office/powerpoint/2010/main" val="482710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FD4D05-18EA-90F5-63D8-EA2F3C51A52A}"/>
              </a:ext>
            </a:extLst>
          </p:cNvPr>
          <p:cNvSpPr>
            <a:spLocks noGrp="1"/>
          </p:cNvSpPr>
          <p:nvPr>
            <p:ph type="title"/>
          </p:nvPr>
        </p:nvSpPr>
        <p:spPr>
          <a:xfrm>
            <a:off x="599090" y="365125"/>
            <a:ext cx="4288220" cy="1158875"/>
          </a:xfrm>
        </p:spPr>
        <p:txBody>
          <a:bodyPr>
            <a:normAutofit/>
          </a:bodyPr>
          <a:lstStyle/>
          <a:p>
            <a:pPr algn="ctr"/>
            <a:r>
              <a:rPr lang="fr-FR" sz="3200" dirty="0">
                <a:solidFill>
                  <a:srgbClr val="002060"/>
                </a:solidFill>
              </a:rPr>
              <a:t>Liens vers les profils PhD</a:t>
            </a:r>
            <a:br>
              <a:rPr lang="fr-FR" sz="3200" dirty="0">
                <a:solidFill>
                  <a:schemeClr val="accent2"/>
                </a:solidFill>
              </a:rPr>
            </a:br>
            <a:r>
              <a:rPr lang="fr-FR" sz="2200" dirty="0"/>
              <a:t>avril 2026</a:t>
            </a:r>
          </a:p>
        </p:txBody>
      </p:sp>
      <p:sp>
        <p:nvSpPr>
          <p:cNvPr id="4" name="Espace réservé du numéro de diapositive 3">
            <a:extLst>
              <a:ext uri="{FF2B5EF4-FFF2-40B4-BE49-F238E27FC236}">
                <a16:creationId xmlns:a16="http://schemas.microsoft.com/office/drawing/2014/main" id="{461FDDD2-6CA4-3E28-C916-041913EC32C1}"/>
              </a:ext>
            </a:extLst>
          </p:cNvPr>
          <p:cNvSpPr>
            <a:spLocks noGrp="1"/>
          </p:cNvSpPr>
          <p:nvPr>
            <p:ph type="sldNum" sz="quarter" idx="12"/>
          </p:nvPr>
        </p:nvSpPr>
        <p:spPr/>
        <p:txBody>
          <a:bodyPr/>
          <a:lstStyle/>
          <a:p>
            <a:fld id="{B387C5DA-6769-1942-A178-B0670A5BE201}" type="slidenum">
              <a:rPr lang="fr-FR" smtClean="0"/>
              <a:t>3</a:t>
            </a:fld>
            <a:endParaRPr lang="fr-FR"/>
          </a:p>
        </p:txBody>
      </p:sp>
      <p:graphicFrame>
        <p:nvGraphicFramePr>
          <p:cNvPr id="9" name="Tableau 8">
            <a:extLst>
              <a:ext uri="{FF2B5EF4-FFF2-40B4-BE49-F238E27FC236}">
                <a16:creationId xmlns:a16="http://schemas.microsoft.com/office/drawing/2014/main" id="{8CF876DA-8DB2-877C-B471-8D627AAAF860}"/>
              </a:ext>
            </a:extLst>
          </p:cNvPr>
          <p:cNvGraphicFramePr>
            <a:graphicFrameLocks noGrp="1"/>
          </p:cNvGraphicFramePr>
          <p:nvPr>
            <p:extLst>
              <p:ext uri="{D42A27DB-BD31-4B8C-83A1-F6EECF244321}">
                <p14:modId xmlns:p14="http://schemas.microsoft.com/office/powerpoint/2010/main" val="3682470652"/>
              </p:ext>
            </p:extLst>
          </p:nvPr>
        </p:nvGraphicFramePr>
        <p:xfrm>
          <a:off x="6442841" y="684530"/>
          <a:ext cx="4046483" cy="3114040"/>
        </p:xfrm>
        <a:graphic>
          <a:graphicData uri="http://schemas.openxmlformats.org/drawingml/2006/table">
            <a:tbl>
              <a:tblPr firstRow="1" bandRow="1">
                <a:tableStyleId>{5C22544A-7EE6-4342-B048-85BDC9FD1C3A}</a:tableStyleId>
              </a:tblPr>
              <a:tblGrid>
                <a:gridCol w="1321373">
                  <a:extLst>
                    <a:ext uri="{9D8B030D-6E8A-4147-A177-3AD203B41FA5}">
                      <a16:colId xmlns:a16="http://schemas.microsoft.com/office/drawing/2014/main" val="393880870"/>
                    </a:ext>
                  </a:extLst>
                </a:gridCol>
                <a:gridCol w="1117092">
                  <a:extLst>
                    <a:ext uri="{9D8B030D-6E8A-4147-A177-3AD203B41FA5}">
                      <a16:colId xmlns:a16="http://schemas.microsoft.com/office/drawing/2014/main" val="3750161805"/>
                    </a:ext>
                  </a:extLst>
                </a:gridCol>
                <a:gridCol w="1608018">
                  <a:extLst>
                    <a:ext uri="{9D8B030D-6E8A-4147-A177-3AD203B41FA5}">
                      <a16:colId xmlns:a16="http://schemas.microsoft.com/office/drawing/2014/main" val="1480959401"/>
                    </a:ext>
                  </a:extLst>
                </a:gridCol>
              </a:tblGrid>
              <a:tr h="0">
                <a:tc>
                  <a:txBody>
                    <a:bodyPr/>
                    <a:lstStyle/>
                    <a:p>
                      <a:pPr algn="ctr"/>
                      <a:r>
                        <a:rPr lang="fr-FR" sz="1400" dirty="0"/>
                        <a:t> Liens </a:t>
                      </a:r>
                    </a:p>
                    <a:p>
                      <a:pPr algn="ctr"/>
                      <a:r>
                        <a:rPr lang="fr-FR" sz="1400" dirty="0"/>
                        <a:t>Profils PhD</a:t>
                      </a:r>
                    </a:p>
                  </a:txBody>
                  <a:tcPr anchor="ctr"/>
                </a:tc>
                <a:tc>
                  <a:txBody>
                    <a:bodyPr/>
                    <a:lstStyle/>
                    <a:p>
                      <a:pPr algn="ctr"/>
                      <a:r>
                        <a:rPr lang="fr-FR" sz="1400" dirty="0"/>
                        <a:t>Profils PhD</a:t>
                      </a:r>
                    </a:p>
                  </a:txBody>
                  <a:tcPr anchor="ctr"/>
                </a:tc>
                <a:tc>
                  <a:txBody>
                    <a:bodyPr/>
                    <a:lstStyle/>
                    <a:p>
                      <a:pPr algn="ctr"/>
                      <a:r>
                        <a:rPr lang="fr-FR" sz="1400" dirty="0"/>
                        <a:t>Entreprises</a:t>
                      </a:r>
                    </a:p>
                  </a:txBody>
                  <a:tcPr anchor="ctr"/>
                </a:tc>
                <a:extLst>
                  <a:ext uri="{0D108BD9-81ED-4DB2-BD59-A6C34878D82A}">
                    <a16:rowId xmlns:a16="http://schemas.microsoft.com/office/drawing/2014/main" val="3881556553"/>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2">
                            <a:extLst>
                              <a:ext uri="{A12FA001-AC4F-418D-AE19-62706E023703}">
                                <ahyp:hlinkClr xmlns:ahyp="http://schemas.microsoft.com/office/drawing/2018/hyperlinkcolor" val="tx"/>
                              </a:ext>
                            </a:extLst>
                          </a:hlinkClick>
                        </a:rPr>
                        <a:t>1 à 10</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0" i="0" u="none" strike="noStrike" dirty="0">
                          <a:solidFill>
                            <a:srgbClr val="000000"/>
                          </a:solidFill>
                          <a:effectLst/>
                          <a:latin typeface="Aptos Narrow" panose="020B0004020202020204" pitchFamily="34" charset="0"/>
                        </a:rPr>
                        <a:t>42</a:t>
                      </a:r>
                    </a:p>
                  </a:txBody>
                  <a:tcPr marL="9525" marR="9525" marT="9525" marB="0" anchor="ctr"/>
                </a:tc>
                <a:tc>
                  <a:txBody>
                    <a:bodyPr/>
                    <a:lstStyle/>
                    <a:p>
                      <a:pPr algn="r" fontAlgn="b">
                        <a:buNone/>
                      </a:pPr>
                      <a:r>
                        <a:rPr lang="fr-FR" sz="1400" b="0" i="0" u="none" strike="noStrike">
                          <a:solidFill>
                            <a:srgbClr val="000000"/>
                          </a:solidFill>
                          <a:effectLst/>
                          <a:latin typeface="Aptos Narrow" panose="020B0004020202020204" pitchFamily="34" charset="0"/>
                        </a:rPr>
                        <a:t>100</a:t>
                      </a:r>
                    </a:p>
                  </a:txBody>
                  <a:tcPr marL="9525" marR="9525" marT="9525" marB="0" anchor="ctr"/>
                </a:tc>
                <a:extLst>
                  <a:ext uri="{0D108BD9-81ED-4DB2-BD59-A6C34878D82A}">
                    <a16:rowId xmlns:a16="http://schemas.microsoft.com/office/drawing/2014/main" val="511534620"/>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3">
                            <a:extLst>
                              <a:ext uri="{A12FA001-AC4F-418D-AE19-62706E023703}">
                                <ahyp:hlinkClr xmlns:ahyp="http://schemas.microsoft.com/office/drawing/2018/hyperlinkcolor" val="tx"/>
                              </a:ext>
                            </a:extLst>
                          </a:hlinkClick>
                        </a:rPr>
                        <a:t>11 à 50</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0" i="0" u="none" strike="noStrike" dirty="0">
                          <a:solidFill>
                            <a:srgbClr val="000000"/>
                          </a:solidFill>
                          <a:effectLst/>
                          <a:latin typeface="Aptos Narrow" panose="020B0004020202020204" pitchFamily="34" charset="0"/>
                        </a:rPr>
                        <a:t>154</a:t>
                      </a:r>
                    </a:p>
                  </a:txBody>
                  <a:tcPr marL="9525" marR="9525" marT="9525" marB="0" anchor="ctr"/>
                </a:tc>
                <a:tc>
                  <a:txBody>
                    <a:bodyPr/>
                    <a:lstStyle/>
                    <a:p>
                      <a:pPr algn="r" fontAlgn="b">
                        <a:buNone/>
                      </a:pPr>
                      <a:r>
                        <a:rPr lang="fr-FR" sz="1400" b="0" i="0" u="none" strike="noStrike">
                          <a:solidFill>
                            <a:srgbClr val="000000"/>
                          </a:solidFill>
                          <a:effectLst/>
                          <a:latin typeface="Aptos Narrow" panose="020B0004020202020204" pitchFamily="34" charset="0"/>
                        </a:rPr>
                        <a:t>100</a:t>
                      </a:r>
                    </a:p>
                  </a:txBody>
                  <a:tcPr marL="9525" marR="9525" marT="9525" marB="0" anchor="ctr"/>
                </a:tc>
                <a:extLst>
                  <a:ext uri="{0D108BD9-81ED-4DB2-BD59-A6C34878D82A}">
                    <a16:rowId xmlns:a16="http://schemas.microsoft.com/office/drawing/2014/main" val="1140239693"/>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4">
                            <a:extLst>
                              <a:ext uri="{A12FA001-AC4F-418D-AE19-62706E023703}">
                                <ahyp:hlinkClr xmlns:ahyp="http://schemas.microsoft.com/office/drawing/2018/hyperlinkcolor" val="tx"/>
                              </a:ext>
                            </a:extLst>
                          </a:hlinkClick>
                        </a:rPr>
                        <a:t>51 à  200</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0" i="0" u="none" strike="noStrike" dirty="0">
                          <a:solidFill>
                            <a:srgbClr val="000000"/>
                          </a:solidFill>
                          <a:effectLst/>
                          <a:latin typeface="Aptos Narrow" panose="020B0004020202020204" pitchFamily="34" charset="0"/>
                        </a:rPr>
                        <a:t>296</a:t>
                      </a:r>
                    </a:p>
                  </a:txBody>
                  <a:tcPr marL="9525" marR="9525" marT="9525" marB="0" anchor="ctr"/>
                </a:tc>
                <a:tc>
                  <a:txBody>
                    <a:bodyPr/>
                    <a:lstStyle/>
                    <a:p>
                      <a:pPr algn="r" fontAlgn="b">
                        <a:buNone/>
                      </a:pPr>
                      <a:r>
                        <a:rPr lang="fr-FR" sz="1400" b="0" i="0" u="none" strike="noStrike">
                          <a:solidFill>
                            <a:srgbClr val="000000"/>
                          </a:solidFill>
                          <a:effectLst/>
                          <a:latin typeface="Aptos Narrow" panose="020B0004020202020204" pitchFamily="34" charset="0"/>
                        </a:rPr>
                        <a:t>100</a:t>
                      </a:r>
                    </a:p>
                  </a:txBody>
                  <a:tcPr marL="9525" marR="9525" marT="9525" marB="0" anchor="ctr"/>
                </a:tc>
                <a:extLst>
                  <a:ext uri="{0D108BD9-81ED-4DB2-BD59-A6C34878D82A}">
                    <a16:rowId xmlns:a16="http://schemas.microsoft.com/office/drawing/2014/main" val="447576563"/>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5">
                            <a:extLst>
                              <a:ext uri="{A12FA001-AC4F-418D-AE19-62706E023703}">
                                <ahyp:hlinkClr xmlns:ahyp="http://schemas.microsoft.com/office/drawing/2018/hyperlinkcolor" val="tx"/>
                              </a:ext>
                            </a:extLst>
                          </a:hlinkClick>
                        </a:rPr>
                        <a:t>201 à 500 </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0" i="0" u="none" strike="noStrike" dirty="0">
                          <a:solidFill>
                            <a:srgbClr val="000000"/>
                          </a:solidFill>
                          <a:effectLst/>
                          <a:latin typeface="Aptos Narrow" panose="020B0004020202020204" pitchFamily="34" charset="0"/>
                        </a:rPr>
                        <a:t>320</a:t>
                      </a:r>
                    </a:p>
                  </a:txBody>
                  <a:tcPr marL="9525" marR="9525" marT="9525" marB="0" anchor="ctr"/>
                </a:tc>
                <a:tc>
                  <a:txBody>
                    <a:bodyPr/>
                    <a:lstStyle/>
                    <a:p>
                      <a:pPr algn="r" fontAlgn="b">
                        <a:buNone/>
                      </a:pPr>
                      <a:r>
                        <a:rPr lang="fr-FR" sz="1400" b="0" i="0" u="none" strike="noStrike">
                          <a:solidFill>
                            <a:srgbClr val="000000"/>
                          </a:solidFill>
                          <a:effectLst/>
                          <a:latin typeface="Aptos Narrow" panose="020B0004020202020204" pitchFamily="34" charset="0"/>
                        </a:rPr>
                        <a:t>50</a:t>
                      </a:r>
                    </a:p>
                  </a:txBody>
                  <a:tcPr marL="9525" marR="9525" marT="9525" marB="0" anchor="ctr"/>
                </a:tc>
                <a:extLst>
                  <a:ext uri="{0D108BD9-81ED-4DB2-BD59-A6C34878D82A}">
                    <a16:rowId xmlns:a16="http://schemas.microsoft.com/office/drawing/2014/main" val="1384303463"/>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6">
                            <a:extLst>
                              <a:ext uri="{A12FA001-AC4F-418D-AE19-62706E023703}">
                                <ahyp:hlinkClr xmlns:ahyp="http://schemas.microsoft.com/office/drawing/2018/hyperlinkcolor" val="tx"/>
                              </a:ext>
                            </a:extLst>
                          </a:hlinkClick>
                        </a:rPr>
                        <a:t>501 à 1000 </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0" i="0" u="none" strike="noStrike" dirty="0">
                          <a:solidFill>
                            <a:srgbClr val="000000"/>
                          </a:solidFill>
                          <a:effectLst/>
                          <a:latin typeface="Aptos Narrow" panose="020B0004020202020204" pitchFamily="34" charset="0"/>
                        </a:rPr>
                        <a:t>258</a:t>
                      </a:r>
                    </a:p>
                  </a:txBody>
                  <a:tcPr marL="9525" marR="9525" marT="9525" marB="0" anchor="ctr"/>
                </a:tc>
                <a:tc>
                  <a:txBody>
                    <a:bodyPr/>
                    <a:lstStyle/>
                    <a:p>
                      <a:pPr algn="r" fontAlgn="b">
                        <a:buNone/>
                      </a:pPr>
                      <a:r>
                        <a:rPr lang="fr-FR" sz="1400" b="0" i="0" u="none" strike="noStrike" dirty="0">
                          <a:solidFill>
                            <a:srgbClr val="000000"/>
                          </a:solidFill>
                          <a:effectLst/>
                          <a:latin typeface="Aptos Narrow" panose="020B0004020202020204" pitchFamily="34" charset="0"/>
                        </a:rPr>
                        <a:t>50</a:t>
                      </a:r>
                    </a:p>
                  </a:txBody>
                  <a:tcPr marL="9525" marR="9525" marT="9525" marB="0" anchor="ctr"/>
                </a:tc>
                <a:extLst>
                  <a:ext uri="{0D108BD9-81ED-4DB2-BD59-A6C34878D82A}">
                    <a16:rowId xmlns:a16="http://schemas.microsoft.com/office/drawing/2014/main" val="3231407819"/>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7">
                            <a:extLst>
                              <a:ext uri="{A12FA001-AC4F-418D-AE19-62706E023703}">
                                <ahyp:hlinkClr xmlns:ahyp="http://schemas.microsoft.com/office/drawing/2018/hyperlinkcolor" val="tx"/>
                              </a:ext>
                            </a:extLst>
                          </a:hlinkClick>
                        </a:rPr>
                        <a:t>1001 à 5000</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0" i="0" u="none" strike="noStrike" dirty="0">
                          <a:solidFill>
                            <a:srgbClr val="000000"/>
                          </a:solidFill>
                          <a:effectLst/>
                          <a:latin typeface="Aptos Narrow" panose="020B0004020202020204" pitchFamily="34" charset="0"/>
                        </a:rPr>
                        <a:t>476</a:t>
                      </a:r>
                    </a:p>
                  </a:txBody>
                  <a:tcPr marL="9525" marR="9525" marT="9525" marB="0" anchor="ctr"/>
                </a:tc>
                <a:tc>
                  <a:txBody>
                    <a:bodyPr/>
                    <a:lstStyle/>
                    <a:p>
                      <a:pPr algn="r" fontAlgn="b">
                        <a:buNone/>
                      </a:pPr>
                      <a:r>
                        <a:rPr lang="fr-FR" sz="1400" b="0" i="0" u="none" strike="noStrike" dirty="0">
                          <a:solidFill>
                            <a:srgbClr val="000000"/>
                          </a:solidFill>
                          <a:effectLst/>
                          <a:latin typeface="Aptos Narrow" panose="020B0004020202020204" pitchFamily="34" charset="0"/>
                        </a:rPr>
                        <a:t>40</a:t>
                      </a:r>
                    </a:p>
                  </a:txBody>
                  <a:tcPr marL="9525" marR="9525" marT="9525" marB="0" anchor="ctr"/>
                </a:tc>
                <a:extLst>
                  <a:ext uri="{0D108BD9-81ED-4DB2-BD59-A6C34878D82A}">
                    <a16:rowId xmlns:a16="http://schemas.microsoft.com/office/drawing/2014/main" val="2079052366"/>
                  </a:ext>
                </a:extLst>
              </a:tr>
              <a:tr h="370840">
                <a:tc>
                  <a:txBody>
                    <a:bodyPr/>
                    <a:lstStyle/>
                    <a:p>
                      <a:pPr algn="l" fontAlgn="b">
                        <a:buNone/>
                      </a:pPr>
                      <a:endParaRPr lang="fr-FR" sz="1400" b="1" i="0" u="sng" strike="noStrike" dirty="0">
                        <a:solidFill>
                          <a:srgbClr val="467886"/>
                        </a:solidFill>
                        <a:effectLst/>
                        <a:latin typeface="Aptos Narrow" panose="020B0004020202020204" pitchFamily="34" charset="0"/>
                      </a:endParaRPr>
                    </a:p>
                  </a:txBody>
                  <a:tcPr marL="9525" marR="9525" marT="9525" marB="0" anchor="ctr"/>
                </a:tc>
                <a:tc>
                  <a:txBody>
                    <a:bodyPr/>
                    <a:lstStyle/>
                    <a:p>
                      <a:pPr algn="r" fontAlgn="b">
                        <a:buNone/>
                      </a:pPr>
                      <a:r>
                        <a:rPr lang="fr-FR" sz="1400" b="0" i="0" u="none" strike="noStrike" dirty="0">
                          <a:solidFill>
                            <a:srgbClr val="000000"/>
                          </a:solidFill>
                          <a:effectLst/>
                          <a:latin typeface="Aptos Narrow" panose="020B0004020202020204" pitchFamily="34" charset="0"/>
                        </a:rPr>
                        <a:t>1546</a:t>
                      </a:r>
                    </a:p>
                  </a:txBody>
                  <a:tcPr marL="9525" marR="9525" marT="9525" marB="0" anchor="ctr"/>
                </a:tc>
                <a:tc>
                  <a:txBody>
                    <a:bodyPr/>
                    <a:lstStyle/>
                    <a:p>
                      <a:pPr algn="r" fontAlgn="b">
                        <a:buNone/>
                      </a:pPr>
                      <a:r>
                        <a:rPr lang="fr-FR" sz="1400" b="0" i="0" u="none" strike="noStrike" dirty="0">
                          <a:solidFill>
                            <a:srgbClr val="000000"/>
                          </a:solidFill>
                          <a:effectLst/>
                          <a:latin typeface="Aptos Narrow" panose="020B0004020202020204" pitchFamily="34" charset="0"/>
                        </a:rPr>
                        <a:t>440</a:t>
                      </a:r>
                    </a:p>
                  </a:txBody>
                  <a:tcPr marL="9525" marR="9525" marT="9525" marB="0" anchor="ctr"/>
                </a:tc>
                <a:extLst>
                  <a:ext uri="{0D108BD9-81ED-4DB2-BD59-A6C34878D82A}">
                    <a16:rowId xmlns:a16="http://schemas.microsoft.com/office/drawing/2014/main" val="3025981338"/>
                  </a:ext>
                </a:extLst>
              </a:tr>
            </a:tbl>
          </a:graphicData>
        </a:graphic>
      </p:graphicFrame>
      <p:graphicFrame>
        <p:nvGraphicFramePr>
          <p:cNvPr id="3" name="Tableau 2">
            <a:extLst>
              <a:ext uri="{FF2B5EF4-FFF2-40B4-BE49-F238E27FC236}">
                <a16:creationId xmlns:a16="http://schemas.microsoft.com/office/drawing/2014/main" id="{E85A2F55-BA10-D5AB-B74C-FFF326ECDD57}"/>
              </a:ext>
            </a:extLst>
          </p:cNvPr>
          <p:cNvGraphicFramePr>
            <a:graphicFrameLocks noGrp="1"/>
          </p:cNvGraphicFramePr>
          <p:nvPr>
            <p:extLst>
              <p:ext uri="{D42A27DB-BD31-4B8C-83A1-F6EECF244321}">
                <p14:modId xmlns:p14="http://schemas.microsoft.com/office/powerpoint/2010/main" val="2531961199"/>
              </p:ext>
            </p:extLst>
          </p:nvPr>
        </p:nvGraphicFramePr>
        <p:xfrm>
          <a:off x="6476999" y="4076700"/>
          <a:ext cx="4046483" cy="2372360"/>
        </p:xfrm>
        <a:graphic>
          <a:graphicData uri="http://schemas.openxmlformats.org/drawingml/2006/table">
            <a:tbl>
              <a:tblPr firstRow="1" bandRow="1">
                <a:tableStyleId>{5C22544A-7EE6-4342-B048-85BDC9FD1C3A}</a:tableStyleId>
              </a:tblPr>
              <a:tblGrid>
                <a:gridCol w="2973737">
                  <a:extLst>
                    <a:ext uri="{9D8B030D-6E8A-4147-A177-3AD203B41FA5}">
                      <a16:colId xmlns:a16="http://schemas.microsoft.com/office/drawing/2014/main" val="393880870"/>
                    </a:ext>
                  </a:extLst>
                </a:gridCol>
                <a:gridCol w="1072746">
                  <a:extLst>
                    <a:ext uri="{9D8B030D-6E8A-4147-A177-3AD203B41FA5}">
                      <a16:colId xmlns:a16="http://schemas.microsoft.com/office/drawing/2014/main" val="3750161805"/>
                    </a:ext>
                  </a:extLst>
                </a:gridCol>
              </a:tblGrid>
              <a:tr h="371913">
                <a:tc>
                  <a:txBody>
                    <a:bodyPr/>
                    <a:lstStyle/>
                    <a:p>
                      <a:pPr algn="ctr"/>
                      <a:r>
                        <a:rPr lang="fr-FR" sz="1400" dirty="0"/>
                        <a:t> Liens </a:t>
                      </a:r>
                    </a:p>
                    <a:p>
                      <a:pPr algn="ctr"/>
                      <a:r>
                        <a:rPr lang="fr-FR" sz="1400" dirty="0"/>
                        <a:t>Profils PhD</a:t>
                      </a:r>
                    </a:p>
                  </a:txBody>
                  <a:tcPr anchor="ctr"/>
                </a:tc>
                <a:tc>
                  <a:txBody>
                    <a:bodyPr/>
                    <a:lstStyle/>
                    <a:p>
                      <a:pPr algn="ctr"/>
                      <a:r>
                        <a:rPr lang="fr-FR" sz="1400" dirty="0"/>
                        <a:t>Profils PhD</a:t>
                      </a:r>
                    </a:p>
                  </a:txBody>
                  <a:tcPr anchor="ctr"/>
                </a:tc>
                <a:extLst>
                  <a:ext uri="{0D108BD9-81ED-4DB2-BD59-A6C34878D82A}">
                    <a16:rowId xmlns:a16="http://schemas.microsoft.com/office/drawing/2014/main" val="3881556553"/>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8">
                            <a:extLst>
                              <a:ext uri="{A12FA001-AC4F-418D-AE19-62706E023703}">
                                <ahyp:hlinkClr xmlns:ahyp="http://schemas.microsoft.com/office/drawing/2018/hyperlinkcolor" val="tx"/>
                              </a:ext>
                            </a:extLst>
                          </a:hlinkClick>
                        </a:rPr>
                        <a:t>Dassault Systèmes</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0" i="0" u="none" strike="noStrike" dirty="0">
                          <a:solidFill>
                            <a:srgbClr val="002060"/>
                          </a:solidFill>
                          <a:effectLst/>
                          <a:latin typeface="Aptos Narrow" panose="020B0004020202020204" pitchFamily="34" charset="0"/>
                        </a:rPr>
                        <a:t>665</a:t>
                      </a:r>
                    </a:p>
                  </a:txBody>
                  <a:tcPr marL="9525" marR="9525" marT="9525" marB="0" anchor="ctr"/>
                </a:tc>
                <a:extLst>
                  <a:ext uri="{0D108BD9-81ED-4DB2-BD59-A6C34878D82A}">
                    <a16:rowId xmlns:a16="http://schemas.microsoft.com/office/drawing/2014/main" val="511534620"/>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9">
                            <a:extLst>
                              <a:ext uri="{A12FA001-AC4F-418D-AE19-62706E023703}">
                                <ahyp:hlinkClr xmlns:ahyp="http://schemas.microsoft.com/office/drawing/2018/hyperlinkcolor" val="tx"/>
                              </a:ext>
                            </a:extLst>
                          </a:hlinkClick>
                        </a:rPr>
                        <a:t>Ubisoft</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0" i="0" u="none" strike="noStrike" dirty="0">
                          <a:solidFill>
                            <a:srgbClr val="002060"/>
                          </a:solidFill>
                          <a:effectLst/>
                          <a:latin typeface="Aptos Narrow" panose="020B0004020202020204" pitchFamily="34" charset="0"/>
                        </a:rPr>
                        <a:t>83</a:t>
                      </a:r>
                    </a:p>
                  </a:txBody>
                  <a:tcPr marL="9525" marR="9525" marT="9525" marB="0" anchor="ctr"/>
                </a:tc>
                <a:extLst>
                  <a:ext uri="{0D108BD9-81ED-4DB2-BD59-A6C34878D82A}">
                    <a16:rowId xmlns:a16="http://schemas.microsoft.com/office/drawing/2014/main" val="1140239693"/>
                  </a:ext>
                </a:extLst>
              </a:tr>
              <a:tr h="370840">
                <a:tc>
                  <a:txBody>
                    <a:bodyPr/>
                    <a:lstStyle/>
                    <a:p>
                      <a:pPr algn="l" fontAlgn="b">
                        <a:buNone/>
                      </a:pPr>
                      <a:r>
                        <a:rPr lang="fr-FR" sz="1400" b="1" i="0" u="sng" strike="noStrike">
                          <a:solidFill>
                            <a:srgbClr val="002060"/>
                          </a:solidFill>
                          <a:effectLst/>
                          <a:latin typeface="Aptos Narrow" panose="020B0004020202020204" pitchFamily="34" charset="0"/>
                          <a:hlinkClick r:id="rId10">
                            <a:extLst>
                              <a:ext uri="{A12FA001-AC4F-418D-AE19-62706E023703}">
                                <ahyp:hlinkClr xmlns:ahyp="http://schemas.microsoft.com/office/drawing/2018/hyperlinkcolor" val="tx"/>
                              </a:ext>
                            </a:extLst>
                          </a:hlinkClick>
                        </a:rPr>
                        <a:t>Idemia</a:t>
                      </a:r>
                      <a:endParaRPr lang="fr-FR" sz="1400" b="1" i="0" u="sng" strike="noStrike">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0" i="0" u="none" strike="noStrike" dirty="0">
                          <a:solidFill>
                            <a:srgbClr val="002060"/>
                          </a:solidFill>
                          <a:effectLst/>
                          <a:latin typeface="Aptos Narrow" panose="020B0004020202020204" pitchFamily="34" charset="0"/>
                        </a:rPr>
                        <a:t>82</a:t>
                      </a:r>
                    </a:p>
                  </a:txBody>
                  <a:tcPr marL="9525" marR="9525" marT="9525" marB="0" anchor="ctr"/>
                </a:tc>
                <a:extLst>
                  <a:ext uri="{0D108BD9-81ED-4DB2-BD59-A6C34878D82A}">
                    <a16:rowId xmlns:a16="http://schemas.microsoft.com/office/drawing/2014/main" val="447576563"/>
                  </a:ext>
                </a:extLst>
              </a:tr>
              <a:tr h="370840">
                <a:tc>
                  <a:txBody>
                    <a:bodyPr/>
                    <a:lstStyle/>
                    <a:p>
                      <a:pPr algn="l" fontAlgn="b">
                        <a:buNone/>
                      </a:pP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0" i="0" u="none" strike="noStrike" dirty="0">
                          <a:solidFill>
                            <a:srgbClr val="002060"/>
                          </a:solidFill>
                          <a:effectLst/>
                          <a:latin typeface="Aptos Narrow" panose="020B0004020202020204" pitchFamily="34" charset="0"/>
                        </a:rPr>
                        <a:t>830</a:t>
                      </a:r>
                    </a:p>
                  </a:txBody>
                  <a:tcPr marL="9525" marR="9525" marT="9525" marB="0" anchor="ctr"/>
                </a:tc>
                <a:extLst>
                  <a:ext uri="{0D108BD9-81ED-4DB2-BD59-A6C34878D82A}">
                    <a16:rowId xmlns:a16="http://schemas.microsoft.com/office/drawing/2014/main" val="1384303463"/>
                  </a:ext>
                </a:extLst>
              </a:tr>
              <a:tr h="370840">
                <a:tc gridSpan="2">
                  <a:txBody>
                    <a:bodyPr/>
                    <a:lstStyle/>
                    <a:p>
                      <a:pPr algn="ctr" fontAlgn="b">
                        <a:buNone/>
                      </a:pPr>
                      <a:r>
                        <a:rPr lang="fr-FR" sz="1400" b="1" i="0" u="none" strike="noStrike" dirty="0">
                          <a:solidFill>
                            <a:srgbClr val="002060"/>
                          </a:solidFill>
                          <a:effectLst/>
                          <a:latin typeface="Aptos Narrow" panose="020B0004020202020204" pitchFamily="34" charset="0"/>
                        </a:rPr>
                        <a:t>Grandes entreprises</a:t>
                      </a:r>
                    </a:p>
                  </a:txBody>
                  <a:tcPr marL="9525" marR="9525" marT="9525" marB="0" anchor="ctr"/>
                </a:tc>
                <a:tc hMerge="1">
                  <a:txBody>
                    <a:bodyPr/>
                    <a:lstStyle/>
                    <a:p>
                      <a:pPr algn="r" fontAlgn="b">
                        <a:buNone/>
                      </a:pPr>
                      <a:endParaRPr lang="fr-FR" sz="1400" b="0" i="0" u="none" strike="noStrike" dirty="0">
                        <a:solidFill>
                          <a:srgbClr val="00206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130883333"/>
                  </a:ext>
                </a:extLst>
              </a:tr>
            </a:tbl>
          </a:graphicData>
        </a:graphic>
      </p:graphicFrame>
      <p:sp>
        <p:nvSpPr>
          <p:cNvPr id="6" name="ZoneTexte 5">
            <a:extLst>
              <a:ext uri="{FF2B5EF4-FFF2-40B4-BE49-F238E27FC236}">
                <a16:creationId xmlns:a16="http://schemas.microsoft.com/office/drawing/2014/main" id="{95123CD2-F8F5-41E9-5568-5C6306447A08}"/>
              </a:ext>
            </a:extLst>
          </p:cNvPr>
          <p:cNvSpPr txBox="1"/>
          <p:nvPr/>
        </p:nvSpPr>
        <p:spPr>
          <a:xfrm>
            <a:off x="466540" y="2228671"/>
            <a:ext cx="5198535" cy="923330"/>
          </a:xfrm>
          <a:prstGeom prst="rect">
            <a:avLst/>
          </a:prstGeom>
          <a:noFill/>
        </p:spPr>
        <p:txBody>
          <a:bodyPr wrap="square" rtlCol="0">
            <a:spAutoFit/>
          </a:bodyPr>
          <a:lstStyle/>
          <a:p>
            <a:r>
              <a:rPr lang="fr-FR" dirty="0"/>
              <a:t>Le Lecteur en activant les liens découvre les entreprises et leurs employés avec un profil PhD: il utilisera les différents filtres proposés par LinkedIn.</a:t>
            </a:r>
          </a:p>
        </p:txBody>
      </p:sp>
    </p:spTree>
    <p:extLst>
      <p:ext uri="{BB962C8B-B14F-4D97-AF65-F5344CB8AC3E}">
        <p14:creationId xmlns:p14="http://schemas.microsoft.com/office/powerpoint/2010/main" val="67390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75FF4B-1C07-C947-A271-291F9AE9B470}"/>
              </a:ext>
            </a:extLst>
          </p:cNvPr>
          <p:cNvSpPr>
            <a:spLocks noGrp="1"/>
          </p:cNvSpPr>
          <p:nvPr>
            <p:ph type="title"/>
          </p:nvPr>
        </p:nvSpPr>
        <p:spPr>
          <a:xfrm>
            <a:off x="245075" y="317690"/>
            <a:ext cx="5241325" cy="685908"/>
          </a:xfrm>
        </p:spPr>
        <p:txBody>
          <a:bodyPr>
            <a:normAutofit fontScale="90000"/>
          </a:bodyPr>
          <a:lstStyle/>
          <a:p>
            <a:pPr algn="ctr"/>
            <a:r>
              <a:rPr lang="fr-FR" sz="3200" dirty="0"/>
              <a:t>Exemple d’entreprises avec Liens vers les profils PhD</a:t>
            </a:r>
          </a:p>
        </p:txBody>
      </p:sp>
      <p:sp>
        <p:nvSpPr>
          <p:cNvPr id="4" name="Espace réservé du numéro de diapositive 3">
            <a:extLst>
              <a:ext uri="{FF2B5EF4-FFF2-40B4-BE49-F238E27FC236}">
                <a16:creationId xmlns:a16="http://schemas.microsoft.com/office/drawing/2014/main" id="{DC264A2C-0243-03FC-21AB-566D59D5EDDC}"/>
              </a:ext>
            </a:extLst>
          </p:cNvPr>
          <p:cNvSpPr>
            <a:spLocks noGrp="1"/>
          </p:cNvSpPr>
          <p:nvPr>
            <p:ph type="sldNum" sz="quarter" idx="12"/>
          </p:nvPr>
        </p:nvSpPr>
        <p:spPr/>
        <p:txBody>
          <a:bodyPr/>
          <a:lstStyle/>
          <a:p>
            <a:fld id="{B387C5DA-6769-1942-A178-B0670A5BE201}" type="slidenum">
              <a:rPr lang="fr-FR" smtClean="0"/>
              <a:t>4</a:t>
            </a:fld>
            <a:endParaRPr lang="fr-FR"/>
          </a:p>
        </p:txBody>
      </p:sp>
      <p:sp>
        <p:nvSpPr>
          <p:cNvPr id="10" name="ZoneTexte 9">
            <a:extLst>
              <a:ext uri="{FF2B5EF4-FFF2-40B4-BE49-F238E27FC236}">
                <a16:creationId xmlns:a16="http://schemas.microsoft.com/office/drawing/2014/main" id="{20ABC0E2-A481-E2F2-11AD-00D81F27225A}"/>
              </a:ext>
            </a:extLst>
          </p:cNvPr>
          <p:cNvSpPr txBox="1"/>
          <p:nvPr/>
        </p:nvSpPr>
        <p:spPr>
          <a:xfrm>
            <a:off x="1910462" y="1266887"/>
            <a:ext cx="2221416" cy="369332"/>
          </a:xfrm>
          <a:prstGeom prst="rect">
            <a:avLst/>
          </a:prstGeom>
          <a:noFill/>
        </p:spPr>
        <p:txBody>
          <a:bodyPr wrap="square" rtlCol="0">
            <a:spAutoFit/>
          </a:bodyPr>
          <a:lstStyle/>
          <a:p>
            <a:r>
              <a:rPr lang="fr-FR" dirty="0"/>
              <a:t>Taille 1000 à 5000</a:t>
            </a:r>
          </a:p>
        </p:txBody>
      </p:sp>
      <p:sp>
        <p:nvSpPr>
          <p:cNvPr id="7" name="Rectangle 2">
            <a:extLst>
              <a:ext uri="{FF2B5EF4-FFF2-40B4-BE49-F238E27FC236}">
                <a16:creationId xmlns:a16="http://schemas.microsoft.com/office/drawing/2014/main" id="{936530E7-F045-3DE3-F795-C71AC722B303}"/>
              </a:ext>
            </a:extLst>
          </p:cNvPr>
          <p:cNvSpPr>
            <a:spLocks noChangeArrowheads="1"/>
          </p:cNvSpPr>
          <p:nvPr/>
        </p:nvSpPr>
        <p:spPr bwMode="auto">
          <a:xfrm rot="10800000" flipH="1" flipV="1">
            <a:off x="1419993" y="2091540"/>
            <a:ext cx="2221416" cy="41857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Cdiscount</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Cegid</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CGG</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Contensquare</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Decathlon Digital</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Doctolib</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8">
                  <a:extLst>
                    <a:ext uri="{A12FA001-AC4F-418D-AE19-62706E023703}">
                      <ahyp:hlinkClr xmlns:ahyp="http://schemas.microsoft.com/office/drawing/2018/hyperlinkcolor" val="tx"/>
                    </a:ext>
                  </a:extLst>
                </a:hlinkClick>
              </a:rPr>
              <a:t>Esker France</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9">
                  <a:extLst>
                    <a:ext uri="{A12FA001-AC4F-418D-AE19-62706E023703}">
                      <ahyp:hlinkClr xmlns:ahyp="http://schemas.microsoft.com/office/drawing/2018/hyperlinkcolor" val="tx"/>
                    </a:ext>
                  </a:extLst>
                </a:hlinkClick>
              </a:rPr>
              <a:t>Euro-Information</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10">
                  <a:extLst>
                    <a:ext uri="{A12FA001-AC4F-418D-AE19-62706E023703}">
                      <ahyp:hlinkClr xmlns:ahyp="http://schemas.microsoft.com/office/drawing/2018/hyperlinkcolor" val="tx"/>
                    </a:ext>
                  </a:extLst>
                </a:hlinkClick>
              </a:rPr>
              <a:t>ISAGRI</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11">
                  <a:extLst>
                    <a:ext uri="{A12FA001-AC4F-418D-AE19-62706E023703}">
                      <ahyp:hlinkClr xmlns:ahyp="http://schemas.microsoft.com/office/drawing/2018/hyperlinkcolor" val="tx"/>
                    </a:ext>
                  </a:extLst>
                </a:hlinkClick>
              </a:rPr>
              <a:t>Ivalua</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12">
                  <a:extLst>
                    <a:ext uri="{A12FA001-AC4F-418D-AE19-62706E023703}">
                      <ahyp:hlinkClr xmlns:ahyp="http://schemas.microsoft.com/office/drawing/2018/hyperlinkcolor" val="tx"/>
                    </a:ext>
                  </a:extLst>
                </a:hlinkClick>
              </a:rPr>
              <a:t>leboncoin</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13">
                  <a:extLst>
                    <a:ext uri="{A12FA001-AC4F-418D-AE19-62706E023703}">
                      <ahyp:hlinkClr xmlns:ahyp="http://schemas.microsoft.com/office/drawing/2018/hyperlinkcolor" val="tx"/>
                    </a:ext>
                  </a:extLst>
                </a:hlinkClick>
              </a:rPr>
              <a:t>Linedata</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14">
                  <a:extLst>
                    <a:ext uri="{A12FA001-AC4F-418D-AE19-62706E023703}">
                      <ahyp:hlinkClr xmlns:ahyp="http://schemas.microsoft.com/office/drawing/2018/hyperlinkcolor" val="tx"/>
                    </a:ext>
                  </a:extLst>
                </a:hlinkClick>
              </a:rPr>
              <a:t>Murex</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15">
                  <a:extLst>
                    <a:ext uri="{A12FA001-AC4F-418D-AE19-62706E023703}">
                      <ahyp:hlinkClr xmlns:ahyp="http://schemas.microsoft.com/office/drawing/2018/hyperlinkcolor" val="tx"/>
                    </a:ext>
                  </a:extLst>
                </a:hlinkClick>
              </a:rPr>
              <a:t>OVHcloud</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16">
                  <a:extLst>
                    <a:ext uri="{A12FA001-AC4F-418D-AE19-62706E023703}">
                      <ahyp:hlinkClr xmlns:ahyp="http://schemas.microsoft.com/office/drawing/2018/hyperlinkcolor" val="tx"/>
                    </a:ext>
                  </a:extLst>
                </a:hlinkClick>
              </a:rPr>
              <a:t>Quadient</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17">
                  <a:extLst>
                    <a:ext uri="{A12FA001-AC4F-418D-AE19-62706E023703}">
                      <ahyp:hlinkClr xmlns:ahyp="http://schemas.microsoft.com/office/drawing/2018/hyperlinkcolor" val="tx"/>
                    </a:ext>
                  </a:extLst>
                </a:hlinkClick>
              </a:rPr>
              <a:t>SBS</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18">
                  <a:extLst>
                    <a:ext uri="{A12FA001-AC4F-418D-AE19-62706E023703}">
                      <ahyp:hlinkClr xmlns:ahyp="http://schemas.microsoft.com/office/drawing/2018/hyperlinkcolor" val="tx"/>
                    </a:ext>
                  </a:extLst>
                </a:hlinkClick>
              </a:rPr>
              <a:t>Viveris</a:t>
            </a:r>
            <a:endParaRPr kumimoji="0" lang="fr-FR" altLang="fr-FR" sz="1600" b="1" i="0" u="none" strike="noStrike" cap="none" normalizeH="0" baseline="0" dirty="0">
              <a:ln>
                <a:noFill/>
              </a:ln>
              <a:solidFill>
                <a:srgbClr val="002060"/>
              </a:solidFill>
              <a:effectLst/>
              <a:latin typeface="Aptos Narrow" panose="020B0004020202020204" pitchFamily="34" charset="0"/>
            </a:endParaRPr>
          </a:p>
        </p:txBody>
      </p:sp>
      <p:sp>
        <p:nvSpPr>
          <p:cNvPr id="16" name="Rectangle 6">
            <a:extLst>
              <a:ext uri="{FF2B5EF4-FFF2-40B4-BE49-F238E27FC236}">
                <a16:creationId xmlns:a16="http://schemas.microsoft.com/office/drawing/2014/main" id="{EEFFC096-98AF-3AF5-A1AA-FFD0C5008B40}"/>
              </a:ext>
            </a:extLst>
          </p:cNvPr>
          <p:cNvSpPr>
            <a:spLocks noChangeArrowheads="1"/>
          </p:cNvSpPr>
          <p:nvPr/>
        </p:nvSpPr>
        <p:spPr bwMode="auto">
          <a:xfrm>
            <a:off x="3402013" y="2081011"/>
            <a:ext cx="945508" cy="41857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342900" marR="0" lvl="0" indent="-342900" algn="r"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19">
                  <a:extLst>
                    <a:ext uri="{A12FA001-AC4F-418D-AE19-62706E023703}">
                      <ahyp:hlinkClr xmlns:ahyp="http://schemas.microsoft.com/office/drawing/2018/hyperlinkcolor" val="tx"/>
                    </a:ext>
                  </a:extLst>
                </a:hlinkClick>
              </a:rPr>
              <a:t>PhD</a:t>
            </a:r>
            <a:endPar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r"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PhD</a:t>
            </a:r>
            <a:endPar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r"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0">
                  <a:extLst>
                    <a:ext uri="{A12FA001-AC4F-418D-AE19-62706E023703}">
                      <ahyp:hlinkClr xmlns:ahyp="http://schemas.microsoft.com/office/drawing/2018/hyperlinkcolor" val="tx"/>
                    </a:ext>
                  </a:extLst>
                </a:hlinkClick>
              </a:rPr>
              <a:t>PhD</a:t>
            </a:r>
            <a:endPar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r"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1">
                  <a:extLst>
                    <a:ext uri="{A12FA001-AC4F-418D-AE19-62706E023703}">
                      <ahyp:hlinkClr xmlns:ahyp="http://schemas.microsoft.com/office/drawing/2018/hyperlinkcolor" val="tx"/>
                    </a:ext>
                  </a:extLst>
                </a:hlinkClick>
              </a:rPr>
              <a:t>PhD</a:t>
            </a:r>
            <a:endPar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r"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2">
                  <a:extLst>
                    <a:ext uri="{A12FA001-AC4F-418D-AE19-62706E023703}">
                      <ahyp:hlinkClr xmlns:ahyp="http://schemas.microsoft.com/office/drawing/2018/hyperlinkcolor" val="tx"/>
                    </a:ext>
                  </a:extLst>
                </a:hlinkClick>
              </a:rPr>
              <a:t>PhD</a:t>
            </a:r>
            <a:endPar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r"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3">
                  <a:extLst>
                    <a:ext uri="{A12FA001-AC4F-418D-AE19-62706E023703}">
                      <ahyp:hlinkClr xmlns:ahyp="http://schemas.microsoft.com/office/drawing/2018/hyperlinkcolor" val="tx"/>
                    </a:ext>
                  </a:extLst>
                </a:hlinkClick>
              </a:rPr>
              <a:t>PhD</a:t>
            </a:r>
            <a:endPar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r"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4">
                  <a:extLst>
                    <a:ext uri="{A12FA001-AC4F-418D-AE19-62706E023703}">
                      <ahyp:hlinkClr xmlns:ahyp="http://schemas.microsoft.com/office/drawing/2018/hyperlinkcolor" val="tx"/>
                    </a:ext>
                  </a:extLst>
                </a:hlinkClick>
              </a:rPr>
              <a:t>PhD</a:t>
            </a:r>
            <a:endPar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r"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5">
                  <a:extLst>
                    <a:ext uri="{A12FA001-AC4F-418D-AE19-62706E023703}">
                      <ahyp:hlinkClr xmlns:ahyp="http://schemas.microsoft.com/office/drawing/2018/hyperlinkcolor" val="tx"/>
                    </a:ext>
                  </a:extLst>
                </a:hlinkClick>
              </a:rPr>
              <a:t>PhD</a:t>
            </a:r>
            <a:endPar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r"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6">
                  <a:extLst>
                    <a:ext uri="{A12FA001-AC4F-418D-AE19-62706E023703}">
                      <ahyp:hlinkClr xmlns:ahyp="http://schemas.microsoft.com/office/drawing/2018/hyperlinkcolor" val="tx"/>
                    </a:ext>
                  </a:extLst>
                </a:hlinkClick>
              </a:rPr>
              <a:t>PhD</a:t>
            </a:r>
            <a:endPar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r"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7">
                  <a:extLst>
                    <a:ext uri="{A12FA001-AC4F-418D-AE19-62706E023703}">
                      <ahyp:hlinkClr xmlns:ahyp="http://schemas.microsoft.com/office/drawing/2018/hyperlinkcolor" val="tx"/>
                    </a:ext>
                  </a:extLst>
                </a:hlinkClick>
              </a:rPr>
              <a:t>PhD</a:t>
            </a:r>
            <a:endPar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r"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8">
                  <a:extLst>
                    <a:ext uri="{A12FA001-AC4F-418D-AE19-62706E023703}">
                      <ahyp:hlinkClr xmlns:ahyp="http://schemas.microsoft.com/office/drawing/2018/hyperlinkcolor" val="tx"/>
                    </a:ext>
                  </a:extLst>
                </a:hlinkClick>
              </a:rPr>
              <a:t>PhD</a:t>
            </a:r>
            <a:endPar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r"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9">
                  <a:extLst>
                    <a:ext uri="{A12FA001-AC4F-418D-AE19-62706E023703}">
                      <ahyp:hlinkClr xmlns:ahyp="http://schemas.microsoft.com/office/drawing/2018/hyperlinkcolor" val="tx"/>
                    </a:ext>
                  </a:extLst>
                </a:hlinkClick>
              </a:rPr>
              <a:t>PhD</a:t>
            </a:r>
            <a:endPar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r"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30">
                  <a:extLst>
                    <a:ext uri="{A12FA001-AC4F-418D-AE19-62706E023703}">
                      <ahyp:hlinkClr xmlns:ahyp="http://schemas.microsoft.com/office/drawing/2018/hyperlinkcolor" val="tx"/>
                    </a:ext>
                  </a:extLst>
                </a:hlinkClick>
              </a:rPr>
              <a:t>PhD</a:t>
            </a:r>
            <a:endPar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r"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31">
                  <a:extLst>
                    <a:ext uri="{A12FA001-AC4F-418D-AE19-62706E023703}">
                      <ahyp:hlinkClr xmlns:ahyp="http://schemas.microsoft.com/office/drawing/2018/hyperlinkcolor" val="tx"/>
                    </a:ext>
                  </a:extLst>
                </a:hlinkClick>
              </a:rPr>
              <a:t>PhD</a:t>
            </a:r>
            <a:endPar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r"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32">
                  <a:extLst>
                    <a:ext uri="{A12FA001-AC4F-418D-AE19-62706E023703}">
                      <ahyp:hlinkClr xmlns:ahyp="http://schemas.microsoft.com/office/drawing/2018/hyperlinkcolor" val="tx"/>
                    </a:ext>
                  </a:extLst>
                </a:hlinkClick>
              </a:rPr>
              <a:t>PhD</a:t>
            </a:r>
            <a:endPar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r"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33">
                  <a:extLst>
                    <a:ext uri="{A12FA001-AC4F-418D-AE19-62706E023703}">
                      <ahyp:hlinkClr xmlns:ahyp="http://schemas.microsoft.com/office/drawing/2018/hyperlinkcolor" val="tx"/>
                    </a:ext>
                  </a:extLst>
                </a:hlinkClick>
              </a:rPr>
              <a:t>PhD</a:t>
            </a:r>
            <a:endPar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r"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34">
                  <a:extLst>
                    <a:ext uri="{A12FA001-AC4F-418D-AE19-62706E023703}">
                      <ahyp:hlinkClr xmlns:ahyp="http://schemas.microsoft.com/office/drawing/2018/hyperlinkcolor" val="tx"/>
                    </a:ext>
                  </a:extLst>
                </a:hlinkClick>
              </a:rPr>
              <a:t>PhD</a:t>
            </a:r>
            <a:endParaRPr kumimoji="0" lang="fr-FR" altLang="fr-FR" sz="1600" b="0"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p:txBody>
      </p:sp>
      <p:sp>
        <p:nvSpPr>
          <p:cNvPr id="18" name="ZoneTexte 17">
            <a:extLst>
              <a:ext uri="{FF2B5EF4-FFF2-40B4-BE49-F238E27FC236}">
                <a16:creationId xmlns:a16="http://schemas.microsoft.com/office/drawing/2014/main" id="{71453001-47E6-EF36-AB7C-CFE8CFD8ADD4}"/>
              </a:ext>
            </a:extLst>
          </p:cNvPr>
          <p:cNvSpPr txBox="1"/>
          <p:nvPr/>
        </p:nvSpPr>
        <p:spPr>
          <a:xfrm>
            <a:off x="838200" y="1641483"/>
            <a:ext cx="2221416" cy="369332"/>
          </a:xfrm>
          <a:prstGeom prst="rect">
            <a:avLst/>
          </a:prstGeom>
          <a:noFill/>
        </p:spPr>
        <p:txBody>
          <a:bodyPr wrap="square" rtlCol="0">
            <a:spAutoFit/>
          </a:bodyPr>
          <a:lstStyle/>
          <a:p>
            <a:r>
              <a:rPr lang="fr-FR" dirty="0"/>
              <a:t>Liens page LinkedIn</a:t>
            </a:r>
          </a:p>
        </p:txBody>
      </p:sp>
      <p:sp>
        <p:nvSpPr>
          <p:cNvPr id="19" name="ZoneTexte 18">
            <a:extLst>
              <a:ext uri="{FF2B5EF4-FFF2-40B4-BE49-F238E27FC236}">
                <a16:creationId xmlns:a16="http://schemas.microsoft.com/office/drawing/2014/main" id="{14763621-EED0-A638-D6D8-44008CD3A957}"/>
              </a:ext>
            </a:extLst>
          </p:cNvPr>
          <p:cNvSpPr txBox="1"/>
          <p:nvPr/>
        </p:nvSpPr>
        <p:spPr>
          <a:xfrm>
            <a:off x="3155730" y="1646747"/>
            <a:ext cx="1952297" cy="369332"/>
          </a:xfrm>
          <a:prstGeom prst="rect">
            <a:avLst/>
          </a:prstGeom>
          <a:noFill/>
        </p:spPr>
        <p:txBody>
          <a:bodyPr wrap="square" rtlCol="0">
            <a:spAutoFit/>
          </a:bodyPr>
          <a:lstStyle/>
          <a:p>
            <a:r>
              <a:rPr lang="fr-FR" dirty="0"/>
              <a:t>Liens profils PhD</a:t>
            </a:r>
          </a:p>
        </p:txBody>
      </p:sp>
      <p:sp>
        <p:nvSpPr>
          <p:cNvPr id="22" name="Rectangle 8">
            <a:extLst>
              <a:ext uri="{FF2B5EF4-FFF2-40B4-BE49-F238E27FC236}">
                <a16:creationId xmlns:a16="http://schemas.microsoft.com/office/drawing/2014/main" id="{472DAF8A-08D2-541D-1F99-91D884DC3878}"/>
              </a:ext>
            </a:extLst>
          </p:cNvPr>
          <p:cNvSpPr>
            <a:spLocks noChangeArrowheads="1"/>
          </p:cNvSpPr>
          <p:nvPr/>
        </p:nvSpPr>
        <p:spPr bwMode="auto">
          <a:xfrm>
            <a:off x="6414678" y="1003598"/>
            <a:ext cx="3214000" cy="54168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hlinkClick r:id="rId35"/>
              </a:rPr>
              <a:t>A2MAC1 - Decode the future</a:t>
            </a:r>
            <a:endPar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hlinkClick r:id="rId36"/>
              </a:rPr>
              <a:t>Agicap</a:t>
            </a:r>
            <a:endPar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hlinkClick r:id="rId37"/>
              </a:rPr>
              <a:t>Chapsvision</a:t>
            </a:r>
            <a:endPar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hlinkClick r:id="rId38"/>
              </a:rPr>
              <a:t>Cleva</a:t>
            </a:r>
            <a:endPar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hlinkClick r:id="rId39"/>
              </a:rPr>
              <a:t>Enablon</a:t>
            </a:r>
            <a:endPar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hlinkClick r:id="rId40"/>
              </a:rPr>
              <a:t>Generix</a:t>
            </a:r>
            <a:endPar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hlinkClick r:id="rId41"/>
              </a:rPr>
              <a:t>GRAITEC GROUP</a:t>
            </a:r>
            <a:endPar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hlinkClick r:id="rId42"/>
              </a:rPr>
              <a:t>Infovista</a:t>
            </a:r>
            <a:endPar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hlinkClick r:id="rId43"/>
              </a:rPr>
              <a:t>Lucca</a:t>
            </a:r>
            <a:endPar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hlinkClick r:id="rId44"/>
              </a:rPr>
              <a:t>ManoMano</a:t>
            </a:r>
            <a:endPar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hlinkClick r:id="rId45"/>
              </a:rPr>
              <a:t>Mirakl</a:t>
            </a:r>
            <a:endPar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hlinkClick r:id="rId46"/>
              </a:rPr>
              <a:t>NeoXam</a:t>
            </a:r>
            <a:endPar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hlinkClick r:id="rId47"/>
              </a:rPr>
              <a:t>PayFit</a:t>
            </a:r>
            <a:endPar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hlinkClick r:id="rId48"/>
              </a:rPr>
              <a:t>Pigment</a:t>
            </a:r>
            <a:endPar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hlinkClick r:id="rId49"/>
              </a:rPr>
              <a:t>Planisware</a:t>
            </a:r>
            <a:endPar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hlinkClick r:id="rId50"/>
              </a:rPr>
              <a:t>Scaleway</a:t>
            </a:r>
            <a:endPar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hlinkClick r:id="rId51"/>
              </a:rPr>
              <a:t>Shift Technology</a:t>
            </a:r>
            <a:endPar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hlinkClick r:id="rId52"/>
              </a:rPr>
              <a:t>TheFork, a Tripadvisor company</a:t>
            </a:r>
            <a:endPar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hlinkClick r:id="rId53"/>
              </a:rPr>
              <a:t>Trace One</a:t>
            </a:r>
            <a:endPar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hlinkClick r:id="rId54"/>
              </a:rPr>
              <a:t>U TECH</a:t>
            </a:r>
            <a:endPar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hlinkClick r:id="rId55"/>
              </a:rPr>
              <a:t>Ubisoft Paris Studio</a:t>
            </a:r>
            <a:endPar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hlinkClick r:id="rId56"/>
              </a:rPr>
              <a:t>Vusion</a:t>
            </a:r>
            <a:endParaRPr kumimoji="0" lang="fr-FR" altLang="fr-FR" sz="1600" b="1" i="0" u="none" strike="noStrike" cap="none" normalizeH="0" baseline="0" dirty="0">
              <a:ln>
                <a:noFill/>
              </a:ln>
              <a:solidFill>
                <a:srgbClr val="2F157A"/>
              </a:solidFill>
              <a:effectLst/>
              <a:latin typeface="Aptos Narrow" panose="020B0004020202020204" pitchFamily="34" charset="0"/>
              <a:cs typeface="Arial" panose="020B0604020202020204" pitchFamily="34" charset="0"/>
            </a:endParaRPr>
          </a:p>
        </p:txBody>
      </p:sp>
      <p:sp>
        <p:nvSpPr>
          <p:cNvPr id="27" name="Rectangle 12">
            <a:extLst>
              <a:ext uri="{FF2B5EF4-FFF2-40B4-BE49-F238E27FC236}">
                <a16:creationId xmlns:a16="http://schemas.microsoft.com/office/drawing/2014/main" id="{602FF3E2-24D0-3B32-DB35-52C4E12A5B67}"/>
              </a:ext>
            </a:extLst>
          </p:cNvPr>
          <p:cNvSpPr>
            <a:spLocks noChangeArrowheads="1"/>
          </p:cNvSpPr>
          <p:nvPr/>
        </p:nvSpPr>
        <p:spPr bwMode="auto">
          <a:xfrm>
            <a:off x="10130848" y="1003598"/>
            <a:ext cx="852215" cy="54168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cs typeface="Arial" panose="020B0604020202020204" pitchFamily="34" charset="0"/>
                <a:hlinkClick r:id="rId57"/>
              </a:rPr>
              <a:t>PhD</a:t>
            </a:r>
            <a:endParaRPr kumimoji="0" lang="fr-FR" altLang="fr-FR" sz="1600" b="1" i="0" u="none" strike="noStrike" cap="none" normalizeH="0" baseline="0" dirty="0">
              <a:ln>
                <a:noFill/>
              </a:ln>
              <a:solidFill>
                <a:srgbClr val="2F157A"/>
              </a:solidFill>
              <a:effectLst/>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cs typeface="Arial" panose="020B0604020202020204" pitchFamily="34" charset="0"/>
                <a:hlinkClick r:id="rId58"/>
              </a:rPr>
              <a:t>PhD</a:t>
            </a:r>
            <a:endParaRPr kumimoji="0" lang="fr-FR" altLang="fr-FR" sz="1600" b="1" i="0" u="none" strike="noStrike" cap="none" normalizeH="0" baseline="0" dirty="0">
              <a:ln>
                <a:noFill/>
              </a:ln>
              <a:solidFill>
                <a:srgbClr val="2F157A"/>
              </a:solidFill>
              <a:effectLst/>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cs typeface="Arial" panose="020B0604020202020204" pitchFamily="34" charset="0"/>
                <a:hlinkClick r:id="rId59"/>
              </a:rPr>
              <a:t>PhD</a:t>
            </a:r>
            <a:endParaRPr kumimoji="0" lang="fr-FR" altLang="fr-FR" sz="1600" b="1" i="0" u="none" strike="noStrike" cap="none" normalizeH="0" baseline="0" dirty="0">
              <a:ln>
                <a:noFill/>
              </a:ln>
              <a:solidFill>
                <a:srgbClr val="2F157A"/>
              </a:solidFill>
              <a:effectLst/>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cs typeface="Arial" panose="020B0604020202020204" pitchFamily="34" charset="0"/>
                <a:hlinkClick r:id="rId60"/>
              </a:rPr>
              <a:t>PhD</a:t>
            </a:r>
            <a:endParaRPr kumimoji="0" lang="fr-FR" altLang="fr-FR" sz="1600" b="1" i="0" u="none" strike="noStrike" cap="none" normalizeH="0" baseline="0" dirty="0">
              <a:ln>
                <a:noFill/>
              </a:ln>
              <a:solidFill>
                <a:srgbClr val="2F157A"/>
              </a:solidFill>
              <a:effectLst/>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cs typeface="Arial" panose="020B0604020202020204" pitchFamily="34" charset="0"/>
                <a:hlinkClick r:id="rId61"/>
              </a:rPr>
              <a:t>PhD</a:t>
            </a:r>
            <a:endParaRPr kumimoji="0" lang="fr-FR" altLang="fr-FR" sz="1600" b="1" i="0" u="none" strike="noStrike" cap="none" normalizeH="0" baseline="0" dirty="0">
              <a:ln>
                <a:noFill/>
              </a:ln>
              <a:solidFill>
                <a:srgbClr val="2F157A"/>
              </a:solidFill>
              <a:effectLst/>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cs typeface="Arial" panose="020B0604020202020204" pitchFamily="34" charset="0"/>
                <a:hlinkClick r:id="rId62"/>
              </a:rPr>
              <a:t>PhD</a:t>
            </a:r>
            <a:endParaRPr kumimoji="0" lang="fr-FR" altLang="fr-FR" sz="1600" b="1" i="0" u="none" strike="noStrike" cap="none" normalizeH="0" baseline="0" dirty="0">
              <a:ln>
                <a:noFill/>
              </a:ln>
              <a:solidFill>
                <a:srgbClr val="2F157A"/>
              </a:solidFill>
              <a:effectLst/>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cs typeface="Arial" panose="020B0604020202020204" pitchFamily="34" charset="0"/>
                <a:hlinkClick r:id="rId63"/>
              </a:rPr>
              <a:t>PhD</a:t>
            </a:r>
            <a:endParaRPr kumimoji="0" lang="fr-FR" altLang="fr-FR" sz="1600" b="1" i="0" u="none" strike="noStrike" cap="none" normalizeH="0" baseline="0" dirty="0">
              <a:ln>
                <a:noFill/>
              </a:ln>
              <a:solidFill>
                <a:srgbClr val="2F157A"/>
              </a:solidFill>
              <a:effectLst/>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cs typeface="Arial" panose="020B0604020202020204" pitchFamily="34" charset="0"/>
                <a:hlinkClick r:id="rId64"/>
              </a:rPr>
              <a:t>PhD</a:t>
            </a:r>
            <a:endParaRPr kumimoji="0" lang="fr-FR" altLang="fr-FR" sz="1600" b="1" i="0" u="none" strike="noStrike" cap="none" normalizeH="0" baseline="0" dirty="0">
              <a:ln>
                <a:noFill/>
              </a:ln>
              <a:solidFill>
                <a:srgbClr val="2F157A"/>
              </a:solidFill>
              <a:effectLst/>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cs typeface="Arial" panose="020B0604020202020204" pitchFamily="34" charset="0"/>
                <a:hlinkClick r:id="rId65"/>
              </a:rPr>
              <a:t>PhD</a:t>
            </a:r>
            <a:endParaRPr kumimoji="0" lang="fr-FR" altLang="fr-FR" sz="1600" b="1" i="0" u="none" strike="noStrike" cap="none" normalizeH="0" baseline="0" dirty="0">
              <a:ln>
                <a:noFill/>
              </a:ln>
              <a:solidFill>
                <a:srgbClr val="2F157A"/>
              </a:solidFill>
              <a:effectLst/>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cs typeface="Arial" panose="020B0604020202020204" pitchFamily="34" charset="0"/>
                <a:hlinkClick r:id="rId66"/>
              </a:rPr>
              <a:t>PhD</a:t>
            </a:r>
            <a:endParaRPr kumimoji="0" lang="fr-FR" altLang="fr-FR" sz="1600" b="1" i="0" u="none" strike="noStrike" cap="none" normalizeH="0" baseline="0" dirty="0">
              <a:ln>
                <a:noFill/>
              </a:ln>
              <a:solidFill>
                <a:srgbClr val="2F157A"/>
              </a:solidFill>
              <a:effectLst/>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cs typeface="Arial" panose="020B0604020202020204" pitchFamily="34" charset="0"/>
                <a:hlinkClick r:id="rId67"/>
              </a:rPr>
              <a:t>PhD</a:t>
            </a:r>
            <a:endParaRPr lang="fr-FR" altLang="fr-FR" sz="1600" b="1" dirty="0">
              <a:solidFill>
                <a:srgbClr val="2F157A"/>
              </a:solidFill>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cs typeface="Arial" panose="020B0604020202020204" pitchFamily="34" charset="0"/>
                <a:hlinkClick r:id="rId68"/>
              </a:rPr>
              <a:t>PhD</a:t>
            </a:r>
            <a:endParaRPr kumimoji="0" lang="fr-FR" altLang="fr-FR" sz="1600" b="1" i="0" u="none" strike="noStrike" cap="none" normalizeH="0" baseline="0" dirty="0">
              <a:ln>
                <a:noFill/>
              </a:ln>
              <a:solidFill>
                <a:srgbClr val="2F157A"/>
              </a:solidFill>
              <a:effectLst/>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cs typeface="Arial" panose="020B0604020202020204" pitchFamily="34" charset="0"/>
                <a:hlinkClick r:id="rId69"/>
              </a:rPr>
              <a:t>PhD</a:t>
            </a:r>
            <a:endParaRPr kumimoji="0" lang="fr-FR" altLang="fr-FR" sz="1600" b="1" i="0" u="none" strike="noStrike" cap="none" normalizeH="0" baseline="0" dirty="0">
              <a:ln>
                <a:noFill/>
              </a:ln>
              <a:solidFill>
                <a:srgbClr val="2F157A"/>
              </a:solidFill>
              <a:effectLst/>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cs typeface="Arial" panose="020B0604020202020204" pitchFamily="34" charset="0"/>
                <a:hlinkClick r:id="rId70"/>
              </a:rPr>
              <a:t>PhD</a:t>
            </a:r>
            <a:endParaRPr kumimoji="0" lang="fr-FR" altLang="fr-FR" sz="1600" b="1" i="0" u="none" strike="noStrike" cap="none" normalizeH="0" baseline="0" dirty="0">
              <a:ln>
                <a:noFill/>
              </a:ln>
              <a:solidFill>
                <a:srgbClr val="2F157A"/>
              </a:solidFill>
              <a:effectLst/>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cs typeface="Arial" panose="020B0604020202020204" pitchFamily="34" charset="0"/>
                <a:hlinkClick r:id="rId71"/>
              </a:rPr>
              <a:t>PhD</a:t>
            </a:r>
            <a:endParaRPr kumimoji="0" lang="fr-FR" altLang="fr-FR" sz="1600" b="1" i="0" u="none" strike="noStrike" cap="none" normalizeH="0" baseline="0" dirty="0">
              <a:ln>
                <a:noFill/>
              </a:ln>
              <a:solidFill>
                <a:srgbClr val="2F157A"/>
              </a:solidFill>
              <a:effectLst/>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cs typeface="Arial" panose="020B0604020202020204" pitchFamily="34" charset="0"/>
                <a:hlinkClick r:id="rId72"/>
              </a:rPr>
              <a:t>PhD</a:t>
            </a:r>
            <a:endParaRPr kumimoji="0" lang="fr-FR" altLang="fr-FR" sz="1600" b="1" i="0" u="none" strike="noStrike" cap="none" normalizeH="0" baseline="0" dirty="0">
              <a:ln>
                <a:noFill/>
              </a:ln>
              <a:solidFill>
                <a:srgbClr val="2F157A"/>
              </a:solidFill>
              <a:effectLst/>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cs typeface="Arial" panose="020B0604020202020204" pitchFamily="34" charset="0"/>
                <a:hlinkClick r:id="rId73"/>
              </a:rPr>
              <a:t>PhD</a:t>
            </a:r>
            <a:endParaRPr kumimoji="0" lang="fr-FR" altLang="fr-FR" sz="1600" b="1" i="0" u="none" strike="noStrike" cap="none" normalizeH="0" baseline="0" dirty="0">
              <a:ln>
                <a:noFill/>
              </a:ln>
              <a:solidFill>
                <a:srgbClr val="2F157A"/>
              </a:solidFill>
              <a:effectLst/>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cs typeface="Arial" panose="020B0604020202020204" pitchFamily="34" charset="0"/>
                <a:hlinkClick r:id="rId74"/>
              </a:rPr>
              <a:t>PhD</a:t>
            </a:r>
            <a:endParaRPr kumimoji="0" lang="fr-FR" altLang="fr-FR" sz="1600" b="1" i="0" u="none" strike="noStrike" cap="none" normalizeH="0" baseline="0" dirty="0">
              <a:ln>
                <a:noFill/>
              </a:ln>
              <a:solidFill>
                <a:srgbClr val="2F157A"/>
              </a:solidFill>
              <a:effectLst/>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cs typeface="Arial" panose="020B0604020202020204" pitchFamily="34" charset="0"/>
                <a:hlinkClick r:id="rId75"/>
              </a:rPr>
              <a:t>PhD</a:t>
            </a:r>
            <a:endParaRPr kumimoji="0" lang="fr-FR" altLang="fr-FR" sz="1600" b="1" i="0" u="none" strike="noStrike" cap="none" normalizeH="0" baseline="0" dirty="0">
              <a:ln>
                <a:noFill/>
              </a:ln>
              <a:solidFill>
                <a:srgbClr val="2F157A"/>
              </a:solidFill>
              <a:effectLst/>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cs typeface="Arial" panose="020B0604020202020204" pitchFamily="34" charset="0"/>
                <a:hlinkClick r:id="rId76"/>
              </a:rPr>
              <a:t>PhD</a:t>
            </a:r>
            <a:endParaRPr kumimoji="0" lang="fr-FR" altLang="fr-FR" sz="1600" b="1" i="0" u="none" strike="noStrike" cap="none" normalizeH="0" baseline="0" dirty="0">
              <a:ln>
                <a:noFill/>
              </a:ln>
              <a:solidFill>
                <a:srgbClr val="2F157A"/>
              </a:solidFill>
              <a:effectLst/>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cs typeface="Arial" panose="020B0604020202020204" pitchFamily="34" charset="0"/>
                <a:hlinkClick r:id="rId77"/>
              </a:rPr>
              <a:t>PhD</a:t>
            </a:r>
            <a:endParaRPr kumimoji="0" lang="fr-FR" altLang="fr-FR" sz="1600" b="1" i="0" u="none" strike="noStrike" cap="none" normalizeH="0" baseline="0" dirty="0">
              <a:ln>
                <a:noFill/>
              </a:ln>
              <a:solidFill>
                <a:srgbClr val="2F157A"/>
              </a:solidFill>
              <a:effectLst/>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2F157A"/>
                </a:solidFill>
                <a:effectLst/>
                <a:cs typeface="Arial" panose="020B0604020202020204" pitchFamily="34" charset="0"/>
                <a:hlinkClick r:id="rId78"/>
              </a:rPr>
              <a:t>PhD</a:t>
            </a:r>
            <a:endParaRPr kumimoji="0" lang="fr-FR" altLang="fr-FR" sz="1600" b="1" i="0" u="none" strike="noStrike" cap="none" normalizeH="0" baseline="0" dirty="0">
              <a:ln>
                <a:noFill/>
              </a:ln>
              <a:solidFill>
                <a:srgbClr val="2F157A"/>
              </a:solidFill>
              <a:effectLst/>
              <a:cs typeface="Arial" panose="020B0604020202020204" pitchFamily="34" charset="0"/>
            </a:endParaRPr>
          </a:p>
        </p:txBody>
      </p:sp>
      <p:sp>
        <p:nvSpPr>
          <p:cNvPr id="28" name="ZoneTexte 27">
            <a:extLst>
              <a:ext uri="{FF2B5EF4-FFF2-40B4-BE49-F238E27FC236}">
                <a16:creationId xmlns:a16="http://schemas.microsoft.com/office/drawing/2014/main" id="{E4012959-8C18-0783-9172-689A7F203CAB}"/>
              </a:ext>
            </a:extLst>
          </p:cNvPr>
          <p:cNvSpPr txBox="1"/>
          <p:nvPr/>
        </p:nvSpPr>
        <p:spPr>
          <a:xfrm>
            <a:off x="9580806" y="634266"/>
            <a:ext cx="1952297" cy="369332"/>
          </a:xfrm>
          <a:prstGeom prst="rect">
            <a:avLst/>
          </a:prstGeom>
          <a:noFill/>
        </p:spPr>
        <p:txBody>
          <a:bodyPr wrap="square" rtlCol="0">
            <a:spAutoFit/>
          </a:bodyPr>
          <a:lstStyle/>
          <a:p>
            <a:r>
              <a:rPr lang="fr-FR" dirty="0"/>
              <a:t>Liens profils PhD</a:t>
            </a:r>
          </a:p>
        </p:txBody>
      </p:sp>
      <p:sp>
        <p:nvSpPr>
          <p:cNvPr id="29" name="ZoneTexte 28">
            <a:extLst>
              <a:ext uri="{FF2B5EF4-FFF2-40B4-BE49-F238E27FC236}">
                <a16:creationId xmlns:a16="http://schemas.microsoft.com/office/drawing/2014/main" id="{FF8C5041-DDB2-59A4-F866-8AC6C45735CC}"/>
              </a:ext>
            </a:extLst>
          </p:cNvPr>
          <p:cNvSpPr txBox="1"/>
          <p:nvPr/>
        </p:nvSpPr>
        <p:spPr>
          <a:xfrm>
            <a:off x="6481923" y="634266"/>
            <a:ext cx="2221416" cy="369332"/>
          </a:xfrm>
          <a:prstGeom prst="rect">
            <a:avLst/>
          </a:prstGeom>
          <a:noFill/>
        </p:spPr>
        <p:txBody>
          <a:bodyPr wrap="square" rtlCol="0">
            <a:spAutoFit/>
          </a:bodyPr>
          <a:lstStyle/>
          <a:p>
            <a:r>
              <a:rPr lang="fr-FR" dirty="0"/>
              <a:t>Liens page LinkedIn</a:t>
            </a:r>
          </a:p>
        </p:txBody>
      </p:sp>
      <p:sp>
        <p:nvSpPr>
          <p:cNvPr id="30" name="ZoneTexte 29">
            <a:extLst>
              <a:ext uri="{FF2B5EF4-FFF2-40B4-BE49-F238E27FC236}">
                <a16:creationId xmlns:a16="http://schemas.microsoft.com/office/drawing/2014/main" id="{DF47018A-A996-E146-55A9-3490736DCDC0}"/>
              </a:ext>
            </a:extLst>
          </p:cNvPr>
          <p:cNvSpPr txBox="1"/>
          <p:nvPr/>
        </p:nvSpPr>
        <p:spPr>
          <a:xfrm>
            <a:off x="8335538" y="179408"/>
            <a:ext cx="2221416" cy="369332"/>
          </a:xfrm>
          <a:prstGeom prst="rect">
            <a:avLst/>
          </a:prstGeom>
          <a:noFill/>
        </p:spPr>
        <p:txBody>
          <a:bodyPr wrap="square" rtlCol="0">
            <a:spAutoFit/>
          </a:bodyPr>
          <a:lstStyle/>
          <a:p>
            <a:r>
              <a:rPr lang="fr-FR" dirty="0"/>
              <a:t>Taille 500 à 1000</a:t>
            </a:r>
          </a:p>
        </p:txBody>
      </p:sp>
    </p:spTree>
    <p:extLst>
      <p:ext uri="{BB962C8B-B14F-4D97-AF65-F5344CB8AC3E}">
        <p14:creationId xmlns:p14="http://schemas.microsoft.com/office/powerpoint/2010/main" val="2835181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41F0F8-43A9-D089-75CA-40C91A5F230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342829C-0B7B-B599-426B-EB1C464C0F03}"/>
              </a:ext>
            </a:extLst>
          </p:cNvPr>
          <p:cNvSpPr>
            <a:spLocks noGrp="1"/>
          </p:cNvSpPr>
          <p:nvPr>
            <p:ph type="title"/>
          </p:nvPr>
        </p:nvSpPr>
        <p:spPr>
          <a:xfrm>
            <a:off x="245075" y="317690"/>
            <a:ext cx="5241325" cy="685908"/>
          </a:xfrm>
        </p:spPr>
        <p:txBody>
          <a:bodyPr>
            <a:normAutofit fontScale="90000"/>
          </a:bodyPr>
          <a:lstStyle/>
          <a:p>
            <a:pPr algn="ctr"/>
            <a:r>
              <a:rPr lang="fr-FR" sz="3200" dirty="0"/>
              <a:t>Exemple d’entreprises avec Liens vers les profils PhD</a:t>
            </a:r>
          </a:p>
        </p:txBody>
      </p:sp>
      <p:sp>
        <p:nvSpPr>
          <p:cNvPr id="4" name="Espace réservé du numéro de diapositive 3">
            <a:extLst>
              <a:ext uri="{FF2B5EF4-FFF2-40B4-BE49-F238E27FC236}">
                <a16:creationId xmlns:a16="http://schemas.microsoft.com/office/drawing/2014/main" id="{3D4D3DEE-717A-4ED5-B5EB-16300A2226E9}"/>
              </a:ext>
            </a:extLst>
          </p:cNvPr>
          <p:cNvSpPr>
            <a:spLocks noGrp="1"/>
          </p:cNvSpPr>
          <p:nvPr>
            <p:ph type="sldNum" sz="quarter" idx="12"/>
          </p:nvPr>
        </p:nvSpPr>
        <p:spPr/>
        <p:txBody>
          <a:bodyPr/>
          <a:lstStyle/>
          <a:p>
            <a:fld id="{B387C5DA-6769-1942-A178-B0670A5BE201}" type="slidenum">
              <a:rPr lang="fr-FR" smtClean="0"/>
              <a:t>5</a:t>
            </a:fld>
            <a:endParaRPr lang="fr-FR"/>
          </a:p>
        </p:txBody>
      </p:sp>
      <p:sp>
        <p:nvSpPr>
          <p:cNvPr id="10" name="ZoneTexte 9">
            <a:extLst>
              <a:ext uri="{FF2B5EF4-FFF2-40B4-BE49-F238E27FC236}">
                <a16:creationId xmlns:a16="http://schemas.microsoft.com/office/drawing/2014/main" id="{089431D1-8AB0-B5B2-C964-58AB09726F10}"/>
              </a:ext>
            </a:extLst>
          </p:cNvPr>
          <p:cNvSpPr txBox="1"/>
          <p:nvPr/>
        </p:nvSpPr>
        <p:spPr>
          <a:xfrm>
            <a:off x="1948908" y="1172523"/>
            <a:ext cx="2221416" cy="369332"/>
          </a:xfrm>
          <a:prstGeom prst="rect">
            <a:avLst/>
          </a:prstGeom>
          <a:noFill/>
        </p:spPr>
        <p:txBody>
          <a:bodyPr wrap="square" rtlCol="0">
            <a:spAutoFit/>
          </a:bodyPr>
          <a:lstStyle/>
          <a:p>
            <a:r>
              <a:rPr lang="fr-FR" dirty="0"/>
              <a:t>Taille 200 à 500</a:t>
            </a:r>
          </a:p>
        </p:txBody>
      </p:sp>
      <p:sp>
        <p:nvSpPr>
          <p:cNvPr id="18" name="ZoneTexte 17">
            <a:extLst>
              <a:ext uri="{FF2B5EF4-FFF2-40B4-BE49-F238E27FC236}">
                <a16:creationId xmlns:a16="http://schemas.microsoft.com/office/drawing/2014/main" id="{81B718C1-3B73-EB2C-524D-4A0C0AF14FB5}"/>
              </a:ext>
            </a:extLst>
          </p:cNvPr>
          <p:cNvSpPr txBox="1"/>
          <p:nvPr/>
        </p:nvSpPr>
        <p:spPr>
          <a:xfrm>
            <a:off x="934314" y="1411721"/>
            <a:ext cx="2221416" cy="338554"/>
          </a:xfrm>
          <a:prstGeom prst="rect">
            <a:avLst/>
          </a:prstGeom>
          <a:noFill/>
        </p:spPr>
        <p:txBody>
          <a:bodyPr wrap="square" rtlCol="0">
            <a:spAutoFit/>
          </a:bodyPr>
          <a:lstStyle/>
          <a:p>
            <a:r>
              <a:rPr lang="fr-FR" sz="1600" dirty="0"/>
              <a:t>Liens page LinkedIn</a:t>
            </a:r>
          </a:p>
        </p:txBody>
      </p:sp>
      <p:sp>
        <p:nvSpPr>
          <p:cNvPr id="19" name="ZoneTexte 18">
            <a:extLst>
              <a:ext uri="{FF2B5EF4-FFF2-40B4-BE49-F238E27FC236}">
                <a16:creationId xmlns:a16="http://schemas.microsoft.com/office/drawing/2014/main" id="{99849D99-72E3-F9CA-40B6-B5F72EF1BCE1}"/>
              </a:ext>
            </a:extLst>
          </p:cNvPr>
          <p:cNvSpPr txBox="1"/>
          <p:nvPr/>
        </p:nvSpPr>
        <p:spPr>
          <a:xfrm>
            <a:off x="3194175" y="1411721"/>
            <a:ext cx="1952297" cy="338554"/>
          </a:xfrm>
          <a:prstGeom prst="rect">
            <a:avLst/>
          </a:prstGeom>
          <a:noFill/>
        </p:spPr>
        <p:txBody>
          <a:bodyPr wrap="square" rtlCol="0">
            <a:spAutoFit/>
          </a:bodyPr>
          <a:lstStyle/>
          <a:p>
            <a:r>
              <a:rPr lang="fr-FR" sz="1600" dirty="0"/>
              <a:t>Liens profils PhD</a:t>
            </a:r>
          </a:p>
        </p:txBody>
      </p:sp>
      <p:sp>
        <p:nvSpPr>
          <p:cNvPr id="29" name="ZoneTexte 28">
            <a:extLst>
              <a:ext uri="{FF2B5EF4-FFF2-40B4-BE49-F238E27FC236}">
                <a16:creationId xmlns:a16="http://schemas.microsoft.com/office/drawing/2014/main" id="{AC8EB25F-6F62-46C1-CBEB-7A37058C5DBE}"/>
              </a:ext>
            </a:extLst>
          </p:cNvPr>
          <p:cNvSpPr txBox="1"/>
          <p:nvPr/>
        </p:nvSpPr>
        <p:spPr>
          <a:xfrm>
            <a:off x="6643200" y="1345733"/>
            <a:ext cx="2221416" cy="338554"/>
          </a:xfrm>
          <a:prstGeom prst="rect">
            <a:avLst/>
          </a:prstGeom>
          <a:noFill/>
        </p:spPr>
        <p:txBody>
          <a:bodyPr wrap="square" rtlCol="0">
            <a:spAutoFit/>
          </a:bodyPr>
          <a:lstStyle/>
          <a:p>
            <a:r>
              <a:rPr lang="fr-FR" sz="1600" dirty="0"/>
              <a:t>Liens page LinkedIn</a:t>
            </a:r>
          </a:p>
        </p:txBody>
      </p:sp>
      <p:sp>
        <p:nvSpPr>
          <p:cNvPr id="30" name="ZoneTexte 29">
            <a:extLst>
              <a:ext uri="{FF2B5EF4-FFF2-40B4-BE49-F238E27FC236}">
                <a16:creationId xmlns:a16="http://schemas.microsoft.com/office/drawing/2014/main" id="{A159B057-0C81-0F47-8D45-E07561F8DDEF}"/>
              </a:ext>
            </a:extLst>
          </p:cNvPr>
          <p:cNvSpPr txBox="1"/>
          <p:nvPr/>
        </p:nvSpPr>
        <p:spPr>
          <a:xfrm>
            <a:off x="6971629" y="1003598"/>
            <a:ext cx="2221416" cy="369332"/>
          </a:xfrm>
          <a:prstGeom prst="rect">
            <a:avLst/>
          </a:prstGeom>
          <a:noFill/>
        </p:spPr>
        <p:txBody>
          <a:bodyPr wrap="square" rtlCol="0">
            <a:spAutoFit/>
          </a:bodyPr>
          <a:lstStyle/>
          <a:p>
            <a:r>
              <a:rPr lang="fr-FR" dirty="0"/>
              <a:t>Taille 50 à 200</a:t>
            </a:r>
          </a:p>
        </p:txBody>
      </p:sp>
      <p:sp>
        <p:nvSpPr>
          <p:cNvPr id="6" name="Rectangle 2">
            <a:extLst>
              <a:ext uri="{FF2B5EF4-FFF2-40B4-BE49-F238E27FC236}">
                <a16:creationId xmlns:a16="http://schemas.microsoft.com/office/drawing/2014/main" id="{FC56FD1E-3873-DD8C-A5DC-D98DC8752D94}"/>
              </a:ext>
            </a:extLst>
          </p:cNvPr>
          <p:cNvSpPr>
            <a:spLocks noChangeArrowheads="1"/>
          </p:cNvSpPr>
          <p:nvPr/>
        </p:nvSpPr>
        <p:spPr bwMode="auto">
          <a:xfrm>
            <a:off x="1033546" y="1797050"/>
            <a:ext cx="2122184" cy="492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AKUR8</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Asobo Studio</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​CORYS</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Enovacom</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Deepki</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Ennov</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8">
                  <a:extLst>
                    <a:ext uri="{A12FA001-AC4F-418D-AE19-62706E023703}">
                      <ahyp:hlinkClr xmlns:ahyp="http://schemas.microsoft.com/office/drawing/2018/hyperlinkcolor" val="tx"/>
                    </a:ext>
                  </a:extLst>
                </a:hlinkClick>
              </a:rPr>
              <a:t>Esri France</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9">
                  <a:extLst>
                    <a:ext uri="{A12FA001-AC4F-418D-AE19-62706E023703}">
                      <ahyp:hlinkClr xmlns:ahyp="http://schemas.microsoft.com/office/drawing/2018/hyperlinkcolor" val="tx"/>
                    </a:ext>
                  </a:extLst>
                </a:hlinkClick>
              </a:rPr>
              <a:t>Homa</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10">
                  <a:extLst>
                    <a:ext uri="{A12FA001-AC4F-418D-AE19-62706E023703}">
                      <ahyp:hlinkClr xmlns:ahyp="http://schemas.microsoft.com/office/drawing/2018/hyperlinkcolor" val="tx"/>
                    </a:ext>
                  </a:extLst>
                </a:hlinkClick>
              </a:rPr>
              <a:t>Infologic</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11">
                  <a:extLst>
                    <a:ext uri="{A12FA001-AC4F-418D-AE19-62706E023703}">
                      <ahyp:hlinkClr xmlns:ahyp="http://schemas.microsoft.com/office/drawing/2018/hyperlinkcolor" val="tx"/>
                    </a:ext>
                  </a:extLst>
                </a:hlinkClick>
              </a:rPr>
              <a:t>Median Technologies</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12">
                  <a:extLst>
                    <a:ext uri="{A12FA001-AC4F-418D-AE19-62706E023703}">
                      <ahyp:hlinkClr xmlns:ahyp="http://schemas.microsoft.com/office/drawing/2018/hyperlinkcolor" val="tx"/>
                    </a:ext>
                  </a:extLst>
                </a:hlinkClick>
              </a:rPr>
              <a:t>QUANTIC DREAM</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13">
                  <a:extLst>
                    <a:ext uri="{A12FA001-AC4F-418D-AE19-62706E023703}">
                      <ahyp:hlinkClr xmlns:ahyp="http://schemas.microsoft.com/office/drawing/2018/hyperlinkcolor" val="tx"/>
                    </a:ext>
                  </a:extLst>
                </a:hlinkClick>
              </a:rPr>
              <a:t>Safran.AI</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14">
                  <a:extLst>
                    <a:ext uri="{A12FA001-AC4F-418D-AE19-62706E023703}">
                      <ahyp:hlinkClr xmlns:ahyp="http://schemas.microsoft.com/office/drawing/2018/hyperlinkcolor" val="tx"/>
                    </a:ext>
                  </a:extLst>
                </a:hlinkClick>
              </a:rPr>
              <a:t>Sidetrade</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15">
                  <a:extLst>
                    <a:ext uri="{A12FA001-AC4F-418D-AE19-62706E023703}">
                      <ahyp:hlinkClr xmlns:ahyp="http://schemas.microsoft.com/office/drawing/2018/hyperlinkcolor" val="tx"/>
                    </a:ext>
                  </a:extLst>
                </a:hlinkClick>
              </a:rPr>
              <a:t>SoftAtHome</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16">
                  <a:extLst>
                    <a:ext uri="{A12FA001-AC4F-418D-AE19-62706E023703}">
                      <ahyp:hlinkClr xmlns:ahyp="http://schemas.microsoft.com/office/drawing/2018/hyperlinkcolor" val="tx"/>
                    </a:ext>
                  </a:extLst>
                </a:hlinkClick>
              </a:rPr>
              <a:t>Tiime</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17">
                  <a:extLst>
                    <a:ext uri="{A12FA001-AC4F-418D-AE19-62706E023703}">
                      <ahyp:hlinkClr xmlns:ahyp="http://schemas.microsoft.com/office/drawing/2018/hyperlinkcolor" val="tx"/>
                    </a:ext>
                  </a:extLst>
                </a:hlinkClick>
              </a:rPr>
              <a:t>Ubisoft Annecy</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18">
                  <a:extLst>
                    <a:ext uri="{A12FA001-AC4F-418D-AE19-62706E023703}">
                      <ahyp:hlinkClr xmlns:ahyp="http://schemas.microsoft.com/office/drawing/2018/hyperlinkcolor" val="tx"/>
                    </a:ext>
                  </a:extLst>
                </a:hlinkClick>
              </a:rPr>
              <a:t>Ubisoft Bordeaux</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19">
                  <a:extLst>
                    <a:ext uri="{A12FA001-AC4F-418D-AE19-62706E023703}">
                      <ahyp:hlinkClr xmlns:ahyp="http://schemas.microsoft.com/office/drawing/2018/hyperlinkcolor" val="tx"/>
                    </a:ext>
                  </a:extLst>
                </a:hlinkClick>
              </a:rPr>
              <a:t>Upsun</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0">
                  <a:extLst>
                    <a:ext uri="{A12FA001-AC4F-418D-AE19-62706E023703}">
                      <ahyp:hlinkClr xmlns:ahyp="http://schemas.microsoft.com/office/drawing/2018/hyperlinkcolor" val="tx"/>
                    </a:ext>
                  </a:extLst>
                </a:hlinkClick>
              </a:rPr>
              <a:t>Verimatrix</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1">
                  <a:extLst>
                    <a:ext uri="{A12FA001-AC4F-418D-AE19-62706E023703}">
                      <ahyp:hlinkClr xmlns:ahyp="http://schemas.microsoft.com/office/drawing/2018/hyperlinkcolor" val="tx"/>
                    </a:ext>
                  </a:extLst>
                </a:hlinkClick>
              </a:rPr>
              <a:t>WALLIX Group</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p:txBody>
      </p:sp>
      <p:sp>
        <p:nvSpPr>
          <p:cNvPr id="8" name="ZoneTexte 7">
            <a:extLst>
              <a:ext uri="{FF2B5EF4-FFF2-40B4-BE49-F238E27FC236}">
                <a16:creationId xmlns:a16="http://schemas.microsoft.com/office/drawing/2014/main" id="{4BDC5083-4276-5FBC-B9BB-A31D41CF3FB2}"/>
              </a:ext>
            </a:extLst>
          </p:cNvPr>
          <p:cNvSpPr txBox="1"/>
          <p:nvPr/>
        </p:nvSpPr>
        <p:spPr>
          <a:xfrm flipV="1">
            <a:off x="12166133" y="3097273"/>
            <a:ext cx="9003133" cy="45719"/>
          </a:xfrm>
          <a:prstGeom prst="rect">
            <a:avLst/>
          </a:prstGeom>
          <a:noFill/>
        </p:spPr>
        <p:txBody>
          <a:bodyPr wrap="square" rtlCol="0">
            <a:spAutoFit/>
          </a:bodyPr>
          <a:lstStyle/>
          <a:p>
            <a:endParaRPr lang="fr-FR" dirty="0"/>
          </a:p>
        </p:txBody>
      </p:sp>
      <p:sp>
        <p:nvSpPr>
          <p:cNvPr id="11" name="Rectangle 4">
            <a:extLst>
              <a:ext uri="{FF2B5EF4-FFF2-40B4-BE49-F238E27FC236}">
                <a16:creationId xmlns:a16="http://schemas.microsoft.com/office/drawing/2014/main" id="{34D4CD54-78F2-157F-AA4B-273600688F43}"/>
              </a:ext>
            </a:extLst>
          </p:cNvPr>
          <p:cNvSpPr>
            <a:spLocks noChangeArrowheads="1"/>
          </p:cNvSpPr>
          <p:nvPr/>
        </p:nvSpPr>
        <p:spPr bwMode="auto">
          <a:xfrm>
            <a:off x="3581401" y="1797050"/>
            <a:ext cx="818314" cy="492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2">
                  <a:extLst>
                    <a:ext uri="{A12FA001-AC4F-418D-AE19-62706E023703}">
                      <ahyp:hlinkClr xmlns:ahyp="http://schemas.microsoft.com/office/drawing/2018/hyperlinkcolor" val="tx"/>
                    </a:ext>
                  </a:extLst>
                </a:hlinkClick>
              </a:rPr>
              <a:t>PhD</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3">
                  <a:extLst>
                    <a:ext uri="{A12FA001-AC4F-418D-AE19-62706E023703}">
                      <ahyp:hlinkClr xmlns:ahyp="http://schemas.microsoft.com/office/drawing/2018/hyperlinkcolor" val="tx"/>
                    </a:ext>
                  </a:extLst>
                </a:hlinkClick>
              </a:rPr>
              <a:t>PhD</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4">
                  <a:extLst>
                    <a:ext uri="{A12FA001-AC4F-418D-AE19-62706E023703}">
                      <ahyp:hlinkClr xmlns:ahyp="http://schemas.microsoft.com/office/drawing/2018/hyperlinkcolor" val="tx"/>
                    </a:ext>
                  </a:extLst>
                </a:hlinkClick>
              </a:rPr>
              <a:t>PhD</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5">
                  <a:extLst>
                    <a:ext uri="{A12FA001-AC4F-418D-AE19-62706E023703}">
                      <ahyp:hlinkClr xmlns:ahyp="http://schemas.microsoft.com/office/drawing/2018/hyperlinkcolor" val="tx"/>
                    </a:ext>
                  </a:extLst>
                </a:hlinkClick>
              </a:rPr>
              <a:t>PhD</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6">
                  <a:extLst>
                    <a:ext uri="{A12FA001-AC4F-418D-AE19-62706E023703}">
                      <ahyp:hlinkClr xmlns:ahyp="http://schemas.microsoft.com/office/drawing/2018/hyperlinkcolor" val="tx"/>
                    </a:ext>
                  </a:extLst>
                </a:hlinkClick>
              </a:rPr>
              <a:t>PhD</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7">
                  <a:extLst>
                    <a:ext uri="{A12FA001-AC4F-418D-AE19-62706E023703}">
                      <ahyp:hlinkClr xmlns:ahyp="http://schemas.microsoft.com/office/drawing/2018/hyperlinkcolor" val="tx"/>
                    </a:ext>
                  </a:extLst>
                </a:hlinkClick>
              </a:rPr>
              <a:t>PhD</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8">
                  <a:extLst>
                    <a:ext uri="{A12FA001-AC4F-418D-AE19-62706E023703}">
                      <ahyp:hlinkClr xmlns:ahyp="http://schemas.microsoft.com/office/drawing/2018/hyperlinkcolor" val="tx"/>
                    </a:ext>
                  </a:extLst>
                </a:hlinkClick>
              </a:rPr>
              <a:t>PhD</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9">
                  <a:extLst>
                    <a:ext uri="{A12FA001-AC4F-418D-AE19-62706E023703}">
                      <ahyp:hlinkClr xmlns:ahyp="http://schemas.microsoft.com/office/drawing/2018/hyperlinkcolor" val="tx"/>
                    </a:ext>
                  </a:extLst>
                </a:hlinkClick>
              </a:rPr>
              <a:t>PhD</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30">
                  <a:extLst>
                    <a:ext uri="{A12FA001-AC4F-418D-AE19-62706E023703}">
                      <ahyp:hlinkClr xmlns:ahyp="http://schemas.microsoft.com/office/drawing/2018/hyperlinkcolor" val="tx"/>
                    </a:ext>
                  </a:extLst>
                </a:hlinkClick>
              </a:rPr>
              <a:t>PhD</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31">
                  <a:extLst>
                    <a:ext uri="{A12FA001-AC4F-418D-AE19-62706E023703}">
                      <ahyp:hlinkClr xmlns:ahyp="http://schemas.microsoft.com/office/drawing/2018/hyperlinkcolor" val="tx"/>
                    </a:ext>
                  </a:extLst>
                </a:hlinkClick>
              </a:rPr>
              <a:t>PhD</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32">
                  <a:extLst>
                    <a:ext uri="{A12FA001-AC4F-418D-AE19-62706E023703}">
                      <ahyp:hlinkClr xmlns:ahyp="http://schemas.microsoft.com/office/drawing/2018/hyperlinkcolor" val="tx"/>
                    </a:ext>
                  </a:extLst>
                </a:hlinkClick>
              </a:rPr>
              <a:t>PhD</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33">
                  <a:extLst>
                    <a:ext uri="{A12FA001-AC4F-418D-AE19-62706E023703}">
                      <ahyp:hlinkClr xmlns:ahyp="http://schemas.microsoft.com/office/drawing/2018/hyperlinkcolor" val="tx"/>
                    </a:ext>
                  </a:extLst>
                </a:hlinkClick>
              </a:rPr>
              <a:t>PhD</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34">
                  <a:extLst>
                    <a:ext uri="{A12FA001-AC4F-418D-AE19-62706E023703}">
                      <ahyp:hlinkClr xmlns:ahyp="http://schemas.microsoft.com/office/drawing/2018/hyperlinkcolor" val="tx"/>
                    </a:ext>
                  </a:extLst>
                </a:hlinkClick>
              </a:rPr>
              <a:t>PhD</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35">
                  <a:extLst>
                    <a:ext uri="{A12FA001-AC4F-418D-AE19-62706E023703}">
                      <ahyp:hlinkClr xmlns:ahyp="http://schemas.microsoft.com/office/drawing/2018/hyperlinkcolor" val="tx"/>
                    </a:ext>
                  </a:extLst>
                </a:hlinkClick>
              </a:rPr>
              <a:t>PhD</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36">
                  <a:extLst>
                    <a:ext uri="{A12FA001-AC4F-418D-AE19-62706E023703}">
                      <ahyp:hlinkClr xmlns:ahyp="http://schemas.microsoft.com/office/drawing/2018/hyperlinkcolor" val="tx"/>
                    </a:ext>
                  </a:extLst>
                </a:hlinkClick>
              </a:rPr>
              <a:t>PhD</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37">
                  <a:extLst>
                    <a:ext uri="{A12FA001-AC4F-418D-AE19-62706E023703}">
                      <ahyp:hlinkClr xmlns:ahyp="http://schemas.microsoft.com/office/drawing/2018/hyperlinkcolor" val="tx"/>
                    </a:ext>
                  </a:extLst>
                </a:hlinkClick>
              </a:rPr>
              <a:t>PhD</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38">
                  <a:extLst>
                    <a:ext uri="{A12FA001-AC4F-418D-AE19-62706E023703}">
                      <ahyp:hlinkClr xmlns:ahyp="http://schemas.microsoft.com/office/drawing/2018/hyperlinkcolor" val="tx"/>
                    </a:ext>
                  </a:extLst>
                </a:hlinkClick>
              </a:rPr>
              <a:t>PhD</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39">
                  <a:extLst>
                    <a:ext uri="{A12FA001-AC4F-418D-AE19-62706E023703}">
                      <ahyp:hlinkClr xmlns:ahyp="http://schemas.microsoft.com/office/drawing/2018/hyperlinkcolor" val="tx"/>
                    </a:ext>
                  </a:extLst>
                </a:hlinkClick>
              </a:rPr>
              <a:t>PhD</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18">
                  <a:extLst>
                    <a:ext uri="{A12FA001-AC4F-418D-AE19-62706E023703}">
                      <ahyp:hlinkClr xmlns:ahyp="http://schemas.microsoft.com/office/drawing/2018/hyperlinkcolor" val="tx"/>
                    </a:ext>
                  </a:extLst>
                </a:hlinkClick>
              </a:rPr>
              <a:t>PhD</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40">
                  <a:extLst>
                    <a:ext uri="{A12FA001-AC4F-418D-AE19-62706E023703}">
                      <ahyp:hlinkClr xmlns:ahyp="http://schemas.microsoft.com/office/drawing/2018/hyperlinkcolor" val="tx"/>
                    </a:ext>
                  </a:extLst>
                </a:hlinkClick>
              </a:rPr>
              <a:t>PhD</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p:txBody>
      </p:sp>
      <p:sp>
        <p:nvSpPr>
          <p:cNvPr id="17" name="Rectangle 7">
            <a:extLst>
              <a:ext uri="{FF2B5EF4-FFF2-40B4-BE49-F238E27FC236}">
                <a16:creationId xmlns:a16="http://schemas.microsoft.com/office/drawing/2014/main" id="{514BE679-0E51-6D88-C116-01E02CB89FA1}"/>
              </a:ext>
            </a:extLst>
          </p:cNvPr>
          <p:cNvSpPr>
            <a:spLocks noChangeArrowheads="1"/>
          </p:cNvSpPr>
          <p:nvPr/>
        </p:nvSpPr>
        <p:spPr bwMode="auto">
          <a:xfrm>
            <a:off x="6420030" y="1750275"/>
            <a:ext cx="3098884" cy="492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41">
                  <a:extLst>
                    <a:ext uri="{A12FA001-AC4F-418D-AE19-62706E023703}">
                      <ahyp:hlinkClr xmlns:ahyp="http://schemas.microsoft.com/office/drawing/2018/hyperlinkcolor" val="tx"/>
                    </a:ext>
                  </a:extLst>
                </a:hlinkClick>
              </a:rPr>
              <a:t>Acelys Services Numériques</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42">
                  <a:extLst>
                    <a:ext uri="{A12FA001-AC4F-418D-AE19-62706E023703}">
                      <ahyp:hlinkClr xmlns:ahyp="http://schemas.microsoft.com/office/drawing/2018/hyperlinkcolor" val="tx"/>
                    </a:ext>
                  </a:extLst>
                </a:hlinkClick>
              </a:rPr>
              <a:t>AdaCore</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43">
                  <a:extLst>
                    <a:ext uri="{A12FA001-AC4F-418D-AE19-62706E023703}">
                      <ahyp:hlinkClr xmlns:ahyp="http://schemas.microsoft.com/office/drawing/2018/hyperlinkcolor" val="tx"/>
                    </a:ext>
                  </a:extLst>
                </a:hlinkClick>
              </a:rPr>
              <a:t>Alteia</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44">
                  <a:extLst>
                    <a:ext uri="{A12FA001-AC4F-418D-AE19-62706E023703}">
                      <ahyp:hlinkClr xmlns:ahyp="http://schemas.microsoft.com/office/drawing/2018/hyperlinkcolor" val="tx"/>
                    </a:ext>
                  </a:extLst>
                </a:hlinkClick>
              </a:rPr>
              <a:t>ARTURIA</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45">
                  <a:extLst>
                    <a:ext uri="{A12FA001-AC4F-418D-AE19-62706E023703}">
                      <ahyp:hlinkClr xmlns:ahyp="http://schemas.microsoft.com/office/drawing/2018/hyperlinkcolor" val="tx"/>
                    </a:ext>
                  </a:extLst>
                </a:hlinkClick>
              </a:rPr>
              <a:t>Braincube</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46">
                  <a:extLst>
                    <a:ext uri="{A12FA001-AC4F-418D-AE19-62706E023703}">
                      <ahyp:hlinkClr xmlns:ahyp="http://schemas.microsoft.com/office/drawing/2018/hyperlinkcolor" val="tx"/>
                    </a:ext>
                  </a:extLst>
                </a:hlinkClick>
              </a:rPr>
              <a:t>Cosmo Tech</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47">
                  <a:extLst>
                    <a:ext uri="{A12FA001-AC4F-418D-AE19-62706E023703}">
                      <ahyp:hlinkClr xmlns:ahyp="http://schemas.microsoft.com/office/drawing/2018/hyperlinkcolor" val="tx"/>
                    </a:ext>
                  </a:extLst>
                </a:hlinkClick>
              </a:rPr>
              <a:t>Diabolocom</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48">
                  <a:extLst>
                    <a:ext uri="{A12FA001-AC4F-418D-AE19-62706E023703}">
                      <ahyp:hlinkClr xmlns:ahyp="http://schemas.microsoft.com/office/drawing/2018/hyperlinkcolor" val="tx"/>
                    </a:ext>
                  </a:extLst>
                </a:hlinkClick>
              </a:rPr>
              <a:t>Eliis</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Ennov</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49">
                  <a:extLst>
                    <a:ext uri="{A12FA001-AC4F-418D-AE19-62706E023703}">
                      <ahyp:hlinkClr xmlns:ahyp="http://schemas.microsoft.com/office/drawing/2018/hyperlinkcolor" val="tx"/>
                    </a:ext>
                  </a:extLst>
                </a:hlinkClick>
              </a:rPr>
              <a:t>Fittingbox</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50">
                  <a:extLst>
                    <a:ext uri="{A12FA001-AC4F-418D-AE19-62706E023703}">
                      <ahyp:hlinkClr xmlns:ahyp="http://schemas.microsoft.com/office/drawing/2018/hyperlinkcolor" val="tx"/>
                    </a:ext>
                  </a:extLst>
                </a:hlinkClick>
              </a:rPr>
              <a:t>Fluid Topics</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51">
                  <a:extLst>
                    <a:ext uri="{A12FA001-AC4F-418D-AE19-62706E023703}">
                      <ahyp:hlinkClr xmlns:ahyp="http://schemas.microsoft.com/office/drawing/2018/hyperlinkcolor" val="tx"/>
                    </a:ext>
                  </a:extLst>
                </a:hlinkClick>
              </a:rPr>
              <a:t>Index Education</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10">
                  <a:extLst>
                    <a:ext uri="{A12FA001-AC4F-418D-AE19-62706E023703}">
                      <ahyp:hlinkClr xmlns:ahyp="http://schemas.microsoft.com/office/drawing/2018/hyperlinkcolor" val="tx"/>
                    </a:ext>
                  </a:extLst>
                </a:hlinkClick>
              </a:rPr>
              <a:t>Infologic</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52">
                  <a:extLst>
                    <a:ext uri="{A12FA001-AC4F-418D-AE19-62706E023703}">
                      <ahyp:hlinkClr xmlns:ahyp="http://schemas.microsoft.com/office/drawing/2018/hyperlinkcolor" val="tx"/>
                    </a:ext>
                  </a:extLst>
                </a:hlinkClick>
              </a:rPr>
              <a:t>Instant System - Enabling MaaS</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53">
                  <a:extLst>
                    <a:ext uri="{A12FA001-AC4F-418D-AE19-62706E023703}">
                      <ahyp:hlinkClr xmlns:ahyp="http://schemas.microsoft.com/office/drawing/2018/hyperlinkcolor" val="tx"/>
                    </a:ext>
                  </a:extLst>
                </a:hlinkClick>
              </a:rPr>
              <a:t>Le Sphinx</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54">
                  <a:extLst>
                    <a:ext uri="{A12FA001-AC4F-418D-AE19-62706E023703}">
                      <ahyp:hlinkClr xmlns:ahyp="http://schemas.microsoft.com/office/drawing/2018/hyperlinkcolor" val="tx"/>
                    </a:ext>
                  </a:extLst>
                </a:hlinkClick>
              </a:rPr>
              <a:t>Lokad</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55">
                  <a:extLst>
                    <a:ext uri="{A12FA001-AC4F-418D-AE19-62706E023703}">
                      <ahyp:hlinkClr xmlns:ahyp="http://schemas.microsoft.com/office/drawing/2018/hyperlinkcolor" val="tx"/>
                    </a:ext>
                  </a:extLst>
                </a:hlinkClick>
              </a:rPr>
              <a:t>LUNDI MATIN</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56">
                  <a:extLst>
                    <a:ext uri="{A12FA001-AC4F-418D-AE19-62706E023703}">
                      <ahyp:hlinkClr xmlns:ahyp="http://schemas.microsoft.com/office/drawing/2018/hyperlinkcolor" val="tx"/>
                    </a:ext>
                  </a:extLst>
                </a:hlinkClick>
              </a:rPr>
              <a:t>MicroEJ</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57">
                  <a:extLst>
                    <a:ext uri="{A12FA001-AC4F-418D-AE19-62706E023703}">
                      <ahyp:hlinkClr xmlns:ahyp="http://schemas.microsoft.com/office/drawing/2018/hyperlinkcolor" val="tx"/>
                    </a:ext>
                  </a:extLst>
                </a:hlinkClick>
              </a:rPr>
              <a:t>Nova in Silico</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58">
                  <a:extLst>
                    <a:ext uri="{A12FA001-AC4F-418D-AE19-62706E023703}">
                      <ahyp:hlinkClr xmlns:ahyp="http://schemas.microsoft.com/office/drawing/2018/hyperlinkcolor" val="tx"/>
                    </a:ext>
                  </a:extLst>
                </a:hlinkClick>
              </a:rPr>
              <a:t>Obeo</a:t>
            </a:r>
            <a:endParaRPr kumimoji="0" lang="fr-FR" altLang="fr-FR" sz="16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p:txBody>
      </p:sp>
      <p:sp>
        <p:nvSpPr>
          <p:cNvPr id="20" name="Rectangle : coins arrondis 19">
            <a:hlinkClick r:id="rId59"/>
            <a:extLst>
              <a:ext uri="{FF2B5EF4-FFF2-40B4-BE49-F238E27FC236}">
                <a16:creationId xmlns:a16="http://schemas.microsoft.com/office/drawing/2014/main" id="{90CF329C-3A64-35C9-FEF4-1027E58A8804}"/>
              </a:ext>
            </a:extLst>
          </p:cNvPr>
          <p:cNvSpPr/>
          <p:nvPr/>
        </p:nvSpPr>
        <p:spPr>
          <a:xfrm>
            <a:off x="9242048" y="3097273"/>
            <a:ext cx="2414954" cy="41351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b="1" dirty="0"/>
              <a:t>Filtre PhD</a:t>
            </a:r>
          </a:p>
        </p:txBody>
      </p:sp>
      <p:sp>
        <p:nvSpPr>
          <p:cNvPr id="21" name="ZoneTexte 20">
            <a:extLst>
              <a:ext uri="{FF2B5EF4-FFF2-40B4-BE49-F238E27FC236}">
                <a16:creationId xmlns:a16="http://schemas.microsoft.com/office/drawing/2014/main" id="{83E09BBC-92FF-04F6-3466-46E78A70BE43}"/>
              </a:ext>
            </a:extLst>
          </p:cNvPr>
          <p:cNvSpPr txBox="1"/>
          <p:nvPr/>
        </p:nvSpPr>
        <p:spPr>
          <a:xfrm>
            <a:off x="8886915" y="3626526"/>
            <a:ext cx="3098884" cy="523220"/>
          </a:xfrm>
          <a:prstGeom prst="rect">
            <a:avLst/>
          </a:prstGeom>
          <a:noFill/>
        </p:spPr>
        <p:txBody>
          <a:bodyPr wrap="square" rtlCol="0">
            <a:spAutoFit/>
          </a:bodyPr>
          <a:lstStyle/>
          <a:p>
            <a:pPr algn="ctr"/>
            <a:r>
              <a:rPr lang="fr-FR" sz="1400" dirty="0"/>
              <a:t>Renseigner le nom de l’entreprise dans la requête LinkedIn</a:t>
            </a:r>
          </a:p>
        </p:txBody>
      </p:sp>
    </p:spTree>
    <p:extLst>
      <p:ext uri="{BB962C8B-B14F-4D97-AF65-F5344CB8AC3E}">
        <p14:creationId xmlns:p14="http://schemas.microsoft.com/office/powerpoint/2010/main" val="3611082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2C7AF1-613A-B6EB-9A22-2E88B8DF011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279B65B-4BA0-B1D7-A35F-CAC7FBDFFAAB}"/>
              </a:ext>
            </a:extLst>
          </p:cNvPr>
          <p:cNvSpPr>
            <a:spLocks noGrp="1"/>
          </p:cNvSpPr>
          <p:nvPr>
            <p:ph type="title"/>
          </p:nvPr>
        </p:nvSpPr>
        <p:spPr>
          <a:xfrm>
            <a:off x="3780969" y="402728"/>
            <a:ext cx="5616463" cy="685908"/>
          </a:xfrm>
        </p:spPr>
        <p:txBody>
          <a:bodyPr>
            <a:normAutofit/>
          </a:bodyPr>
          <a:lstStyle/>
          <a:p>
            <a:pPr algn="ctr"/>
            <a:r>
              <a:rPr lang="fr-FR" sz="3200" dirty="0"/>
              <a:t>Exemple d’entreprises </a:t>
            </a:r>
          </a:p>
        </p:txBody>
      </p:sp>
      <p:sp>
        <p:nvSpPr>
          <p:cNvPr id="4" name="Espace réservé du numéro de diapositive 3">
            <a:extLst>
              <a:ext uri="{FF2B5EF4-FFF2-40B4-BE49-F238E27FC236}">
                <a16:creationId xmlns:a16="http://schemas.microsoft.com/office/drawing/2014/main" id="{EAF22CC2-6049-AB07-EBFD-F7578908AF1E}"/>
              </a:ext>
            </a:extLst>
          </p:cNvPr>
          <p:cNvSpPr>
            <a:spLocks noGrp="1"/>
          </p:cNvSpPr>
          <p:nvPr>
            <p:ph type="sldNum" sz="quarter" idx="12"/>
          </p:nvPr>
        </p:nvSpPr>
        <p:spPr/>
        <p:txBody>
          <a:bodyPr/>
          <a:lstStyle/>
          <a:p>
            <a:fld id="{B387C5DA-6769-1942-A178-B0670A5BE201}" type="slidenum">
              <a:rPr lang="fr-FR" smtClean="0"/>
              <a:t>6</a:t>
            </a:fld>
            <a:endParaRPr lang="fr-FR"/>
          </a:p>
        </p:txBody>
      </p:sp>
      <p:sp>
        <p:nvSpPr>
          <p:cNvPr id="18" name="ZoneTexte 17">
            <a:extLst>
              <a:ext uri="{FF2B5EF4-FFF2-40B4-BE49-F238E27FC236}">
                <a16:creationId xmlns:a16="http://schemas.microsoft.com/office/drawing/2014/main" id="{B3EEA429-5435-A042-ED04-E68DADFCCB2A}"/>
              </a:ext>
            </a:extLst>
          </p:cNvPr>
          <p:cNvSpPr txBox="1"/>
          <p:nvPr/>
        </p:nvSpPr>
        <p:spPr>
          <a:xfrm>
            <a:off x="2786559" y="1786235"/>
            <a:ext cx="2221416" cy="338554"/>
          </a:xfrm>
          <a:prstGeom prst="rect">
            <a:avLst/>
          </a:prstGeom>
          <a:noFill/>
        </p:spPr>
        <p:txBody>
          <a:bodyPr wrap="square" rtlCol="0">
            <a:spAutoFit/>
          </a:bodyPr>
          <a:lstStyle/>
          <a:p>
            <a:r>
              <a:rPr lang="fr-FR" sz="1600" dirty="0"/>
              <a:t>Liens page LinkedIn</a:t>
            </a:r>
          </a:p>
        </p:txBody>
      </p:sp>
      <p:sp>
        <p:nvSpPr>
          <p:cNvPr id="29" name="ZoneTexte 28">
            <a:extLst>
              <a:ext uri="{FF2B5EF4-FFF2-40B4-BE49-F238E27FC236}">
                <a16:creationId xmlns:a16="http://schemas.microsoft.com/office/drawing/2014/main" id="{26CC897F-3B4C-0E43-D09B-8BCFF6C9F9AB}"/>
              </a:ext>
            </a:extLst>
          </p:cNvPr>
          <p:cNvSpPr txBox="1"/>
          <p:nvPr/>
        </p:nvSpPr>
        <p:spPr>
          <a:xfrm>
            <a:off x="7627355" y="1655162"/>
            <a:ext cx="2221416" cy="338554"/>
          </a:xfrm>
          <a:prstGeom prst="rect">
            <a:avLst/>
          </a:prstGeom>
          <a:noFill/>
        </p:spPr>
        <p:txBody>
          <a:bodyPr wrap="square" rtlCol="0">
            <a:spAutoFit/>
          </a:bodyPr>
          <a:lstStyle/>
          <a:p>
            <a:r>
              <a:rPr lang="fr-FR" sz="1600" dirty="0"/>
              <a:t>Liens page LinkedIn</a:t>
            </a:r>
          </a:p>
        </p:txBody>
      </p:sp>
      <p:sp>
        <p:nvSpPr>
          <p:cNvPr id="30" name="ZoneTexte 29">
            <a:extLst>
              <a:ext uri="{FF2B5EF4-FFF2-40B4-BE49-F238E27FC236}">
                <a16:creationId xmlns:a16="http://schemas.microsoft.com/office/drawing/2014/main" id="{C3D19ECC-43B9-A4E1-E72D-C3ABC6E660F0}"/>
              </a:ext>
            </a:extLst>
          </p:cNvPr>
          <p:cNvSpPr txBox="1"/>
          <p:nvPr/>
        </p:nvSpPr>
        <p:spPr>
          <a:xfrm>
            <a:off x="3079326" y="1423374"/>
            <a:ext cx="2221416" cy="369332"/>
          </a:xfrm>
          <a:prstGeom prst="rect">
            <a:avLst/>
          </a:prstGeom>
          <a:noFill/>
        </p:spPr>
        <p:txBody>
          <a:bodyPr wrap="square" rtlCol="0">
            <a:spAutoFit/>
          </a:bodyPr>
          <a:lstStyle/>
          <a:p>
            <a:r>
              <a:rPr lang="fr-FR" dirty="0"/>
              <a:t>Taille 11 à 50</a:t>
            </a:r>
          </a:p>
        </p:txBody>
      </p:sp>
      <p:sp>
        <p:nvSpPr>
          <p:cNvPr id="8" name="ZoneTexte 7">
            <a:extLst>
              <a:ext uri="{FF2B5EF4-FFF2-40B4-BE49-F238E27FC236}">
                <a16:creationId xmlns:a16="http://schemas.microsoft.com/office/drawing/2014/main" id="{3CE8DA5A-A181-0E33-2417-76D96654159E}"/>
              </a:ext>
            </a:extLst>
          </p:cNvPr>
          <p:cNvSpPr txBox="1"/>
          <p:nvPr/>
        </p:nvSpPr>
        <p:spPr>
          <a:xfrm flipV="1">
            <a:off x="12166133" y="3097273"/>
            <a:ext cx="9003133" cy="45719"/>
          </a:xfrm>
          <a:prstGeom prst="rect">
            <a:avLst/>
          </a:prstGeom>
          <a:noFill/>
        </p:spPr>
        <p:txBody>
          <a:bodyPr wrap="square" rtlCol="0">
            <a:spAutoFit/>
          </a:bodyPr>
          <a:lstStyle/>
          <a:p>
            <a:endParaRPr lang="fr-FR" dirty="0"/>
          </a:p>
        </p:txBody>
      </p:sp>
      <p:sp>
        <p:nvSpPr>
          <p:cNvPr id="9" name="Rectangle 3">
            <a:extLst>
              <a:ext uri="{FF2B5EF4-FFF2-40B4-BE49-F238E27FC236}">
                <a16:creationId xmlns:a16="http://schemas.microsoft.com/office/drawing/2014/main" id="{850EB843-0662-D841-FC70-CC140498902F}"/>
              </a:ext>
            </a:extLst>
          </p:cNvPr>
          <p:cNvSpPr>
            <a:spLocks noChangeArrowheads="1"/>
          </p:cNvSpPr>
          <p:nvPr/>
        </p:nvSpPr>
        <p:spPr bwMode="auto">
          <a:xfrm>
            <a:off x="1613926" y="2407963"/>
            <a:ext cx="4824590" cy="38779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cs typeface="Arial" panose="020B0604020202020204" pitchFamily="34" charset="0"/>
                <a:hlinkClick r:id="rId2">
                  <a:extLst>
                    <a:ext uri="{A12FA001-AC4F-418D-AE19-62706E023703}">
                      <ahyp:hlinkClr xmlns:ahyp="http://schemas.microsoft.com/office/drawing/2018/hyperlinkcolor" val="tx"/>
                    </a:ext>
                  </a:extLst>
                </a:hlinkClick>
              </a:rPr>
              <a:t>APREX solutions</a:t>
            </a:r>
            <a:endParaRPr kumimoji="0" lang="fr-FR" altLang="fr-FR" sz="1400" b="1" i="0" u="none" strike="noStrike" cap="none" normalizeH="0" baseline="0" dirty="0">
              <a:ln>
                <a:noFill/>
              </a:ln>
              <a:solidFill>
                <a:srgbClr val="002060"/>
              </a:solidFill>
              <a:effectLst/>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cs typeface="Arial" panose="020B0604020202020204" pitchFamily="34" charset="0"/>
                <a:hlinkClick r:id="rId3">
                  <a:extLst>
                    <a:ext uri="{A12FA001-AC4F-418D-AE19-62706E023703}">
                      <ahyp:hlinkClr xmlns:ahyp="http://schemas.microsoft.com/office/drawing/2018/hyperlinkcolor" val="tx"/>
                    </a:ext>
                  </a:extLst>
                </a:hlinkClick>
              </a:rPr>
              <a:t>Cervval</a:t>
            </a:r>
            <a:endParaRPr kumimoji="0" lang="fr-FR" altLang="fr-FR" sz="1400" b="1" i="0" u="none" strike="noStrike" cap="none" normalizeH="0" baseline="0" dirty="0">
              <a:ln>
                <a:noFill/>
              </a:ln>
              <a:solidFill>
                <a:srgbClr val="002060"/>
              </a:solidFill>
              <a:effectLst/>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cs typeface="Arial" panose="020B0604020202020204" pitchFamily="34" charset="0"/>
                <a:hlinkClick r:id="rId4">
                  <a:extLst>
                    <a:ext uri="{A12FA001-AC4F-418D-AE19-62706E023703}">
                      <ahyp:hlinkClr xmlns:ahyp="http://schemas.microsoft.com/office/drawing/2018/hyperlinkcolor" val="tx"/>
                    </a:ext>
                  </a:extLst>
                </a:hlinkClick>
              </a:rPr>
              <a:t>ECLAT DIGITAL</a:t>
            </a:r>
            <a:endParaRPr kumimoji="0" lang="fr-FR" altLang="fr-FR" sz="1400" b="1" i="0" u="none" strike="noStrike" cap="none" normalizeH="0" baseline="0" dirty="0">
              <a:ln>
                <a:noFill/>
              </a:ln>
              <a:solidFill>
                <a:srgbClr val="002060"/>
              </a:solidFill>
              <a:effectLst/>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cs typeface="Arial" panose="020B0604020202020204" pitchFamily="34" charset="0"/>
                <a:hlinkClick r:id="rId5">
                  <a:extLst>
                    <a:ext uri="{A12FA001-AC4F-418D-AE19-62706E023703}">
                      <ahyp:hlinkClr xmlns:ahyp="http://schemas.microsoft.com/office/drawing/2018/hyperlinkcolor" val="tx"/>
                    </a:ext>
                  </a:extLst>
                </a:hlinkClick>
              </a:rPr>
              <a:t>EOMYS | Joins the SIMULIA Brand of Dassault Systèmes</a:t>
            </a:r>
            <a:endParaRPr kumimoji="0" lang="fr-FR" altLang="fr-FR" sz="1400" b="1" i="0" u="none" strike="noStrike" cap="none" normalizeH="0" baseline="0" dirty="0">
              <a:ln>
                <a:noFill/>
              </a:ln>
              <a:solidFill>
                <a:srgbClr val="002060"/>
              </a:solidFill>
              <a:effectLst/>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cs typeface="Arial" panose="020B0604020202020204" pitchFamily="34" charset="0"/>
                <a:hlinkClick r:id="rId6">
                  <a:extLst>
                    <a:ext uri="{A12FA001-AC4F-418D-AE19-62706E023703}">
                      <ahyp:hlinkClr xmlns:ahyp="http://schemas.microsoft.com/office/drawing/2018/hyperlinkcolor" val="tx"/>
                    </a:ext>
                  </a:extLst>
                </a:hlinkClick>
              </a:rPr>
              <a:t>Fives ProSim</a:t>
            </a:r>
            <a:endParaRPr kumimoji="0" lang="fr-FR" altLang="fr-FR" sz="1400" b="1" i="0" u="none" strike="noStrike" cap="none" normalizeH="0" baseline="0" dirty="0">
              <a:ln>
                <a:noFill/>
              </a:ln>
              <a:solidFill>
                <a:srgbClr val="002060"/>
              </a:solidFill>
              <a:effectLst/>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cs typeface="Arial" panose="020B0604020202020204" pitchFamily="34" charset="0"/>
                <a:hlinkClick r:id="rId7">
                  <a:extLst>
                    <a:ext uri="{A12FA001-AC4F-418D-AE19-62706E023703}">
                      <ahyp:hlinkClr xmlns:ahyp="http://schemas.microsoft.com/office/drawing/2018/hyperlinkcolor" val="tx"/>
                    </a:ext>
                  </a:extLst>
                </a:hlinkClick>
              </a:rPr>
              <a:t>Hera-MI</a:t>
            </a:r>
            <a:endParaRPr kumimoji="0" lang="fr-FR" altLang="fr-FR" sz="1400" b="1" i="0" u="none" strike="noStrike" cap="none" normalizeH="0" baseline="0" dirty="0">
              <a:ln>
                <a:noFill/>
              </a:ln>
              <a:solidFill>
                <a:srgbClr val="002060"/>
              </a:solidFill>
              <a:effectLst/>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cs typeface="Arial" panose="020B0604020202020204" pitchFamily="34" charset="0"/>
                <a:hlinkClick r:id="rId8">
                  <a:extLst>
                    <a:ext uri="{A12FA001-AC4F-418D-AE19-62706E023703}">
                      <ahyp:hlinkClr xmlns:ahyp="http://schemas.microsoft.com/office/drawing/2018/hyperlinkcolor" val="tx"/>
                    </a:ext>
                  </a:extLst>
                </a:hlinkClick>
              </a:rPr>
              <a:t>iExec</a:t>
            </a:r>
            <a:endParaRPr kumimoji="0" lang="fr-FR" altLang="fr-FR" sz="1400" b="1" i="0" u="none" strike="noStrike" cap="none" normalizeH="0" baseline="0" dirty="0">
              <a:ln>
                <a:noFill/>
              </a:ln>
              <a:solidFill>
                <a:srgbClr val="002060"/>
              </a:solidFill>
              <a:effectLst/>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cs typeface="Arial" panose="020B0604020202020204" pitchFamily="34" charset="0"/>
                <a:hlinkClick r:id="rId9">
                  <a:extLst>
                    <a:ext uri="{A12FA001-AC4F-418D-AE19-62706E023703}">
                      <ahyp:hlinkClr xmlns:ahyp="http://schemas.microsoft.com/office/drawing/2018/hyperlinkcolor" val="tx"/>
                    </a:ext>
                  </a:extLst>
                </a:hlinkClick>
              </a:rPr>
              <a:t>LightOn</a:t>
            </a:r>
            <a:endParaRPr kumimoji="0" lang="fr-FR" altLang="fr-FR" sz="1400" b="1" i="0" u="none" strike="noStrike" cap="none" normalizeH="0" baseline="0" dirty="0">
              <a:ln>
                <a:noFill/>
              </a:ln>
              <a:solidFill>
                <a:srgbClr val="002060"/>
              </a:solidFill>
              <a:effectLst/>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cs typeface="Arial" panose="020B0604020202020204" pitchFamily="34" charset="0"/>
                <a:hlinkClick r:id="rId10">
                  <a:extLst>
                    <a:ext uri="{A12FA001-AC4F-418D-AE19-62706E023703}">
                      <ahyp:hlinkClr xmlns:ahyp="http://schemas.microsoft.com/office/drawing/2018/hyperlinkcolor" val="tx"/>
                    </a:ext>
                  </a:extLst>
                </a:hlinkClick>
              </a:rPr>
              <a:t>Natural Solutions</a:t>
            </a:r>
            <a:endParaRPr kumimoji="0" lang="fr-FR" altLang="fr-FR" sz="1400" b="1" i="0" u="none" strike="noStrike" cap="none" normalizeH="0" baseline="0" dirty="0">
              <a:ln>
                <a:noFill/>
              </a:ln>
              <a:solidFill>
                <a:srgbClr val="002060"/>
              </a:solidFill>
              <a:effectLst/>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cs typeface="Arial" panose="020B0604020202020204" pitchFamily="34" charset="0"/>
                <a:hlinkClick r:id="rId11">
                  <a:extLst>
                    <a:ext uri="{A12FA001-AC4F-418D-AE19-62706E023703}">
                      <ahyp:hlinkClr xmlns:ahyp="http://schemas.microsoft.com/office/drawing/2018/hyperlinkcolor" val="tx"/>
                    </a:ext>
                  </a:extLst>
                </a:hlinkClick>
              </a:rPr>
              <a:t>Numalis</a:t>
            </a:r>
            <a:endParaRPr kumimoji="0" lang="fr-FR" altLang="fr-FR" sz="1400" b="1" i="0" u="none" strike="noStrike" cap="none" normalizeH="0" baseline="0" dirty="0">
              <a:ln>
                <a:noFill/>
              </a:ln>
              <a:solidFill>
                <a:srgbClr val="002060"/>
              </a:solidFill>
              <a:effectLst/>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cs typeface="Arial" panose="020B0604020202020204" pitchFamily="34" charset="0"/>
                <a:hlinkClick r:id="rId12">
                  <a:extLst>
                    <a:ext uri="{A12FA001-AC4F-418D-AE19-62706E023703}">
                      <ahyp:hlinkClr xmlns:ahyp="http://schemas.microsoft.com/office/drawing/2018/hyperlinkcolor" val="tx"/>
                    </a:ext>
                  </a:extLst>
                </a:hlinkClick>
              </a:rPr>
              <a:t>OPTACARE</a:t>
            </a:r>
            <a:endParaRPr kumimoji="0" lang="fr-FR" altLang="fr-FR" sz="1400" b="1" i="0" u="none" strike="noStrike" cap="none" normalizeH="0" baseline="0" dirty="0">
              <a:ln>
                <a:noFill/>
              </a:ln>
              <a:solidFill>
                <a:srgbClr val="002060"/>
              </a:solidFill>
              <a:effectLst/>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cs typeface="Arial" panose="020B0604020202020204" pitchFamily="34" charset="0"/>
                <a:hlinkClick r:id="rId13">
                  <a:extLst>
                    <a:ext uri="{A12FA001-AC4F-418D-AE19-62706E023703}">
                      <ahyp:hlinkClr xmlns:ahyp="http://schemas.microsoft.com/office/drawing/2018/hyperlinkcolor" val="tx"/>
                    </a:ext>
                  </a:extLst>
                </a:hlinkClick>
              </a:rPr>
              <a:t>Oslandia</a:t>
            </a:r>
            <a:endParaRPr kumimoji="0" lang="fr-FR" altLang="fr-FR" sz="1400" b="1" i="0" u="none" strike="noStrike" cap="none" normalizeH="0" baseline="0" dirty="0">
              <a:ln>
                <a:noFill/>
              </a:ln>
              <a:solidFill>
                <a:srgbClr val="002060"/>
              </a:solidFill>
              <a:effectLst/>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cs typeface="Arial" panose="020B0604020202020204" pitchFamily="34" charset="0"/>
                <a:hlinkClick r:id="rId14">
                  <a:extLst>
                    <a:ext uri="{A12FA001-AC4F-418D-AE19-62706E023703}">
                      <ahyp:hlinkClr xmlns:ahyp="http://schemas.microsoft.com/office/drawing/2018/hyperlinkcolor" val="tx"/>
                    </a:ext>
                  </a:extLst>
                </a:hlinkClick>
              </a:rPr>
              <a:t>RAILwAI</a:t>
            </a:r>
            <a:endParaRPr kumimoji="0" lang="fr-FR" altLang="fr-FR" sz="1400" b="1" i="0" u="none" strike="noStrike" cap="none" normalizeH="0" baseline="0" dirty="0">
              <a:ln>
                <a:noFill/>
              </a:ln>
              <a:solidFill>
                <a:srgbClr val="002060"/>
              </a:solidFill>
              <a:effectLst/>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cs typeface="Arial" panose="020B0604020202020204" pitchFamily="34" charset="0"/>
                <a:hlinkClick r:id="rId15">
                  <a:extLst>
                    <a:ext uri="{A12FA001-AC4F-418D-AE19-62706E023703}">
                      <ahyp:hlinkClr xmlns:ahyp="http://schemas.microsoft.com/office/drawing/2018/hyperlinkcolor" val="tx"/>
                    </a:ext>
                  </a:extLst>
                </a:hlinkClick>
              </a:rPr>
              <a:t>Smartesting</a:t>
            </a:r>
            <a:endParaRPr kumimoji="0" lang="fr-FR" altLang="fr-FR" sz="1400" b="1" i="0" u="none" strike="noStrike" cap="none" normalizeH="0" baseline="0" dirty="0">
              <a:ln>
                <a:noFill/>
              </a:ln>
              <a:solidFill>
                <a:srgbClr val="002060"/>
              </a:solidFill>
              <a:effectLst/>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cs typeface="Arial" panose="020B0604020202020204" pitchFamily="34" charset="0"/>
                <a:hlinkClick r:id="rId16">
                  <a:extLst>
                    <a:ext uri="{A12FA001-AC4F-418D-AE19-62706E023703}">
                      <ahyp:hlinkClr xmlns:ahyp="http://schemas.microsoft.com/office/drawing/2018/hyperlinkcolor" val="tx"/>
                    </a:ext>
                  </a:extLst>
                </a:hlinkClick>
              </a:rPr>
              <a:t>TiHive</a:t>
            </a:r>
            <a:endParaRPr kumimoji="0" lang="fr-FR" altLang="fr-FR" sz="1400" b="1" i="0" u="none" strike="noStrike" cap="none" normalizeH="0" baseline="0" dirty="0">
              <a:ln>
                <a:noFill/>
              </a:ln>
              <a:solidFill>
                <a:srgbClr val="002060"/>
              </a:solidFill>
              <a:effectLst/>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cs typeface="Arial" panose="020B0604020202020204" pitchFamily="34" charset="0"/>
                <a:hlinkClick r:id="rId17">
                  <a:extLst>
                    <a:ext uri="{A12FA001-AC4F-418D-AE19-62706E023703}">
                      <ahyp:hlinkClr xmlns:ahyp="http://schemas.microsoft.com/office/drawing/2018/hyperlinkcolor" val="tx"/>
                    </a:ext>
                  </a:extLst>
                </a:hlinkClick>
              </a:rPr>
              <a:t>TOOVALU</a:t>
            </a:r>
            <a:endParaRPr kumimoji="0" lang="fr-FR" altLang="fr-FR" sz="1400" b="1" i="0" u="none" strike="noStrike" cap="none" normalizeH="0" baseline="0" dirty="0">
              <a:ln>
                <a:noFill/>
              </a:ln>
              <a:solidFill>
                <a:srgbClr val="002060"/>
              </a:solidFill>
              <a:effectLst/>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cs typeface="Arial" panose="020B0604020202020204" pitchFamily="34" charset="0"/>
                <a:hlinkClick r:id="rId18">
                  <a:extLst>
                    <a:ext uri="{A12FA001-AC4F-418D-AE19-62706E023703}">
                      <ahyp:hlinkClr xmlns:ahyp="http://schemas.microsoft.com/office/drawing/2018/hyperlinkcolor" val="tx"/>
                    </a:ext>
                  </a:extLst>
                </a:hlinkClick>
              </a:rPr>
              <a:t>Voxygen</a:t>
            </a:r>
            <a:endParaRPr kumimoji="0" lang="fr-FR" altLang="fr-FR" sz="1400" b="1" i="0" u="none" strike="noStrike" cap="none" normalizeH="0" baseline="0" dirty="0">
              <a:ln>
                <a:noFill/>
              </a:ln>
              <a:solidFill>
                <a:srgbClr val="002060"/>
              </a:solidFill>
              <a:effectLst/>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cs typeface="Arial" panose="020B0604020202020204" pitchFamily="34" charset="0"/>
                <a:hlinkClick r:id="rId19">
                  <a:extLst>
                    <a:ext uri="{A12FA001-AC4F-418D-AE19-62706E023703}">
                      <ahyp:hlinkClr xmlns:ahyp="http://schemas.microsoft.com/office/drawing/2018/hyperlinkcolor" val="tx"/>
                    </a:ext>
                  </a:extLst>
                </a:hlinkClick>
              </a:rPr>
              <a:t>Ypso-Facto</a:t>
            </a:r>
            <a:endParaRPr kumimoji="0" lang="fr-FR" altLang="fr-FR" sz="1400" b="1" i="0" u="none" strike="noStrike" cap="none" normalizeH="0" baseline="0" dirty="0">
              <a:ln>
                <a:noFill/>
              </a:ln>
              <a:solidFill>
                <a:srgbClr val="002060"/>
              </a:solidFill>
              <a:effectLst/>
              <a:cs typeface="Arial" panose="020B0604020202020204" pitchFamily="34" charset="0"/>
            </a:endParaRPr>
          </a:p>
        </p:txBody>
      </p:sp>
      <p:sp>
        <p:nvSpPr>
          <p:cNvPr id="12" name="ZoneTexte 11">
            <a:extLst>
              <a:ext uri="{FF2B5EF4-FFF2-40B4-BE49-F238E27FC236}">
                <a16:creationId xmlns:a16="http://schemas.microsoft.com/office/drawing/2014/main" id="{94C32F67-8B03-09AF-5FF3-C987A6555427}"/>
              </a:ext>
            </a:extLst>
          </p:cNvPr>
          <p:cNvSpPr txBox="1"/>
          <p:nvPr/>
        </p:nvSpPr>
        <p:spPr>
          <a:xfrm>
            <a:off x="7760784" y="1378967"/>
            <a:ext cx="2221416" cy="369332"/>
          </a:xfrm>
          <a:prstGeom prst="rect">
            <a:avLst/>
          </a:prstGeom>
          <a:noFill/>
        </p:spPr>
        <p:txBody>
          <a:bodyPr wrap="square" rtlCol="0">
            <a:spAutoFit/>
          </a:bodyPr>
          <a:lstStyle/>
          <a:p>
            <a:r>
              <a:rPr lang="fr-FR" dirty="0"/>
              <a:t>Taille 1 à 10</a:t>
            </a:r>
          </a:p>
        </p:txBody>
      </p:sp>
      <p:sp>
        <p:nvSpPr>
          <p:cNvPr id="16" name="Rectangle 6">
            <a:extLst>
              <a:ext uri="{FF2B5EF4-FFF2-40B4-BE49-F238E27FC236}">
                <a16:creationId xmlns:a16="http://schemas.microsoft.com/office/drawing/2014/main" id="{613CBED2-DCC0-852B-CA18-F1C6AC3C69AF}"/>
              </a:ext>
            </a:extLst>
          </p:cNvPr>
          <p:cNvSpPr>
            <a:spLocks noChangeArrowheads="1"/>
          </p:cNvSpPr>
          <p:nvPr/>
        </p:nvSpPr>
        <p:spPr bwMode="auto">
          <a:xfrm>
            <a:off x="7910450" y="2329769"/>
            <a:ext cx="1938321"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0">
                  <a:extLst>
                    <a:ext uri="{A12FA001-AC4F-418D-AE19-62706E023703}">
                      <ahyp:hlinkClr xmlns:ahyp="http://schemas.microsoft.com/office/drawing/2018/hyperlinkcolor" val="tx"/>
                    </a:ext>
                  </a:extLst>
                </a:hlinkClick>
              </a:rPr>
              <a:t>ExactCure</a:t>
            </a:r>
            <a:endParaRPr kumimoji="0" lang="fr-FR" altLang="fr-FR" sz="14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1">
                  <a:extLst>
                    <a:ext uri="{A12FA001-AC4F-418D-AE19-62706E023703}">
                      <ahyp:hlinkClr xmlns:ahyp="http://schemas.microsoft.com/office/drawing/2018/hyperlinkcolor" val="tx"/>
                    </a:ext>
                  </a:extLst>
                </a:hlinkClick>
              </a:rPr>
              <a:t>Geode-solutions</a:t>
            </a:r>
            <a:endParaRPr kumimoji="0" lang="fr-FR" altLang="fr-FR" sz="14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2">
                  <a:extLst>
                    <a:ext uri="{A12FA001-AC4F-418D-AE19-62706E023703}">
                      <ahyp:hlinkClr xmlns:ahyp="http://schemas.microsoft.com/office/drawing/2018/hyperlinkcolor" val="tx"/>
                    </a:ext>
                  </a:extLst>
                </a:hlinkClick>
              </a:rPr>
              <a:t>iGrafx</a:t>
            </a:r>
            <a:endParaRPr kumimoji="0" lang="fr-FR" altLang="fr-FR" sz="14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3">
                  <a:extLst>
                    <a:ext uri="{A12FA001-AC4F-418D-AE19-62706E023703}">
                      <ahyp:hlinkClr xmlns:ahyp="http://schemas.microsoft.com/office/drawing/2018/hyperlinkcolor" val="tx"/>
                    </a:ext>
                  </a:extLst>
                </a:hlinkClick>
              </a:rPr>
              <a:t>Isycare Technology</a:t>
            </a:r>
            <a:endParaRPr kumimoji="0" lang="fr-FR" altLang="fr-FR" sz="14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4">
                  <a:extLst>
                    <a:ext uri="{A12FA001-AC4F-418D-AE19-62706E023703}">
                      <ahyp:hlinkClr xmlns:ahyp="http://schemas.microsoft.com/office/drawing/2018/hyperlinkcolor" val="tx"/>
                    </a:ext>
                  </a:extLst>
                </a:hlinkClick>
              </a:rPr>
              <a:t>MINDIG</a:t>
            </a:r>
            <a:endParaRPr kumimoji="0" lang="fr-FR" altLang="fr-FR" sz="14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5">
                  <a:extLst>
                    <a:ext uri="{A12FA001-AC4F-418D-AE19-62706E023703}">
                      <ahyp:hlinkClr xmlns:ahyp="http://schemas.microsoft.com/office/drawing/2018/hyperlinkcolor" val="tx"/>
                    </a:ext>
                  </a:extLst>
                </a:hlinkClick>
              </a:rPr>
              <a:t>MODARTT</a:t>
            </a:r>
            <a:endParaRPr kumimoji="0" lang="fr-FR" altLang="fr-FR" sz="14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6">
                  <a:extLst>
                    <a:ext uri="{A12FA001-AC4F-418D-AE19-62706E023703}">
                      <ahyp:hlinkClr xmlns:ahyp="http://schemas.microsoft.com/office/drawing/2018/hyperlinkcolor" val="tx"/>
                    </a:ext>
                  </a:extLst>
                </a:hlinkClick>
              </a:rPr>
              <a:t>MoreHisto</a:t>
            </a:r>
            <a:endParaRPr kumimoji="0" lang="fr-FR" altLang="fr-FR" sz="14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7">
                  <a:extLst>
                    <a:ext uri="{A12FA001-AC4F-418D-AE19-62706E023703}">
                      <ahyp:hlinkClr xmlns:ahyp="http://schemas.microsoft.com/office/drawing/2018/hyperlinkcolor" val="tx"/>
                    </a:ext>
                  </a:extLst>
                </a:hlinkClick>
              </a:rPr>
              <a:t>Nijta</a:t>
            </a:r>
            <a:endParaRPr kumimoji="0" lang="fr-FR" altLang="fr-FR" sz="14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8">
                  <a:extLst>
                    <a:ext uri="{A12FA001-AC4F-418D-AE19-62706E023703}">
                      <ahyp:hlinkClr xmlns:ahyp="http://schemas.microsoft.com/office/drawing/2018/hyperlinkcolor" val="tx"/>
                    </a:ext>
                  </a:extLst>
                </a:hlinkClick>
              </a:rPr>
              <a:t>Obéo</a:t>
            </a:r>
            <a:endParaRPr kumimoji="0" lang="fr-FR" altLang="fr-FR" sz="14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29">
                  <a:extLst>
                    <a:ext uri="{A12FA001-AC4F-418D-AE19-62706E023703}">
                      <ahyp:hlinkClr xmlns:ahyp="http://schemas.microsoft.com/office/drawing/2018/hyperlinkcolor" val="tx"/>
                    </a:ext>
                  </a:extLst>
                </a:hlinkClick>
              </a:rPr>
              <a:t>SMARTIUM Group</a:t>
            </a:r>
            <a:endParaRPr kumimoji="0" lang="fr-FR" altLang="fr-FR" sz="14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30">
                  <a:extLst>
                    <a:ext uri="{A12FA001-AC4F-418D-AE19-62706E023703}">
                      <ahyp:hlinkClr xmlns:ahyp="http://schemas.microsoft.com/office/drawing/2018/hyperlinkcolor" val="tx"/>
                    </a:ext>
                  </a:extLst>
                </a:hlinkClick>
              </a:rPr>
              <a:t>Sonaide</a:t>
            </a:r>
            <a:endParaRPr kumimoji="0" lang="fr-FR" altLang="fr-FR" sz="14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fr-FR" altLang="fr-FR" sz="14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hlinkClick r:id="rId31">
                  <a:extLst>
                    <a:ext uri="{A12FA001-AC4F-418D-AE19-62706E023703}">
                      <ahyp:hlinkClr xmlns:ahyp="http://schemas.microsoft.com/office/drawing/2018/hyperlinkcolor" val="tx"/>
                    </a:ext>
                  </a:extLst>
                </a:hlinkClick>
              </a:rPr>
              <a:t>The QA Company</a:t>
            </a:r>
            <a:endParaRPr kumimoji="0" lang="fr-FR" altLang="fr-FR" sz="1400" b="1" i="0" u="none" strike="noStrike" cap="none" normalizeH="0" baseline="0" dirty="0">
              <a:ln>
                <a:noFill/>
              </a:ln>
              <a:solidFill>
                <a:srgbClr val="002060"/>
              </a:solidFill>
              <a:effectLst/>
              <a:latin typeface="Aptos Narrow" panose="020B0004020202020204" pitchFamily="34" charset="0"/>
              <a:cs typeface="Arial" panose="020B0604020202020204" pitchFamily="34" charset="0"/>
            </a:endParaRPr>
          </a:p>
        </p:txBody>
      </p:sp>
      <p:sp>
        <p:nvSpPr>
          <p:cNvPr id="20" name="Rectangle : coins arrondis 19">
            <a:hlinkClick r:id="rId32"/>
            <a:extLst>
              <a:ext uri="{FF2B5EF4-FFF2-40B4-BE49-F238E27FC236}">
                <a16:creationId xmlns:a16="http://schemas.microsoft.com/office/drawing/2014/main" id="{F324ADB3-86D9-2744-A972-1944E0C90271}"/>
              </a:ext>
            </a:extLst>
          </p:cNvPr>
          <p:cNvSpPr/>
          <p:nvPr/>
        </p:nvSpPr>
        <p:spPr>
          <a:xfrm>
            <a:off x="4888523" y="5081137"/>
            <a:ext cx="2414954" cy="41351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b="1" dirty="0"/>
              <a:t>Filtre PhD</a:t>
            </a:r>
          </a:p>
        </p:txBody>
      </p:sp>
      <p:sp>
        <p:nvSpPr>
          <p:cNvPr id="21" name="ZoneTexte 20">
            <a:extLst>
              <a:ext uri="{FF2B5EF4-FFF2-40B4-BE49-F238E27FC236}">
                <a16:creationId xmlns:a16="http://schemas.microsoft.com/office/drawing/2014/main" id="{447226AE-50C2-F772-8EA0-3661C7B89183}"/>
              </a:ext>
            </a:extLst>
          </p:cNvPr>
          <p:cNvSpPr txBox="1"/>
          <p:nvPr/>
        </p:nvSpPr>
        <p:spPr>
          <a:xfrm>
            <a:off x="4250726" y="5711199"/>
            <a:ext cx="3690548" cy="523220"/>
          </a:xfrm>
          <a:prstGeom prst="rect">
            <a:avLst/>
          </a:prstGeom>
          <a:noFill/>
        </p:spPr>
        <p:txBody>
          <a:bodyPr wrap="square" rtlCol="0">
            <a:spAutoFit/>
          </a:bodyPr>
          <a:lstStyle/>
          <a:p>
            <a:pPr algn="ctr"/>
            <a:r>
              <a:rPr lang="fr-FR" sz="1400" dirty="0"/>
              <a:t>Renseigner le nom de l’entreprise dans la requête LinkedIn</a:t>
            </a:r>
          </a:p>
        </p:txBody>
      </p:sp>
    </p:spTree>
    <p:extLst>
      <p:ext uri="{BB962C8B-B14F-4D97-AF65-F5344CB8AC3E}">
        <p14:creationId xmlns:p14="http://schemas.microsoft.com/office/powerpoint/2010/main" val="10913766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C70DDA-7D26-7CAD-B0BC-C1F05DE1F32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7CC096F-E328-C3C5-1D12-3687341C6F79}"/>
              </a:ext>
            </a:extLst>
          </p:cNvPr>
          <p:cNvSpPr>
            <a:spLocks noGrp="1"/>
          </p:cNvSpPr>
          <p:nvPr>
            <p:ph type="title"/>
          </p:nvPr>
        </p:nvSpPr>
        <p:spPr>
          <a:xfrm>
            <a:off x="838200" y="365126"/>
            <a:ext cx="10515600" cy="833054"/>
          </a:xfrm>
        </p:spPr>
        <p:txBody>
          <a:bodyPr>
            <a:normAutofit/>
          </a:bodyPr>
          <a:lstStyle/>
          <a:p>
            <a:pPr algn="ctr"/>
            <a:r>
              <a:rPr lang="fr-FR" sz="2800" dirty="0"/>
              <a:t>Méthodologie</a:t>
            </a:r>
          </a:p>
        </p:txBody>
      </p:sp>
      <p:sp>
        <p:nvSpPr>
          <p:cNvPr id="3" name="Espace réservé du contenu 2">
            <a:extLst>
              <a:ext uri="{FF2B5EF4-FFF2-40B4-BE49-F238E27FC236}">
                <a16:creationId xmlns:a16="http://schemas.microsoft.com/office/drawing/2014/main" id="{B670F274-C12E-C41E-81B6-7F80194973C3}"/>
              </a:ext>
            </a:extLst>
          </p:cNvPr>
          <p:cNvSpPr>
            <a:spLocks noGrp="1"/>
          </p:cNvSpPr>
          <p:nvPr>
            <p:ph idx="1"/>
          </p:nvPr>
        </p:nvSpPr>
        <p:spPr>
          <a:xfrm>
            <a:off x="838199" y="1253330"/>
            <a:ext cx="10891345" cy="4490977"/>
          </a:xfrm>
        </p:spPr>
        <p:txBody>
          <a:bodyPr>
            <a:normAutofit/>
          </a:bodyPr>
          <a:lstStyle/>
          <a:p>
            <a:pPr marL="0" indent="0" algn="ctr">
              <a:buNone/>
            </a:pPr>
            <a:r>
              <a:rPr lang="fr-FR" sz="2000" b="1" dirty="0"/>
              <a:t>Sélection du panel d’entreprises à partir de l’annuaire LinkedIn des Entreprises </a:t>
            </a:r>
          </a:p>
          <a:p>
            <a:pPr marL="0" indent="0" algn="ctr">
              <a:buNone/>
            </a:pPr>
            <a:endParaRPr lang="fr-FR" sz="1800" b="1" dirty="0"/>
          </a:p>
          <a:p>
            <a:r>
              <a:rPr lang="fr-FR" sz="2000" b="1" dirty="0">
                <a:solidFill>
                  <a:schemeClr val="tx2"/>
                </a:solidFill>
                <a:hlinkClick r:id="rId2">
                  <a:extLst>
                    <a:ext uri="{A12FA001-AC4F-418D-AE19-62706E023703}">
                      <ahyp:hlinkClr xmlns:ahyp="http://schemas.microsoft.com/office/drawing/2018/hyperlinkcolor" val="tx"/>
                    </a:ext>
                  </a:extLst>
                </a:hlinkClick>
              </a:rPr>
              <a:t>Lien</a:t>
            </a:r>
            <a:r>
              <a:rPr lang="fr-FR" sz="2000" b="1" u="sng" dirty="0">
                <a:solidFill>
                  <a:schemeClr val="tx2"/>
                </a:solidFill>
                <a:hlinkClick r:id="rId2">
                  <a:extLst>
                    <a:ext uri="{A12FA001-AC4F-418D-AE19-62706E023703}">
                      <ahyp:hlinkClr xmlns:ahyp="http://schemas.microsoft.com/office/drawing/2018/hyperlinkcolor" val="tx"/>
                    </a:ext>
                  </a:extLst>
                </a:hlinkClick>
              </a:rPr>
              <a:t> </a:t>
            </a:r>
            <a:r>
              <a:rPr lang="fr-FR" sz="2000" b="1" dirty="0">
                <a:solidFill>
                  <a:schemeClr val="tx2"/>
                </a:solidFill>
              </a:rPr>
              <a:t>vers l’ annuaire LinkedIn</a:t>
            </a:r>
          </a:p>
          <a:p>
            <a:pPr lvl="1"/>
            <a:r>
              <a:rPr lang="fr-FR" sz="1800" dirty="0"/>
              <a:t>secteur « Développement de logiciels »</a:t>
            </a:r>
          </a:p>
          <a:p>
            <a:pPr lvl="1"/>
            <a:r>
              <a:rPr lang="fr-FR" sz="1800" dirty="0"/>
              <a:t>lieu France: LinkedIn sélectionne des entreprises qui indiquent avoir un établissement localisé en France. Nous retenons uniquement des entreprises  dont le siège social est en France ( le siège social figure sur la page LinkedIn de l’Entreprise)</a:t>
            </a:r>
          </a:p>
          <a:p>
            <a:r>
              <a:rPr lang="fr-FR" sz="2000" b="1" dirty="0"/>
              <a:t>Sélection des entreprises pour le panel </a:t>
            </a:r>
          </a:p>
          <a:p>
            <a:pPr lvl="1"/>
            <a:r>
              <a:rPr lang="fr-FR" sz="1800" dirty="0"/>
              <a:t>Nous constituons en fait un panel par taille d’entreprises ( 8 niveaux de taille dans LinkedIn) avec plus d’entreprises pour les plus petites tailles qui comptent le plus d’entreprises.</a:t>
            </a:r>
          </a:p>
          <a:p>
            <a:pPr lvl="1"/>
            <a:r>
              <a:rPr lang="fr-FR" sz="1800" dirty="0"/>
              <a:t>Pour chaque taille nous sélectionnons celles qui apparaissent en premier  et qui ont leur siège social en France. En effet LinkedIn affiche les entreprises dans un ordre qui prend en compte le nombre d’abonnés à la page et nous avons fait des tests qui montrent que les entreprises avec de nombreux PhD sont en général bien classées, en termes de visibilité et nombre d’abonnés.</a:t>
            </a:r>
          </a:p>
        </p:txBody>
      </p:sp>
      <p:sp>
        <p:nvSpPr>
          <p:cNvPr id="4" name="Espace réservé du numéro de diapositive 3">
            <a:extLst>
              <a:ext uri="{FF2B5EF4-FFF2-40B4-BE49-F238E27FC236}">
                <a16:creationId xmlns:a16="http://schemas.microsoft.com/office/drawing/2014/main" id="{B013235B-949D-9A74-2FBA-2153114E69A7}"/>
              </a:ext>
            </a:extLst>
          </p:cNvPr>
          <p:cNvSpPr>
            <a:spLocks noGrp="1"/>
          </p:cNvSpPr>
          <p:nvPr>
            <p:ph type="sldNum" sz="quarter" idx="12"/>
          </p:nvPr>
        </p:nvSpPr>
        <p:spPr/>
        <p:txBody>
          <a:bodyPr/>
          <a:lstStyle/>
          <a:p>
            <a:fld id="{B387C5DA-6769-1942-A178-B0670A5BE201}" type="slidenum">
              <a:rPr lang="fr-FR" smtClean="0"/>
              <a:t>7</a:t>
            </a:fld>
            <a:endParaRPr lang="fr-FR"/>
          </a:p>
        </p:txBody>
      </p:sp>
    </p:spTree>
    <p:extLst>
      <p:ext uri="{BB962C8B-B14F-4D97-AF65-F5344CB8AC3E}">
        <p14:creationId xmlns:p14="http://schemas.microsoft.com/office/powerpoint/2010/main" val="392609796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1169</TotalTime>
  <Words>678</Words>
  <Application>Microsoft Macintosh PowerPoint</Application>
  <PresentationFormat>Grand écran</PresentationFormat>
  <Paragraphs>255</Paragraphs>
  <Slides>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Aptos</vt:lpstr>
      <vt:lpstr>Aptos Display</vt:lpstr>
      <vt:lpstr>Aptos Narrow</vt:lpstr>
      <vt:lpstr>Arial</vt:lpstr>
      <vt:lpstr>Thème Office</vt:lpstr>
      <vt:lpstr>Secteur d’activité : « Développement de logiciels » Profils PhD employés source LinkedIn </vt:lpstr>
      <vt:lpstr>En bref…</vt:lpstr>
      <vt:lpstr>Liens vers les profils PhD avril 2026</vt:lpstr>
      <vt:lpstr>Exemple d’entreprises avec Liens vers les profils PhD</vt:lpstr>
      <vt:lpstr>Exemple d’entreprises avec Liens vers les profils PhD</vt:lpstr>
      <vt:lpstr>Exemple d’entreprises </vt:lpstr>
      <vt:lpstr>Méthodologie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Alain Bamberger</dc:creator>
  <cp:lastModifiedBy>Alain Bamberger</cp:lastModifiedBy>
  <cp:revision>27</cp:revision>
  <dcterms:created xsi:type="dcterms:W3CDTF">2026-04-08T10:44:30Z</dcterms:created>
  <dcterms:modified xsi:type="dcterms:W3CDTF">2026-04-12T16:44:45Z</dcterms:modified>
</cp:coreProperties>
</file>