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6" r:id="rId5"/>
    <p:sldId id="265" r:id="rId6"/>
    <p:sldId id="267" r:id="rId7"/>
    <p:sldId id="269" r:id="rId8"/>
    <p:sldId id="268" r:id="rId9"/>
    <p:sldId id="270" r:id="rId10"/>
    <p:sldId id="271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46"/>
    <p:restoredTop sz="94694"/>
  </p:normalViewPr>
  <p:slideViewPr>
    <p:cSldViewPr snapToGrid="0">
      <p:cViewPr varScale="1">
        <p:scale>
          <a:sx n="117" d="100"/>
          <a:sy n="117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59BE2-534A-454B-AE9E-ACDA8EDFB6B8}" type="datetimeFigureOut">
              <a:rPr lang="fr-FR" smtClean="0"/>
              <a:t>06/04/2026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4C176-CFD7-2A4F-97C8-4336CF2C59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48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1797D-16A4-A897-5FE9-A344EDCD5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BECC00-2062-3470-E5B6-21B3EAB45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0A7AEB-A104-CE71-9F90-4B5BFFAD5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C946-1118-2D41-AEF3-D8E0CD8084D1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E09102-4E71-8464-92E6-571877B2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F983BC-6D8F-D25E-ED08-95412F2F0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34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AA7BD-2BDC-6118-ACCA-F90BAB86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24C2E5-0B8B-E88F-6C88-92839195A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5A8ECF-F9CD-22E2-29FE-E6AA48C4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2499-1B0A-334F-95AC-42618EC4090B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C777AE-C617-190F-76CB-19C86E61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A70E6A-01AD-D61C-AF17-80EF861A2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7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021277-DEDF-B98C-B498-C424EA37B2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B98EAE-57C5-ED9D-5155-33C38EB82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16A18F-3A6E-3471-67D7-9C3CB081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CBE9-BC1B-444F-8648-221C1AB52D08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31C430-6514-F1ED-EAB1-6C310775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0412D-AEBC-2CA9-A810-CF3D75F0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42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D1B84-450B-9417-DC8A-86E5F5146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EACBA5-9CDB-7A1A-BC5C-90F3FE9C7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6BC5FA-1774-52DD-C697-CA200FF85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198F-955F-E745-A925-469EE70D9C20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C42170-A919-E6A1-C737-A52F0594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96A1BE-6E5C-6A30-C43C-99B8AA4D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19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494087-1FAE-3845-F08D-EC07D2AE6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7454FA-94BD-B4F7-ADAF-32B7BE19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3B5FE1-04A2-429D-2CB6-95CE7738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EB2-3A5D-684C-BC24-F64824F590A9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9270A0-3DB6-72C8-CB84-849B9213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D7E9B7-21BD-F34F-8B9C-BC094126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28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C3BDA-5E59-9786-02A1-DAFBBFA6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AA5A9-3A57-8FB3-ACDC-E745B5F86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621367-6466-48D5-5185-D87EDDC6C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E7DEA3-0B08-8725-23F1-0154596C6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35ED-3080-4A46-B68A-CC1184030277}" type="datetime1">
              <a:rPr lang="fr-FR" smtClean="0"/>
              <a:t>06/04/2026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B7CE5A-303E-0D18-0650-3246ADD9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B3C8A-316C-B989-7DF3-5D6413C9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91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CE623-D108-745E-91B0-7EAB9EFD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443CB8-E055-6A37-5925-659E599BA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32FBD6-AD1C-AB17-4FFB-4158D5496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24D998-872F-EF06-15E3-7F173EE5F1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61E5B0-3AF3-7AAA-1FA9-D51DCF22F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477547-0D46-BF05-92D6-71D4A692B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3C44-10B3-BE4A-B064-46512C9352D9}" type="datetime1">
              <a:rPr lang="fr-FR" smtClean="0"/>
              <a:t>06/04/2026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E575FF-66F7-E63C-C4E4-69A7CAD3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66372B-6C3C-3DE4-77F8-3A921110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93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048C61-1508-806C-B146-69088895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1F35A7-DA03-896E-5F34-9D01EBFC0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52E2-8603-9B4F-B276-EB791BB701F5}" type="datetime1">
              <a:rPr lang="fr-FR" smtClean="0"/>
              <a:t>06/04/2026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377C86-2017-5C8A-200A-A785341C6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246C88-D69E-C6EF-E549-89DCAB879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94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EABC15-2D99-7DD8-4A14-2A1C7D4B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B0B22-AE92-C341-B11F-BD0059057228}" type="datetime1">
              <a:rPr lang="fr-FR" smtClean="0"/>
              <a:t>06/04/2026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8A749A-693E-D8C8-73D1-48B3E677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E97F08-C18B-D109-5075-1984F563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9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274FE5-123A-9F9F-0DDB-9B0C6BCC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579AAD-14D3-A15F-E545-B0E675ECA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82173D-97FE-9EEF-A539-F9C2D56C0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8120A9-FAE6-63E6-0016-51AF010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3FBF-B82E-AB47-8757-2DBFE9BD0008}" type="datetime1">
              <a:rPr lang="fr-FR" smtClean="0"/>
              <a:t>06/04/2026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A50859-7BD3-90DD-C702-BA6DFD0A6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5678B5-3256-2B36-C146-C8E08744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60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90DD69-086D-A787-F90F-613DEEE03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57C7D8-F5F1-1BFA-E4DE-48D0553B2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328FE6-9BAD-A56B-5BC4-753993F6E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5FC176-4079-410B-32D2-C31E60F6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9E2E-3A47-D248-8EB2-B8D541A7B532}" type="datetime1">
              <a:rPr lang="fr-FR" smtClean="0"/>
              <a:t>06/04/2026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DD6E27-11BE-0410-E338-5C9935ADC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C83613-9063-7113-70BC-3F29AE55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12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14F565-AAE6-E073-FC14-493888841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096203-FEE6-2534-F1D1-D8377040F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01207D-68AD-829E-6C0A-7C10BE9DB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59BE0F-49FB-1E4C-A665-115096E567A1}" type="datetime1">
              <a:rPr lang="fr-FR" smtClean="0"/>
              <a:t>06/04/2026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07DDB8-2918-5FD7-9134-69593B3A6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FE5B83-3C49-310F-36C2-B462C1E45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90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industry=%5B%2225%22%5D&amp;schoolFilter=%5B%22962826%22%5D&amp;page=44&amp;spellCorrectionEnabled=true&amp;prioritizeMessage=false" TargetMode="External"/><Relationship Id="rId13" Type="http://schemas.openxmlformats.org/officeDocument/2006/relationships/hyperlink" Target="https://www.linkedin.com/search/results/people/?keywords=PhD%20OR%20Ph.D&amp;origin=FACETED_SEARCH&amp;geoUrn=%5B%22104433326%22%5D&amp;industry=%5B%221594%22%5D&amp;schoolFilter=%5B%22962826%22%5D&amp;page=3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geoUrn=%5B%22104433326%22%5D&amp;industry=%5B%2270%22%5D&amp;schoolFilter=%5B%22962826%22%5D&amp;page=24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geoUrn=%5B%22104433326%22%5D&amp;industry=%5B%2214%22%5D&amp;schoolFilter=%5B%22962826%22%5D&amp;page=8&amp;spellCorrectionEnabled=true&amp;prioritizeMessage=false" TargetMode="External"/><Relationship Id="rId12" Type="http://schemas.openxmlformats.org/officeDocument/2006/relationships/hyperlink" Target="https://www.linkedin.com/search/results/people/?keywords=PhD%20OR%20Ph.D&amp;origin=FACETED_SEARCH&amp;industry=%5B%221594%22%5D&amp;schoolFilter=%5B%22962826%22%5D&amp;page=15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industry=%5B%2270%22%5D&amp;schoolFilter=%5B%22962826%22%5D&amp;page=88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14%22%5D&amp;schoolFilter=%5B%22962826%22%5D&amp;page=21&amp;spellCorrectionEnabled=true&amp;prioritizeMessage=false" TargetMode="External"/><Relationship Id="rId11" Type="http://schemas.openxmlformats.org/officeDocument/2006/relationships/hyperlink" Target="https://www.linkedin.com/search/results/people/?keywords=PhD%20OR%20Ph.D&amp;origin=FACETED_SEARCH&amp;geoUrn=%5B%22104433326%22%5D&amp;industry=%5B%2296%22%2C%223242%22%2C%2243%22%2C%2286%22%2C%2210%22%2C%2211%22%2C%2241%22%5D&amp;schoolFilter=%5B%22962826%22%5D&amp;page=5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geoUrn=%5B%22104433326%22%5D&amp;industry=%5B%221999%22%2C%2268%22%5D&amp;schoolFilter=%5B%22962826%22%5D&amp;page=14&amp;spellCorrectionEnabled=true&amp;prioritizeMessage=false" TargetMode="External"/><Relationship Id="rId10" Type="http://schemas.openxmlformats.org/officeDocument/2006/relationships/hyperlink" Target="https://www.linkedin.com/search/results/people/?keywords=PhD%20OR%20Ph.D&amp;origin=FACETED_SEARCH&amp;industry=%5B%2296%22%2C%2211%22%2C%2286%22%2C%2210%22%2C%223242%22%2C%2241%22%2C%2243%22%5D&amp;schoolFilter=%5B%22962826%22%5D&amp;page=28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industry=%5B%221999%22%2C%2268%22%5D&amp;schoolFilter=%5B%22962826%22%5D&amp;page=48&amp;spellCorrectionEnabled=true&amp;prioritizeMessage=false" TargetMode="External"/><Relationship Id="rId9" Type="http://schemas.openxmlformats.org/officeDocument/2006/relationships/hyperlink" Target="https://www.linkedin.com/search/results/people/?keywords=PhD%20OR%20Ph.D&amp;origin=FACETED_SEARCH&amp;geoUrn=%5B%22104433326%22%5D&amp;industry=%5B%2225%22%5D&amp;schoolFilter=%5B%22962826%22%5D&amp;page=11&amp;spellCorrectionEnabled=true&amp;prioritizeMessage=fals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help/linkedin/answer/a768156/options-de-secteurs-sur-linkedin-pour-les-profils-et-les-pages?lang=fr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industry=%5B%2268%22%2C%221999%22%5D&amp;schoolFilter=%5B%2271735%22%5D&amp;page=45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industry=%5B%221594%22%5D&amp;schoolFilter=%5B%2271735%22%5D&amp;page=16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industry=%5B%2270%22%5D&amp;schoolFilter=%5B%2271735%22%5D&amp;page=77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96%22%2C%2211%22%2C%2286%22%2C%223242%22%2C%2241%22%2C%2243%22%2C%2210%22%5D&amp;schoolFilter=%5B%2271735%22%5D" TargetMode="External"/><Relationship Id="rId5" Type="http://schemas.openxmlformats.org/officeDocument/2006/relationships/hyperlink" Target="https://www.linkedin.com/search/results/people/?keywords=PhD%20OR%20Ph.D&amp;origin=FACETED_SEARCH&amp;industry=%5B%2225%22%5D&amp;schoolFilter=%5B%2271735%22%5D&amp;page=53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industry=%5B%2214%22%5D&amp;schoolFilter=%5B%2271735%22%5D&amp;page=21&amp;spellCorrectionEnabled=true&amp;prioritizeMessage=fals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industry=%5B%2252%22%5D&amp;schoolFilter=%5B%2271735%22%5D&amp;page=4&amp;spellCorrectionEnabled=true&amp;prioritizeMessage=false" TargetMode="External"/><Relationship Id="rId7" Type="http://schemas.openxmlformats.org/officeDocument/2006/relationships/hyperlink" Target="https://www.linkedin.com/search/results/companies/?origin=FACETED_SEARCH&amp;spellCorrectionEnabled=true&amp;companyHqGeo=%5B%22104433326%22%5D&amp;companySize=%5B%22C%22%5D&amp;industryCompanyVertical=%5B%2225%22%5D&amp;page=6" TargetMode="External"/><Relationship Id="rId2" Type="http://schemas.openxmlformats.org/officeDocument/2006/relationships/hyperlink" Target="https://www.linkedin.com/search/results/people/?keywords=PhD%20OR%20Ph.D&amp;origin=FACETED_SEARCH&amp;industry=%5B%2254%22%5D&amp;schoolFilter=%5B%2271735%22%5D&amp;page=36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23%22%5D&amp;schoolFilter=%5B%2271735%22%5D&amp;page=2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industry=%5B%22135%22%5D&amp;schoolFilter=%5B%2271735%22%5D&amp;page=3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industry=%5B%2253%22%5D&amp;schoolFilter=%5B%2271735%22%5D&amp;page=3&amp;spellCorrectionEnabled=true&amp;prioritizeMessage=fals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industry=%5B%2211%22%5D&amp;schoolFilter=%5B%2271735%22%5D&amp;page=8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industry=%5B%2286%22%5D&amp;schoolFilter=%5B%2271735%22%5D&amp;page=3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industry=%5B%2296%22%5D&amp;schoolFilter=%5B%2271735%22%5D&amp;page=10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3242%22%5D&amp;schoolFilter=%5B%2271735%22%5D&amp;page=3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industry=%5B%2210%22%5D&amp;schoolFilter=%5B%2271735%22%5D&amp;page=3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industry=%5B%2241%22%2C%2243%22%5D&amp;schoolFilter=%5B%2271735%22%5D&amp;page=5&amp;spellCorrectionEnabled=true&amp;prioritizeMessage=fals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industry=%5B%228%22%5D&amp;schoolFilter=%5B%2271735%22%5D&amp;page=2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industry=%5B%224%22%5D&amp;schoolFilter=%5B%2271735%22%5D&amp;page=7&amp;spellCorrectionEnabled=true&amp;prioritizeMessage=fals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linkedin.com/search/results/companies/?origin=FACETED_SEARCH&amp;companyHqGeo=%5B%22104433326%22%5D&amp;companySize=%5B%22C%22%5D&amp;industryCompanyVertical=%5B%221594%22%5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industry=%5B%2225%22%5D&amp;schoolFilter=%5B%2271735%22%5D&amp;page=53&amp;spellCorrectionEnabled=true&amp;prioritizeMessage=false" TargetMode="External"/><Relationship Id="rId13" Type="http://schemas.openxmlformats.org/officeDocument/2006/relationships/hyperlink" Target="https://www.linkedin.com/search/results/people/?keywords=PhD%20OR%20Ph.D&amp;origin=FACETED_SEARCH&amp;geoUrn=%5B%22104433326%22%5D&amp;industry=%5B%221594%22%5D&amp;schoolFilter=%5B%2271735%22%5D&amp;page=3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geoUrn=%5B%22104433326%22%5D&amp;industry=%5B%2270%22%5D&amp;schoolFilter=%5B%2271735%22%5D&amp;page=21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geoUrn=%5B%22104433326%22%5D&amp;industry=%5B%2214%22%5D&amp;schoolFilter=%5B%2271735%22%5D&amp;page=8&amp;spellCorrectionEnabled=true&amp;prioritizeMessage=false" TargetMode="External"/><Relationship Id="rId12" Type="http://schemas.openxmlformats.org/officeDocument/2006/relationships/hyperlink" Target="https://www.linkedin.com/search/results/people/?keywords=PhD%20OR%20Ph.D&amp;origin=FACETED_SEARCH&amp;industry=%5B%221594%22%5D&amp;schoolFilter=%5B%2271735%22%5D&amp;page=16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industry=%5B%2270%22%5D&amp;schoolFilter=%5B%2271735%22%5D&amp;page=77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14%22%5D&amp;schoolFilter=%5B%2271735%22%5D&amp;page=21&amp;spellCorrectionEnabled=true&amp;prioritizeMessage=false" TargetMode="External"/><Relationship Id="rId11" Type="http://schemas.openxmlformats.org/officeDocument/2006/relationships/hyperlink" Target="https://www.linkedin.com/search/results/people/?keywords=PhD%20OR%20Ph.D&amp;origin=FACETED_SEARCH&amp;geoUrn=%5B%22104433326%22%5D&amp;industry=%5B%2296%22%2C%2211%22%2C%2286%22%2C%2210%22%2C%223242%22%2C%2241%22%2C%2243%22%5D&amp;schoolFilter=%5B%2271735%22%5D&amp;page=3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geoUrn=%5B%22104433326%22%5D&amp;industry=%5B%221999%22%2C%2268%22%5D&amp;schoolFilter=%5B%2271735%22%5D&amp;page=12&amp;spellCorrectionEnabled=true&amp;prioritizeMessage=false" TargetMode="External"/><Relationship Id="rId10" Type="http://schemas.openxmlformats.org/officeDocument/2006/relationships/hyperlink" Target="https://www.linkedin.com/search/results/people/?keywords=PhD%20OR%20Ph.D&amp;origin=FACETED_SEARCH&amp;industry=%5B%2296%22%2C%2211%22%2C%2286%22%2C%223242%22%2C%2241%22%2C%2243%22%2C%2210%22%5D&amp;schoolFilter=%5B%2271735%22%5D" TargetMode="External"/><Relationship Id="rId4" Type="http://schemas.openxmlformats.org/officeDocument/2006/relationships/hyperlink" Target="https://www.linkedin.com/search/results/people/?keywords=PhD%20OR%20Ph.D&amp;origin=FACETED_SEARCH&amp;industry=%5B%2268%22%2C%221999%22%5D&amp;schoolFilter=%5B%2271735%22%5D&amp;page=45&amp;spellCorrectionEnabled=true&amp;prioritizeMessage=false" TargetMode="External"/><Relationship Id="rId9" Type="http://schemas.openxmlformats.org/officeDocument/2006/relationships/hyperlink" Target="https://www.linkedin.com/search/results/people/?keywords=PhD%20OR%20Ph.D&amp;origin=FACETED_SEARCH&amp;geoUrn=%5B%22104433326%22%5D&amp;industry=%5B%2225%22%5D&amp;schoolFilter=%5B%2271735%22%5D&amp;page=15&amp;spellCorrectionEnabled=true&amp;prioritizeMessage=fals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industry=%5B%2223%22%5D&amp;schoolFilter=%5B%2271735%22%5D&amp;page=2&amp;spellCorrectionEnabled=true&amp;prioritizeMessage=false" TargetMode="External"/><Relationship Id="rId13" Type="http://schemas.openxmlformats.org/officeDocument/2006/relationships/hyperlink" Target="https://www.linkedin.com/search/results/people/?keywords=PhD%20OR%20Ph.D&amp;origin=FACETED_SEARCH&amp;geoUrn=%5B%22104433326%22%5D&amp;industry=%5B%2296%22%5D&amp;schoolFilter=%5B%2271735%22%5D&amp;page=2&amp;spellCorrectionEnabled=true&amp;prioritizeMessage=false" TargetMode="External"/><Relationship Id="rId18" Type="http://schemas.openxmlformats.org/officeDocument/2006/relationships/hyperlink" Target="https://www.linkedin.com/search/results/people/?keywords=PhD%20OR%20Ph.D&amp;origin=FACETED_SEARCH&amp;industry=%5B%2210%22%5D&amp;schoolFilter=%5B%2271735%22%5D&amp;page=3&amp;spellCorrectionEnabled=true&amp;prioritizeMessage=false" TargetMode="External"/><Relationship Id="rId26" Type="http://schemas.openxmlformats.org/officeDocument/2006/relationships/hyperlink" Target="https://www.linkedin.com/search/results/people/?keywords=PhD%20OR%20Ph.D&amp;origin=FACETED_SEARCH&amp;industry=%5B%228%22%5D&amp;schoolFilter=%5B%2271735%22%5D&amp;page=2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geoUrn=%5B%22104433326%22%5D&amp;industry=%5B%2254%22%5D&amp;schoolFilter=%5B%2271735%22%5D&amp;page=11&amp;spellCorrectionEnabled=true&amp;prioritizeMessage=false" TargetMode="External"/><Relationship Id="rId21" Type="http://schemas.openxmlformats.org/officeDocument/2006/relationships/hyperlink" Target="https://www.linkedin.com/search/results/people/?keywords=PhD%20OR%20Ph.D&amp;origin=FACETED_SEARCH&amp;geoUrn=%5B%22104433326%22%5D&amp;industry=%5B%223242%22%5D&amp;schoolFilter=%5B%2271735%22%5D" TargetMode="External"/><Relationship Id="rId7" Type="http://schemas.openxmlformats.org/officeDocument/2006/relationships/hyperlink" Target="https://www.linkedin.com/search/results/people/?keywords=PhD%20OR%20Ph.D&amp;origin=FACETED_SEARCH&amp;geoUrn=%5B%22104433326%22%5D&amp;industry=%5B%2253%22%5D&amp;schoolFilter=%5B%2271735%22%5D" TargetMode="External"/><Relationship Id="rId12" Type="http://schemas.openxmlformats.org/officeDocument/2006/relationships/hyperlink" Target="https://www.linkedin.com/search/results/people/?keywords=PhD%20OR%20Ph.D&amp;origin=FACETED_SEARCH&amp;industry=%5B%2296%22%5D&amp;schoolFilter=%5B%2271735%22%5D&amp;page=10&amp;spellCorrectionEnabled=true&amp;prioritizeMessage=false" TargetMode="External"/><Relationship Id="rId17" Type="http://schemas.openxmlformats.org/officeDocument/2006/relationships/hyperlink" Target="https://www.linkedin.com/search/results/people/?keywords=PhD%20OR%20Ph.D&amp;origin=FACETED_SEARCH&amp;geoUrn=%5B%22104433326%22%5D&amp;industry=%5B%2241%22%2C%2243%22%5D&amp;schoolFilter=%5B%2271735%22%5D" TargetMode="External"/><Relationship Id="rId25" Type="http://schemas.openxmlformats.org/officeDocument/2006/relationships/hyperlink" Target="https://www.linkedin.com/search/results/people/?keywords=PhD%20OR%20Ph.D&amp;origin=FACETED_SEARCH&amp;geoUrn=%5B%22104433326%22%5D&amp;industry=%5B%224%22%5D&amp;schoolFilter=%5B%2271735%22%5D" TargetMode="External"/><Relationship Id="rId2" Type="http://schemas.openxmlformats.org/officeDocument/2006/relationships/hyperlink" Target="https://www.linkedin.com/search/results/people/?keywords=PhD%20OR%20Ph.D&amp;origin=FACETED_SEARCH&amp;industry=%5B%2254%22%5D&amp;schoolFilter=%5B%2271735%22%5D&amp;page=36&amp;spellCorrectionEnabled=true&amp;prioritizeMessage=false" TargetMode="External"/><Relationship Id="rId16" Type="http://schemas.openxmlformats.org/officeDocument/2006/relationships/hyperlink" Target="https://www.linkedin.com/search/results/people/?keywords=PhD%20OR%20Ph.D&amp;origin=FACETED_SEARCH&amp;industry=%5B%2241%22%2C%2243%22%5D&amp;schoolFilter=%5B%2271735%22%5D&amp;page=5&amp;spellCorrectionEnabled=true&amp;prioritizeMessage=false" TargetMode="External"/><Relationship Id="rId20" Type="http://schemas.openxmlformats.org/officeDocument/2006/relationships/hyperlink" Target="https://www.linkedin.com/search/results/people/?keywords=PhD%20OR%20Ph.D&amp;origin=FACETED_SEARCH&amp;industry=%5B%223242%22%5D&amp;schoolFilter=%5B%2271735%22%5D&amp;page=3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industry=%5B%2253%22%5D&amp;schoolFilter=%5B%2271735%22%5D&amp;page=3&amp;spellCorrectionEnabled=true&amp;prioritizeMessage=false" TargetMode="External"/><Relationship Id="rId11" Type="http://schemas.openxmlformats.org/officeDocument/2006/relationships/hyperlink" Target="https://www.linkedin.com/search/results/people/?keywords=PhD%20OR%20Ph.D&amp;origin=FACETED_SEARCH&amp;geoUrn=%5B%22104433326%22%5D&amp;industry=%5B%22135%22%5D&amp;schoolFilter=%5B%2271735%22%5D" TargetMode="External"/><Relationship Id="rId24" Type="http://schemas.openxmlformats.org/officeDocument/2006/relationships/hyperlink" Target="https://www.linkedin.com/search/results/people/?keywords=PhD%20OR%20Ph.D&amp;origin=FACETED_SEARCH&amp;industry=%5B%224%22%5D&amp;schoolFilter=%5B%2271735%22%5D&amp;page=7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geoUrn=%5B%22104433326%22%5D&amp;industry=%5B%2252%22%5D&amp;schoolFilter=%5B%2271735%22%5D" TargetMode="External"/><Relationship Id="rId15" Type="http://schemas.openxmlformats.org/officeDocument/2006/relationships/hyperlink" Target="https://www.linkedin.com/search/results/people/?keywords=PhD%20OR%20Ph.D&amp;origin=FACETED_SEARCH&amp;geoUrn=%5B%22104433326%22%5D&amp;industry=%5B%2211%22%5D&amp;schoolFilter=%5B%2271735%22%5D" TargetMode="External"/><Relationship Id="rId23" Type="http://schemas.openxmlformats.org/officeDocument/2006/relationships/hyperlink" Target="https://www.linkedin.com/search/results/people/?keywords=PhD%20OR%20Ph.D&amp;origin=FACETED_SEARCH&amp;geoUrn=%5B%22104433326%22%5D&amp;industry=%5B%2286%22%5D&amp;schoolFilter=%5B%2271735%22%5D" TargetMode="External"/><Relationship Id="rId10" Type="http://schemas.openxmlformats.org/officeDocument/2006/relationships/hyperlink" Target="https://www.linkedin.com/search/results/people/?keywords=PhD%20OR%20Ph.D&amp;origin=FACETED_SEARCH&amp;industry=%5B%22135%22%5D&amp;schoolFilter=%5B%2271735%22%5D&amp;page=3&amp;spellCorrectionEnabled=true&amp;prioritizeMessage=false" TargetMode="External"/><Relationship Id="rId19" Type="http://schemas.openxmlformats.org/officeDocument/2006/relationships/hyperlink" Target="https://www.linkedin.com/search/results/people/?keywords=PhD%20OR%20Ph.D&amp;origin=FACETED_SEARCH&amp;geoUrn=%5B%22104433326%22%5D&amp;industry=%5B%2210%22%5D&amp;schoolFilter=%5B%2271735%22%5D" TargetMode="External"/><Relationship Id="rId4" Type="http://schemas.openxmlformats.org/officeDocument/2006/relationships/hyperlink" Target="https://www.linkedin.com/search/results/people/?keywords=PhD%20OR%20Ph.D&amp;origin=FACETED_SEARCH&amp;industry=%5B%2252%22%5D&amp;schoolFilter=%5B%2271735%22%5D&amp;page=4&amp;spellCorrectionEnabled=true&amp;prioritizeMessage=false" TargetMode="External"/><Relationship Id="rId9" Type="http://schemas.openxmlformats.org/officeDocument/2006/relationships/hyperlink" Target="https://www.linkedin.com/search/results/people/?keywords=PhD%20OR%20Ph.D&amp;origin=FACETED_SEARCH&amp;geoUrn=%5B%22104433326%22%5D&amp;industry=%5B%2223%22%5D&amp;schoolFilter=%5B%2271735%22%5D" TargetMode="External"/><Relationship Id="rId14" Type="http://schemas.openxmlformats.org/officeDocument/2006/relationships/hyperlink" Target="https://www.linkedin.com/search/results/people/?keywords=PhD%20OR%20Ph.D&amp;origin=FACETED_SEARCH&amp;industry=%5B%2211%22%5D&amp;schoolFilter=%5B%2271735%22%5D&amp;page=8&amp;spellCorrectionEnabled=true&amp;prioritizeMessage=false" TargetMode="External"/><Relationship Id="rId22" Type="http://schemas.openxmlformats.org/officeDocument/2006/relationships/hyperlink" Target="https://www.linkedin.com/search/results/people/?keywords=PhD%20OR%20Ph.D&amp;origin=FACETED_SEARCH&amp;industry=%5B%2286%22%5D&amp;schoolFilter=%5B%2271735%22%5D&amp;page=3&amp;spellCorrectionEnabled=true&amp;prioritizeMessage=false" TargetMode="External"/><Relationship Id="rId27" Type="http://schemas.openxmlformats.org/officeDocument/2006/relationships/hyperlink" Target="https://www.linkedin.com/search/results/people/?keywords=PhD%20OR%20Ph.D&amp;origin=FACETED_SEARCH&amp;geoUrn=%5B%22104433326%22%5D&amp;industry=%5B%228%22%5D&amp;schoolFilter=%5B%2271735%22%5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56AAAE-6F3C-8D75-F667-48F73399C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Profils LinkedIn Alumni &amp; Alumni PhD</a:t>
            </a:r>
            <a:br>
              <a:rPr lang="fr-FR" sz="2800" dirty="0"/>
            </a:br>
            <a:r>
              <a:rPr lang="fr-FR" sz="2400" dirty="0"/>
              <a:t>Universités de Normandie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CA51D1-FFFE-78AC-19C0-05BCB26B4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0629" y="3841524"/>
            <a:ext cx="5061857" cy="1383619"/>
          </a:xfrm>
        </p:spPr>
        <p:txBody>
          <a:bodyPr/>
          <a:lstStyle/>
          <a:p>
            <a:pPr algn="l"/>
            <a:r>
              <a:rPr lang="fr-FR" dirty="0"/>
              <a:t>Partie 1: Localisation</a:t>
            </a:r>
          </a:p>
          <a:p>
            <a:pPr algn="l"/>
            <a:r>
              <a:rPr lang="fr-FR" b="1" dirty="0"/>
              <a:t>Partie 2: Secteurs d’activité</a:t>
            </a:r>
          </a:p>
          <a:p>
            <a:pPr algn="l"/>
            <a:r>
              <a:rPr lang="fr-FR" dirty="0"/>
              <a:t>Partie 3</a:t>
            </a:r>
            <a:r>
              <a:rPr lang="fr-FR"/>
              <a:t>: Familles </a:t>
            </a:r>
            <a:r>
              <a:rPr lang="fr-FR" dirty="0"/>
              <a:t>d’ Employeurs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1E2E6D-2FD7-2270-E1C4-9C2A3C4E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1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4840AFA-D533-074C-A040-C60AEA73AFC9}"/>
              </a:ext>
            </a:extLst>
          </p:cNvPr>
          <p:cNvSpPr txBox="1"/>
          <p:nvPr/>
        </p:nvSpPr>
        <p:spPr>
          <a:xfrm>
            <a:off x="575352" y="430123"/>
            <a:ext cx="3154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Document de travail</a:t>
            </a:r>
          </a:p>
          <a:p>
            <a:r>
              <a:rPr lang="fr-FR" dirty="0"/>
              <a:t>Alain Bamberger</a:t>
            </a:r>
          </a:p>
          <a:p>
            <a:r>
              <a:rPr lang="fr-FR" dirty="0"/>
              <a:t>REDOC SPI</a:t>
            </a:r>
          </a:p>
          <a:p>
            <a:r>
              <a:rPr lang="fr-FR" dirty="0"/>
              <a:t>Avril 2026</a:t>
            </a:r>
          </a:p>
        </p:txBody>
      </p:sp>
    </p:spTree>
    <p:extLst>
      <p:ext uri="{BB962C8B-B14F-4D97-AF65-F5344CB8AC3E}">
        <p14:creationId xmlns:p14="http://schemas.microsoft.com/office/powerpoint/2010/main" val="895727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D29CF-51CC-B02D-6BCA-8D10FB231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A30F9944-662E-8FA6-C9A3-D57E59EF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Profils PhD localisés en Normandie</a:t>
            </a:r>
            <a:br>
              <a:rPr lang="fr-FR" sz="2400" dirty="0"/>
            </a:br>
            <a:r>
              <a:rPr lang="fr-FR" sz="2400" dirty="0"/>
              <a:t>Tableau de synthèse</a:t>
            </a:r>
            <a:br>
              <a:rPr lang="fr-FR" sz="2400" dirty="0"/>
            </a:br>
            <a:r>
              <a:rPr lang="fr-FR" sz="2400" b="1" dirty="0">
                <a:solidFill>
                  <a:schemeClr val="accent2"/>
                </a:solidFill>
              </a:rPr>
              <a:t>Université de Caen Normandie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4F90CA3-6D3A-CC6D-EB6B-F108AEBBCF7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35133318"/>
              </p:ext>
            </p:extLst>
          </p:nvPr>
        </p:nvGraphicFramePr>
        <p:xfrm>
          <a:off x="1034143" y="1690688"/>
          <a:ext cx="9590315" cy="3019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711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4220186711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4108884092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3762237784"/>
                    </a:ext>
                  </a:extLst>
                </a:gridCol>
              </a:tblGrid>
              <a:tr h="589397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  <a:p>
                      <a:pPr algn="ctr"/>
                      <a:r>
                        <a:rPr lang="fr-FR" i="0" dirty="0"/>
                        <a:t>Normandie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%</a:t>
                      </a:r>
                    </a:p>
                    <a:p>
                      <a:pPr algn="ctr"/>
                      <a:r>
                        <a:rPr lang="fr-FR" i="0" dirty="0"/>
                        <a:t>Normandie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de recherche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Enseignement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Hôpitaux et services de santé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Industrie manufacturière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 professionnels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55501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Technologie​, media, télécommunications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7164928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5358846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D507A2-109C-A7BA-7A04-AEEAD9D9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10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C3AF964-4344-D31E-9F19-5BCBEFBAC178}"/>
              </a:ext>
            </a:extLst>
          </p:cNvPr>
          <p:cNvSpPr txBox="1"/>
          <p:nvPr/>
        </p:nvSpPr>
        <p:spPr>
          <a:xfrm>
            <a:off x="1110342" y="5192486"/>
            <a:ext cx="9590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pourcentage de profils PhD localisés en Normandie est inférieur à la moyenne pour les deux secteurs  Services professionnels et Technologie, media, télécommunications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15959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BA1E6383-394C-24C8-BC56-FB029FBE1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Profils PhD de l’Université de Rouen Normandie</a:t>
            </a:r>
            <a:br>
              <a:rPr lang="fr-FR" sz="2800" dirty="0"/>
            </a:br>
            <a:r>
              <a:rPr lang="fr-FR" sz="2800" dirty="0"/>
              <a:t>secteurs d’activité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C2924A-B2DF-43E5-409A-71B70CC94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2</a:t>
            </a:fld>
            <a:endParaRPr lang="fr-FR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8F15B1C-16EF-8C70-C354-DFF70EB866A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838200" y="1673235"/>
            <a:ext cx="1041762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</a:rPr>
              <a:t>Les profils LinkedIn ainsi que les pages LinkedIn des entreprises renseignent un secteur d'activité parmi un 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menu publié par LinkedIn.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effectLst/>
              <a:latin typeface="Aptos Narrow" panose="020B00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</a:rPr>
              <a:t>Nous présentons un petit nombre de </a:t>
            </a:r>
            <a:r>
              <a:rPr lang="fr-FR" altLang="fr-FR" sz="2000" dirty="0">
                <a:latin typeface="Aptos Narrow" panose="020B0004020202020204" pitchFamily="34" charset="0"/>
              </a:rPr>
              <a:t>groupes de 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</a:rPr>
              <a:t>secteurs d'activité employant de nombreux profils PhD et représentatifs des Alumni PhD de l’Université.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altLang="fr-FR" sz="2000" dirty="0">
                <a:latin typeface="Aptos Narrow" panose="020B0004020202020204" pitchFamily="34" charset="0"/>
              </a:rPr>
              <a:t>Le tableau (diapo 3) donne une vision synthétique des secteurs 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</a:rPr>
              <a:t>d’activité des Employeurs PhD.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altLang="fr-FR" sz="2000" dirty="0">
                <a:latin typeface="Aptos Narrow" panose="020B0004020202020204" pitchFamily="34" charset="0"/>
              </a:rPr>
              <a:t>Nous détaillons ensuite les trois secteurs « entreprises » puis faisons un focus sur les profils PhD localisés en région Normandie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effectLst/>
                <a:latin typeface="Aptos Narrow" panose="020B0004020202020204" pitchFamily="34" charset="0"/>
              </a:rPr>
              <a:t>Nous présent</a:t>
            </a:r>
            <a:r>
              <a:rPr lang="fr-FR" altLang="fr-FR" sz="2000" dirty="0">
                <a:latin typeface="Aptos Narrow" panose="020B0004020202020204" pitchFamily="34" charset="0"/>
              </a:rPr>
              <a:t>ons </a:t>
            </a:r>
          </a:p>
          <a:p>
            <a:pPr lvl="1">
              <a:lnSpc>
                <a:spcPct val="100000"/>
              </a:lnSpc>
            </a:pPr>
            <a:r>
              <a:rPr lang="fr-FR" altLang="fr-FR" sz="2000" dirty="0">
                <a:latin typeface="Aptos Narrow" panose="020B0004020202020204" pitchFamily="34" charset="0"/>
              </a:rPr>
              <a:t>la démarche sur l’Université de Rouen Normandie. </a:t>
            </a:r>
          </a:p>
          <a:p>
            <a:pPr lvl="1">
              <a:lnSpc>
                <a:spcPct val="100000"/>
              </a:lnSpc>
            </a:pPr>
            <a:r>
              <a:rPr lang="fr-FR" altLang="fr-FR" sz="2000" dirty="0">
                <a:latin typeface="Aptos Narrow" panose="020B0004020202020204" pitchFamily="34" charset="0"/>
              </a:rPr>
              <a:t>un tableau de synthèse pour l’Université de Caen Normandie</a:t>
            </a:r>
          </a:p>
          <a:p>
            <a:pPr lvl="1">
              <a:lnSpc>
                <a:spcPct val="100000"/>
              </a:lnSpc>
            </a:pPr>
            <a:r>
              <a:rPr lang="fr-FR" altLang="fr-FR" sz="2000" dirty="0">
                <a:latin typeface="Aptos Narrow" panose="020B0004020202020204" pitchFamily="34" charset="0"/>
              </a:rPr>
              <a:t>Le Lecteur déclinera la démarche aisément sur d’ autres établissements en modifiant dans les requêtes le nom de l’Université.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effectLst/>
              <a:latin typeface="Aptos Narrow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effectLst/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40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9442E-BBEB-721B-8830-73E878BB6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BFDA2EB-12E2-4346-932A-8B8E763C6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Secteurs d’activité</a:t>
            </a:r>
            <a:br>
              <a:rPr lang="fr-FR" sz="2400" dirty="0"/>
            </a:br>
            <a:r>
              <a:rPr lang="fr-FR" sz="2400" dirty="0"/>
              <a:t>Tableau de synthèse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943E95C5-89B7-8A06-8A8E-A87BF5783B7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95149998"/>
              </p:ext>
            </p:extLst>
          </p:nvPr>
        </p:nvGraphicFramePr>
        <p:xfrm>
          <a:off x="3200400" y="1962603"/>
          <a:ext cx="5181599" cy="322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1523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750076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</a:tblGrid>
              <a:tr h="453878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de recherche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Enseignement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Hôpitaux et services de santé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Industrie manufacturière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 professionnels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55501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Technologie​, media, télécommunications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7164928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5358846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7219BE-B695-F354-A604-5710B0440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06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BA483-7A9D-6E29-83DD-3766DA1B3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D76D8575-7B91-3BBE-5B59-8DC9CD63A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1068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Industrie manufacturière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ECBBB1B9-93EF-AC47-DCD0-CBCB684C997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5902645"/>
              </p:ext>
            </p:extLst>
          </p:nvPr>
        </p:nvGraphicFramePr>
        <p:xfrm>
          <a:off x="2579915" y="2761712"/>
          <a:ext cx="6215742" cy="2485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176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833566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</a:tblGrid>
              <a:tr h="453878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Chimie, Pharma, Biotech, Cosmétiques  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composants pour l'industrie aéronautique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véhicules automobiles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machines industrielles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1835464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produits alimentaires 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B2B2C4-7BB4-0306-45D0-C1320D59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4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9841B6D-5D68-045D-3870-4E5309E3A112}"/>
              </a:ext>
            </a:extLst>
          </p:cNvPr>
          <p:cNvSpPr txBox="1"/>
          <p:nvPr/>
        </p:nvSpPr>
        <p:spPr>
          <a:xfrm>
            <a:off x="838199" y="1610798"/>
            <a:ext cx="10874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secteur Industrie manufacturière regroupe de </a:t>
            </a:r>
            <a:r>
              <a:rPr lang="fr-FR" dirty="0">
                <a:hlinkClick r:id="rId7"/>
              </a:rPr>
              <a:t>nombreux secteurs</a:t>
            </a:r>
            <a:r>
              <a:rPr lang="fr-FR" dirty="0"/>
              <a:t> d’activité. Nous faisons le focus sur cinq secteurs identifiés comme important pour les Alumni PhD de l’Université de Rouen Normandie.</a:t>
            </a:r>
          </a:p>
          <a:p>
            <a:r>
              <a:rPr lang="fr-FR" dirty="0"/>
              <a:t>Le TOP secteur est Fabrication de produis chimiques qui regroupe chimie, pharma, biotech et cosmétiques.</a:t>
            </a:r>
          </a:p>
        </p:txBody>
      </p:sp>
    </p:spTree>
    <p:extLst>
      <p:ext uri="{BB962C8B-B14F-4D97-AF65-F5344CB8AC3E}">
        <p14:creationId xmlns:p14="http://schemas.microsoft.com/office/powerpoint/2010/main" val="424922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37FA4-40E7-2F3F-7F06-5BA5915AD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0163E2A-D497-1BD6-7D89-E68073668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1068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Services professionnels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6FF374F-CE5D-3711-A1E3-24C988FA93A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7927404"/>
              </p:ext>
            </p:extLst>
          </p:nvPr>
        </p:nvGraphicFramePr>
        <p:xfrm>
          <a:off x="2775857" y="2392630"/>
          <a:ext cx="5932713" cy="2854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2637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750076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</a:tblGrid>
              <a:tr h="453878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et conseil en informatique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​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et conseils aux entreprises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financiers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juridiques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1835464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d'ingénierie  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de conseil en environnement  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310776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FF52C5-763C-4BE4-0ED3-C5CB6C5D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5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7863E61-1192-2032-43C8-6BC1F05AE0A2}"/>
              </a:ext>
            </a:extLst>
          </p:cNvPr>
          <p:cNvSpPr txBox="1"/>
          <p:nvPr/>
        </p:nvSpPr>
        <p:spPr>
          <a:xfrm>
            <a:off x="838199" y="1610798"/>
            <a:ext cx="1087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Nous regroupons  sous cet intitulé « Services professionnels » une famille de 6 secteurs d’activité.</a:t>
            </a:r>
          </a:p>
        </p:txBody>
      </p:sp>
    </p:spTree>
    <p:extLst>
      <p:ext uri="{BB962C8B-B14F-4D97-AF65-F5344CB8AC3E}">
        <p14:creationId xmlns:p14="http://schemas.microsoft.com/office/powerpoint/2010/main" val="169829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CECDA-5FA7-401D-DC53-40C027819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C973DAFA-EDEE-C4AF-2807-91E0B33AE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1068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Technologie, media, télécommunications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DB2C5AE8-60B2-A161-8F2D-1FBB95E6720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092659"/>
              </p:ext>
            </p:extLst>
          </p:nvPr>
        </p:nvGraphicFramePr>
        <p:xfrm>
          <a:off x="2677887" y="2739878"/>
          <a:ext cx="5932713" cy="1378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2637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750076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</a:tblGrid>
              <a:tr h="462536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de logiciel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s​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69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Télécommunications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4B3A98-0530-9933-2EB5-6B23F87FC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6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B19230E-C273-6053-C987-4114ECCF5394}"/>
              </a:ext>
            </a:extLst>
          </p:cNvPr>
          <p:cNvSpPr txBox="1"/>
          <p:nvPr/>
        </p:nvSpPr>
        <p:spPr>
          <a:xfrm>
            <a:off x="478971" y="1527096"/>
            <a:ext cx="10874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secteur « Technologie, media, télécommunications »  regroupe de </a:t>
            </a:r>
            <a:r>
              <a:rPr lang="fr-FR" dirty="0">
                <a:hlinkClick r:id="rId4"/>
              </a:rPr>
              <a:t>nombreux secteurs </a:t>
            </a:r>
            <a:r>
              <a:rPr lang="fr-FR" dirty="0"/>
              <a:t>d’activité. Nous faisons le focus sur deux secteurs identifiés comme important pour les Alumni PhD de l’Université de Rouen Normandie.</a:t>
            </a:r>
          </a:p>
        </p:txBody>
      </p:sp>
    </p:spTree>
    <p:extLst>
      <p:ext uri="{BB962C8B-B14F-4D97-AF65-F5344CB8AC3E}">
        <p14:creationId xmlns:p14="http://schemas.microsoft.com/office/powerpoint/2010/main" val="357659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C95319F-FA36-C4D8-EFF4-B8913DC87F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Profils PhD localisés en Normandie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08EAD81D-986C-2026-1097-9A7BDA489F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Analyse par secteurs d’activité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A5F842D-1ABB-DBA0-3A55-DDA8B3F80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92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CC6B0-E7C1-C7C0-4EB9-9F2FF9FDC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EB88817-EC98-6E88-E207-5BE7D905E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Profils PhD localisés en Normandie</a:t>
            </a:r>
            <a:br>
              <a:rPr lang="fr-FR" sz="2400" dirty="0"/>
            </a:br>
            <a:r>
              <a:rPr lang="fr-FR" sz="2400" dirty="0"/>
              <a:t>Tableau de synthèse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865ED5D3-8370-EE9B-2E1C-8F0694BDB41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2616874"/>
              </p:ext>
            </p:extLst>
          </p:nvPr>
        </p:nvGraphicFramePr>
        <p:xfrm>
          <a:off x="1034143" y="1690688"/>
          <a:ext cx="9590315" cy="3019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711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4220186711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4108884092"/>
                    </a:ext>
                  </a:extLst>
                </a:gridCol>
                <a:gridCol w="1608901">
                  <a:extLst>
                    <a:ext uri="{9D8B030D-6E8A-4147-A177-3AD203B41FA5}">
                      <a16:colId xmlns:a16="http://schemas.microsoft.com/office/drawing/2014/main" val="3762237784"/>
                    </a:ext>
                  </a:extLst>
                </a:gridCol>
              </a:tblGrid>
              <a:tr h="589397"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Secteurs d’activité</a:t>
                      </a:r>
                    </a:p>
                    <a:p>
                      <a:pPr algn="ctr"/>
                      <a:r>
                        <a:rPr lang="fr-FR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  <a:p>
                      <a:pPr algn="ctr"/>
                      <a:r>
                        <a:rPr lang="fr-FR" i="0" dirty="0"/>
                        <a:t>Normandie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Nombre</a:t>
                      </a:r>
                    </a:p>
                    <a:p>
                      <a:pPr algn="ctr"/>
                      <a:r>
                        <a:rPr lang="fr-FR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0" dirty="0"/>
                        <a:t>%</a:t>
                      </a:r>
                    </a:p>
                    <a:p>
                      <a:pPr algn="ctr"/>
                      <a:r>
                        <a:rPr lang="fr-FR" i="0" dirty="0"/>
                        <a:t>Normandie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de recherche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Enseignement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Hôpitaux et services de santé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Industrie manufacturière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 professionnels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555017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Technologie​, media, télécommunications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7164928"/>
                  </a:ext>
                </a:extLst>
              </a:tr>
              <a:tr h="3398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5358846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60847D-6A79-15FE-96C2-773AF844A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8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1999DB-8FA4-8F4B-2A31-683E9CF8B464}"/>
              </a:ext>
            </a:extLst>
          </p:cNvPr>
          <p:cNvSpPr txBox="1"/>
          <p:nvPr/>
        </p:nvSpPr>
        <p:spPr>
          <a:xfrm>
            <a:off x="1034143" y="5192486"/>
            <a:ext cx="9590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pourcentage de profils PhD localisés en Normandie est nettement inférieur à la moyenne pour Services professionnels. </a:t>
            </a:r>
          </a:p>
        </p:txBody>
      </p:sp>
    </p:spTree>
    <p:extLst>
      <p:ext uri="{BB962C8B-B14F-4D97-AF65-F5344CB8AC3E}">
        <p14:creationId xmlns:p14="http://schemas.microsoft.com/office/powerpoint/2010/main" val="2646639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D3EF9-5F4C-1728-A339-D96C167D3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BA32F90-1846-3D62-5812-6F3AEB21C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42" y="136525"/>
            <a:ext cx="10319657" cy="1060904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2400" dirty="0"/>
            </a:br>
            <a:r>
              <a:rPr lang="fr-FR" sz="2400" dirty="0"/>
              <a:t>Profils PhD localisés en Normandie</a:t>
            </a:r>
            <a:br>
              <a:rPr lang="fr-FR" sz="2400" dirty="0"/>
            </a:br>
            <a:r>
              <a:rPr lang="fr-FR" sz="2400" dirty="0"/>
              <a:t>les différents secteurs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27C837CB-B8CB-7A7C-BA2E-7FD57AB5E93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29389695"/>
              </p:ext>
            </p:extLst>
          </p:nvPr>
        </p:nvGraphicFramePr>
        <p:xfrm>
          <a:off x="859973" y="1339108"/>
          <a:ext cx="9960430" cy="4034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308">
                  <a:extLst>
                    <a:ext uri="{9D8B030D-6E8A-4147-A177-3AD203B41FA5}">
                      <a16:colId xmlns:a16="http://schemas.microsoft.com/office/drawing/2014/main" val="2069537679"/>
                    </a:ext>
                  </a:extLst>
                </a:gridCol>
                <a:gridCol w="1239144">
                  <a:extLst>
                    <a:ext uri="{9D8B030D-6E8A-4147-A177-3AD203B41FA5}">
                      <a16:colId xmlns:a16="http://schemas.microsoft.com/office/drawing/2014/main" val="1421151887"/>
                    </a:ext>
                  </a:extLst>
                </a:gridCol>
                <a:gridCol w="1926486">
                  <a:extLst>
                    <a:ext uri="{9D8B030D-6E8A-4147-A177-3AD203B41FA5}">
                      <a16:colId xmlns:a16="http://schemas.microsoft.com/office/drawing/2014/main" val="4220186711"/>
                    </a:ext>
                  </a:extLst>
                </a:gridCol>
                <a:gridCol w="1415499">
                  <a:extLst>
                    <a:ext uri="{9D8B030D-6E8A-4147-A177-3AD203B41FA5}">
                      <a16:colId xmlns:a16="http://schemas.microsoft.com/office/drawing/2014/main" val="4108884092"/>
                    </a:ext>
                  </a:extLst>
                </a:gridCol>
                <a:gridCol w="1670993">
                  <a:extLst>
                    <a:ext uri="{9D8B030D-6E8A-4147-A177-3AD203B41FA5}">
                      <a16:colId xmlns:a16="http://schemas.microsoft.com/office/drawing/2014/main" val="3762237784"/>
                    </a:ext>
                  </a:extLst>
                </a:gridCol>
              </a:tblGrid>
              <a:tr h="413079">
                <a:tc>
                  <a:txBody>
                    <a:bodyPr/>
                    <a:lstStyle/>
                    <a:p>
                      <a:pPr algn="ctr"/>
                      <a:r>
                        <a:rPr lang="fr-FR" sz="1400" i="0" dirty="0"/>
                        <a:t>Secteurs d’activité</a:t>
                      </a:r>
                    </a:p>
                    <a:p>
                      <a:pPr algn="ctr"/>
                      <a:r>
                        <a:rPr lang="fr-FR" sz="1400" i="0" dirty="0"/>
                        <a:t>Liens vers 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i="0" dirty="0"/>
                        <a:t>Nombre</a:t>
                      </a:r>
                    </a:p>
                    <a:p>
                      <a:pPr algn="ctr"/>
                      <a:r>
                        <a:rPr lang="fr-FR" sz="1400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i="0" dirty="0"/>
                        <a:t>Profils PhD</a:t>
                      </a:r>
                    </a:p>
                    <a:p>
                      <a:pPr algn="ctr"/>
                      <a:r>
                        <a:rPr lang="fr-FR" sz="1400" i="0" dirty="0"/>
                        <a:t>Normandie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i="0" dirty="0"/>
                        <a:t>Nombre</a:t>
                      </a:r>
                    </a:p>
                    <a:p>
                      <a:pPr algn="ctr"/>
                      <a:r>
                        <a:rPr lang="fr-FR" sz="1400" i="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i="0" dirty="0"/>
                        <a:t>%</a:t>
                      </a:r>
                    </a:p>
                    <a:p>
                      <a:pPr algn="ctr"/>
                      <a:r>
                        <a:rPr lang="fr-FR" sz="1400" i="0" dirty="0"/>
                        <a:t>Normandie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21037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Chimie, Pharma, Biotech, Cosmétiques 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425309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composants pour l'industrie aéronautique 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453647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véhicules automobiles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761202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produits alimentaires  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126055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de machines industrielles 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555017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5318145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et conseil en informatique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​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5729990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et conseils aux entreprises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8122626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financiers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1641370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juridiques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183346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d'ingénierie  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2797144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Services de conseil en environnement  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115197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6761739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de logiciel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s​ 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1163604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Télécommunications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5817533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0137804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B1575E-FBCC-ECB5-79F7-419517422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9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6BBC815-F5A5-2C36-8855-4CF79D4BC933}"/>
              </a:ext>
            </a:extLst>
          </p:cNvPr>
          <p:cNvSpPr txBox="1"/>
          <p:nvPr/>
        </p:nvSpPr>
        <p:spPr>
          <a:xfrm>
            <a:off x="2759528" y="5680324"/>
            <a:ext cx="6672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note des variations importantes suivant les différents secteurs</a:t>
            </a:r>
          </a:p>
        </p:txBody>
      </p:sp>
    </p:spTree>
    <p:extLst>
      <p:ext uri="{BB962C8B-B14F-4D97-AF65-F5344CB8AC3E}">
        <p14:creationId xmlns:p14="http://schemas.microsoft.com/office/powerpoint/2010/main" val="32960319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785</Words>
  <Application>Microsoft Macintosh PowerPoint</Application>
  <PresentationFormat>Grand écran</PresentationFormat>
  <Paragraphs>264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Aptos Narrow</vt:lpstr>
      <vt:lpstr>Arial</vt:lpstr>
      <vt:lpstr>Thème Office</vt:lpstr>
      <vt:lpstr>Profils LinkedIn Alumni &amp; Alumni PhD Universités de Normandie</vt:lpstr>
      <vt:lpstr>Profils PhD de l’Université de Rouen Normandie secteurs d’activité </vt:lpstr>
      <vt:lpstr>Secteurs d’activité Tableau de synthèse</vt:lpstr>
      <vt:lpstr>Industrie manufacturière</vt:lpstr>
      <vt:lpstr>Services professionnels</vt:lpstr>
      <vt:lpstr>Technologie, media, télécommunications</vt:lpstr>
      <vt:lpstr>Profils PhD localisés en Normandie</vt:lpstr>
      <vt:lpstr>Profils PhD localisés en Normandie Tableau de synthèse</vt:lpstr>
      <vt:lpstr> Profils PhD localisés en Normandie les différents secteurs </vt:lpstr>
      <vt:lpstr>Profils PhD localisés en Normandie Tableau de synthèse Université de Caen Normandie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33</cp:revision>
  <dcterms:created xsi:type="dcterms:W3CDTF">2026-04-01T09:24:24Z</dcterms:created>
  <dcterms:modified xsi:type="dcterms:W3CDTF">2026-04-06T16:24:47Z</dcterms:modified>
</cp:coreProperties>
</file>