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6"/>
  </p:notesMasterIdLst>
  <p:sldIdLst>
    <p:sldId id="256" r:id="rId2"/>
    <p:sldId id="261" r:id="rId3"/>
    <p:sldId id="266" r:id="rId4"/>
    <p:sldId id="265"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1A3BAC-482A-E04A-BC0A-6F32BC6FFC54}" type="datetimeFigureOut">
              <a:rPr lang="fr-FR" smtClean="0"/>
              <a:t>12/04/2026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5DB5DB-EF6B-E34E-9E15-7AD996D196D0}" type="slidenum">
              <a:rPr lang="fr-FR" smtClean="0"/>
              <a:t>‹N°›</a:t>
            </a:fld>
            <a:endParaRPr lang="fr-FR"/>
          </a:p>
        </p:txBody>
      </p:sp>
    </p:spTree>
    <p:extLst>
      <p:ext uri="{BB962C8B-B14F-4D97-AF65-F5344CB8AC3E}">
        <p14:creationId xmlns:p14="http://schemas.microsoft.com/office/powerpoint/2010/main" val="4189671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691233-9EE6-075C-F41D-2F51545017E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010A8B3-DFAA-B1E6-90E7-B168BF3941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F5344A14-AD3F-43EF-40A5-99DC46727164}"/>
              </a:ext>
            </a:extLst>
          </p:cNvPr>
          <p:cNvSpPr>
            <a:spLocks noGrp="1"/>
          </p:cNvSpPr>
          <p:nvPr>
            <p:ph type="dt" sz="half" idx="10"/>
          </p:nvPr>
        </p:nvSpPr>
        <p:spPr/>
        <p:txBody>
          <a:bodyPr/>
          <a:lstStyle/>
          <a:p>
            <a:fld id="{D8379048-AEBB-A340-89D9-48466E049CC4}" type="datetime1">
              <a:rPr lang="fr-FR" smtClean="0"/>
              <a:t>12/04/2026</a:t>
            </a:fld>
            <a:endParaRPr lang="fr-FR"/>
          </a:p>
        </p:txBody>
      </p:sp>
      <p:sp>
        <p:nvSpPr>
          <p:cNvPr id="5" name="Espace réservé du pied de page 4">
            <a:extLst>
              <a:ext uri="{FF2B5EF4-FFF2-40B4-BE49-F238E27FC236}">
                <a16:creationId xmlns:a16="http://schemas.microsoft.com/office/drawing/2014/main" id="{CEB03868-242F-F420-0F16-033E3F6A5A1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FAEE8CF-D3A0-2B09-80C2-88CF4063D8B4}"/>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305664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C8CA7A-2450-99A8-C52C-C58D5C6E744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3A3CBF6-2F40-A92F-81DB-011BA0BF482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F204A50-36A9-3AD3-20D6-881A01008A81}"/>
              </a:ext>
            </a:extLst>
          </p:cNvPr>
          <p:cNvSpPr>
            <a:spLocks noGrp="1"/>
          </p:cNvSpPr>
          <p:nvPr>
            <p:ph type="dt" sz="half" idx="10"/>
          </p:nvPr>
        </p:nvSpPr>
        <p:spPr/>
        <p:txBody>
          <a:bodyPr/>
          <a:lstStyle/>
          <a:p>
            <a:fld id="{5AA4DBC8-2E87-574B-96A3-2B9D8509C6E6}" type="datetime1">
              <a:rPr lang="fr-FR" smtClean="0"/>
              <a:t>12/04/2026</a:t>
            </a:fld>
            <a:endParaRPr lang="fr-FR"/>
          </a:p>
        </p:txBody>
      </p:sp>
      <p:sp>
        <p:nvSpPr>
          <p:cNvPr id="5" name="Espace réservé du pied de page 4">
            <a:extLst>
              <a:ext uri="{FF2B5EF4-FFF2-40B4-BE49-F238E27FC236}">
                <a16:creationId xmlns:a16="http://schemas.microsoft.com/office/drawing/2014/main" id="{55C05CFA-E7BD-6CB8-2232-4B0389D8937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6E1CFD7-0204-D1DE-4F98-7741223C4E01}"/>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189045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6F4F394-482C-DEF3-9B84-269BB95BFA1E}"/>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7B3E66F2-0B0B-27BE-864D-A6D2EF31770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F903A55-C0A6-9275-4838-2C76B1342A23}"/>
              </a:ext>
            </a:extLst>
          </p:cNvPr>
          <p:cNvSpPr>
            <a:spLocks noGrp="1"/>
          </p:cNvSpPr>
          <p:nvPr>
            <p:ph type="dt" sz="half" idx="10"/>
          </p:nvPr>
        </p:nvSpPr>
        <p:spPr/>
        <p:txBody>
          <a:bodyPr/>
          <a:lstStyle/>
          <a:p>
            <a:fld id="{034BC0BF-C244-C248-89E9-B9B42F35DB06}" type="datetime1">
              <a:rPr lang="fr-FR" smtClean="0"/>
              <a:t>12/04/2026</a:t>
            </a:fld>
            <a:endParaRPr lang="fr-FR"/>
          </a:p>
        </p:txBody>
      </p:sp>
      <p:sp>
        <p:nvSpPr>
          <p:cNvPr id="5" name="Espace réservé du pied de page 4">
            <a:extLst>
              <a:ext uri="{FF2B5EF4-FFF2-40B4-BE49-F238E27FC236}">
                <a16:creationId xmlns:a16="http://schemas.microsoft.com/office/drawing/2014/main" id="{F25EE507-288B-0EB5-9A97-3CF5057E208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375C952-68BC-3DAE-5B67-6489320641DF}"/>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2212250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DF91F0-0EA0-083E-02E8-72753A2AAAB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8717079-A162-29CA-6054-8717072A10F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E031C9C-2D91-0995-321D-AC85DB5632F8}"/>
              </a:ext>
            </a:extLst>
          </p:cNvPr>
          <p:cNvSpPr>
            <a:spLocks noGrp="1"/>
          </p:cNvSpPr>
          <p:nvPr>
            <p:ph type="dt" sz="half" idx="10"/>
          </p:nvPr>
        </p:nvSpPr>
        <p:spPr/>
        <p:txBody>
          <a:bodyPr/>
          <a:lstStyle/>
          <a:p>
            <a:fld id="{5336FCFD-93B2-C048-B917-78F9EE678EE1}" type="datetime1">
              <a:rPr lang="fr-FR" smtClean="0"/>
              <a:t>12/04/2026</a:t>
            </a:fld>
            <a:endParaRPr lang="fr-FR"/>
          </a:p>
        </p:txBody>
      </p:sp>
      <p:sp>
        <p:nvSpPr>
          <p:cNvPr id="5" name="Espace réservé du pied de page 4">
            <a:extLst>
              <a:ext uri="{FF2B5EF4-FFF2-40B4-BE49-F238E27FC236}">
                <a16:creationId xmlns:a16="http://schemas.microsoft.com/office/drawing/2014/main" id="{7A14C863-5660-80DE-04E5-9DE51983B8A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628D8CD-5C8D-53B7-2585-CE50CB5196E2}"/>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3998351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C6A0AE-0617-5C1B-2C25-927E1C566F2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D8E6571-DAE4-1F3F-EEC4-4D204D493CA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F881C01-87A0-8E29-E8DE-29AD7A7C3E66}"/>
              </a:ext>
            </a:extLst>
          </p:cNvPr>
          <p:cNvSpPr>
            <a:spLocks noGrp="1"/>
          </p:cNvSpPr>
          <p:nvPr>
            <p:ph type="dt" sz="half" idx="10"/>
          </p:nvPr>
        </p:nvSpPr>
        <p:spPr/>
        <p:txBody>
          <a:bodyPr/>
          <a:lstStyle/>
          <a:p>
            <a:fld id="{4BAC74D4-9460-FC46-9FDA-301AC458810A}" type="datetime1">
              <a:rPr lang="fr-FR" smtClean="0"/>
              <a:t>12/04/2026</a:t>
            </a:fld>
            <a:endParaRPr lang="fr-FR"/>
          </a:p>
        </p:txBody>
      </p:sp>
      <p:sp>
        <p:nvSpPr>
          <p:cNvPr id="5" name="Espace réservé du pied de page 4">
            <a:extLst>
              <a:ext uri="{FF2B5EF4-FFF2-40B4-BE49-F238E27FC236}">
                <a16:creationId xmlns:a16="http://schemas.microsoft.com/office/drawing/2014/main" id="{65623AE3-2012-8CB8-69C7-FE98B0BB91D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62C37C9-D6A0-523D-4F6F-FDAEBF33AADA}"/>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236688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99F481-61C6-D6BA-2D5F-3A82F481543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A0D58A7-5E0E-5C35-6BC6-5A465F469F9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793F667-7491-C875-0824-6DC8623424D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72094BA-5FA3-3519-CAF0-0DB26B0444F8}"/>
              </a:ext>
            </a:extLst>
          </p:cNvPr>
          <p:cNvSpPr>
            <a:spLocks noGrp="1"/>
          </p:cNvSpPr>
          <p:nvPr>
            <p:ph type="dt" sz="half" idx="10"/>
          </p:nvPr>
        </p:nvSpPr>
        <p:spPr/>
        <p:txBody>
          <a:bodyPr/>
          <a:lstStyle/>
          <a:p>
            <a:fld id="{0641F625-846B-5C40-AFF3-6942930E2334}" type="datetime1">
              <a:rPr lang="fr-FR" smtClean="0"/>
              <a:t>12/04/2026</a:t>
            </a:fld>
            <a:endParaRPr lang="fr-FR"/>
          </a:p>
        </p:txBody>
      </p:sp>
      <p:sp>
        <p:nvSpPr>
          <p:cNvPr id="6" name="Espace réservé du pied de page 5">
            <a:extLst>
              <a:ext uri="{FF2B5EF4-FFF2-40B4-BE49-F238E27FC236}">
                <a16:creationId xmlns:a16="http://schemas.microsoft.com/office/drawing/2014/main" id="{73799D0A-126F-A609-DD1D-359B9DCB306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A513B24-A10F-875F-CF20-A7EDD196E481}"/>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4099503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4F8F38-D68B-874A-74EF-1381C8283243}"/>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34646B8F-A717-3451-BB72-8C6F2745F4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140970E-F07D-9792-B134-24AA56BB140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B68757B-F41E-7D3F-A73D-766A212C70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557EE44E-8311-B126-B512-F664C5322EB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8674001-B14B-8824-B20A-6D96FED88949}"/>
              </a:ext>
            </a:extLst>
          </p:cNvPr>
          <p:cNvSpPr>
            <a:spLocks noGrp="1"/>
          </p:cNvSpPr>
          <p:nvPr>
            <p:ph type="dt" sz="half" idx="10"/>
          </p:nvPr>
        </p:nvSpPr>
        <p:spPr/>
        <p:txBody>
          <a:bodyPr/>
          <a:lstStyle/>
          <a:p>
            <a:fld id="{B29ED58B-1B4D-CC43-9783-7FCD9C33CC28}" type="datetime1">
              <a:rPr lang="fr-FR" smtClean="0"/>
              <a:t>12/04/2026</a:t>
            </a:fld>
            <a:endParaRPr lang="fr-FR"/>
          </a:p>
        </p:txBody>
      </p:sp>
      <p:sp>
        <p:nvSpPr>
          <p:cNvPr id="8" name="Espace réservé du pied de page 7">
            <a:extLst>
              <a:ext uri="{FF2B5EF4-FFF2-40B4-BE49-F238E27FC236}">
                <a16:creationId xmlns:a16="http://schemas.microsoft.com/office/drawing/2014/main" id="{2E081D77-3B8C-82C7-57D0-913B1094BA7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8AF06BA-9989-68E8-39C1-1A8AF323A090}"/>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823161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59FD6B-C148-64DF-9B78-A1234DD6DC3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4BB8D88A-49C1-6BFE-6DDE-6E8098DC4610}"/>
              </a:ext>
            </a:extLst>
          </p:cNvPr>
          <p:cNvSpPr>
            <a:spLocks noGrp="1"/>
          </p:cNvSpPr>
          <p:nvPr>
            <p:ph type="dt" sz="half" idx="10"/>
          </p:nvPr>
        </p:nvSpPr>
        <p:spPr/>
        <p:txBody>
          <a:bodyPr/>
          <a:lstStyle/>
          <a:p>
            <a:fld id="{19106F92-B04F-DE45-9F20-D0374DCC13B6}" type="datetime1">
              <a:rPr lang="fr-FR" smtClean="0"/>
              <a:t>12/04/2026</a:t>
            </a:fld>
            <a:endParaRPr lang="fr-FR"/>
          </a:p>
        </p:txBody>
      </p:sp>
      <p:sp>
        <p:nvSpPr>
          <p:cNvPr id="4" name="Espace réservé du pied de page 3">
            <a:extLst>
              <a:ext uri="{FF2B5EF4-FFF2-40B4-BE49-F238E27FC236}">
                <a16:creationId xmlns:a16="http://schemas.microsoft.com/office/drawing/2014/main" id="{8AEACC4C-0A5B-6320-B9D0-4C92509C49B3}"/>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91CF536-927C-F5F1-4626-0E7665BBB6D9}"/>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3483830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F1B33AE-3D3A-5C89-FE63-A3217DCF1ACB}"/>
              </a:ext>
            </a:extLst>
          </p:cNvPr>
          <p:cNvSpPr>
            <a:spLocks noGrp="1"/>
          </p:cNvSpPr>
          <p:nvPr>
            <p:ph type="dt" sz="half" idx="10"/>
          </p:nvPr>
        </p:nvSpPr>
        <p:spPr/>
        <p:txBody>
          <a:bodyPr/>
          <a:lstStyle/>
          <a:p>
            <a:fld id="{9CAA581C-C270-7242-AC35-C24F7BA7E6C6}" type="datetime1">
              <a:rPr lang="fr-FR" smtClean="0"/>
              <a:t>12/04/2026</a:t>
            </a:fld>
            <a:endParaRPr lang="fr-FR"/>
          </a:p>
        </p:txBody>
      </p:sp>
      <p:sp>
        <p:nvSpPr>
          <p:cNvPr id="3" name="Espace réservé du pied de page 2">
            <a:extLst>
              <a:ext uri="{FF2B5EF4-FFF2-40B4-BE49-F238E27FC236}">
                <a16:creationId xmlns:a16="http://schemas.microsoft.com/office/drawing/2014/main" id="{A3A1C9E8-158D-5B11-CF00-0D662CA1569E}"/>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B674957-1F85-32C4-24EB-F3F7AC2C93C5}"/>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143433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373C58-54F5-DA5B-250B-15875879609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88A62EE-F160-32B8-FE20-98052EAACD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31E4EE9-22B9-BD6C-D04F-61EB0CCEC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4AFE584-7E3B-EF94-0710-0FC75C197213}"/>
              </a:ext>
            </a:extLst>
          </p:cNvPr>
          <p:cNvSpPr>
            <a:spLocks noGrp="1"/>
          </p:cNvSpPr>
          <p:nvPr>
            <p:ph type="dt" sz="half" idx="10"/>
          </p:nvPr>
        </p:nvSpPr>
        <p:spPr/>
        <p:txBody>
          <a:bodyPr/>
          <a:lstStyle/>
          <a:p>
            <a:fld id="{C58B2A0A-30CA-204D-9C2E-60E5F8FA2F46}" type="datetime1">
              <a:rPr lang="fr-FR" smtClean="0"/>
              <a:t>12/04/2026</a:t>
            </a:fld>
            <a:endParaRPr lang="fr-FR"/>
          </a:p>
        </p:txBody>
      </p:sp>
      <p:sp>
        <p:nvSpPr>
          <p:cNvPr id="6" name="Espace réservé du pied de page 5">
            <a:extLst>
              <a:ext uri="{FF2B5EF4-FFF2-40B4-BE49-F238E27FC236}">
                <a16:creationId xmlns:a16="http://schemas.microsoft.com/office/drawing/2014/main" id="{07F109E0-C8EC-686B-07AE-1A60D02FF45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EA28F81-E26D-0809-E1B4-FE2F5F2ACA45}"/>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2910917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D0A061-308D-3541-026C-230170BB2A0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3D3539B-452A-22BD-4660-7AD5EBADFB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7D1C2578-0A45-70E1-6AA0-7DDFD0301B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22A2696-8109-E123-98D0-D14BCF389B0B}"/>
              </a:ext>
            </a:extLst>
          </p:cNvPr>
          <p:cNvSpPr>
            <a:spLocks noGrp="1"/>
          </p:cNvSpPr>
          <p:nvPr>
            <p:ph type="dt" sz="half" idx="10"/>
          </p:nvPr>
        </p:nvSpPr>
        <p:spPr/>
        <p:txBody>
          <a:bodyPr/>
          <a:lstStyle/>
          <a:p>
            <a:fld id="{4EB3A1F4-5211-4146-A558-9FCFAF3F00B4}" type="datetime1">
              <a:rPr lang="fr-FR" smtClean="0"/>
              <a:t>12/04/2026</a:t>
            </a:fld>
            <a:endParaRPr lang="fr-FR"/>
          </a:p>
        </p:txBody>
      </p:sp>
      <p:sp>
        <p:nvSpPr>
          <p:cNvPr id="6" name="Espace réservé du pied de page 5">
            <a:extLst>
              <a:ext uri="{FF2B5EF4-FFF2-40B4-BE49-F238E27FC236}">
                <a16:creationId xmlns:a16="http://schemas.microsoft.com/office/drawing/2014/main" id="{B2E67BB0-1812-9A3E-1787-92844C22AD5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78C2491-3C80-45C6-1CDC-4D0D746C4286}"/>
              </a:ext>
            </a:extLst>
          </p:cNvPr>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4155296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30B2B45-8242-C1F0-C692-E6D1DD5141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DF5F8CA-9B9A-9389-7914-0D0D980A75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65EBDD7-7802-E2CD-98D7-51B9ED9451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ED54B9B-79BB-8A49-8508-482A8287CD3D}" type="datetime1">
              <a:rPr lang="fr-FR" smtClean="0"/>
              <a:t>12/04/2026</a:t>
            </a:fld>
            <a:endParaRPr lang="fr-FR"/>
          </a:p>
        </p:txBody>
      </p:sp>
      <p:sp>
        <p:nvSpPr>
          <p:cNvPr id="5" name="Espace réservé du pied de page 4">
            <a:extLst>
              <a:ext uri="{FF2B5EF4-FFF2-40B4-BE49-F238E27FC236}">
                <a16:creationId xmlns:a16="http://schemas.microsoft.com/office/drawing/2014/main" id="{53759756-5E34-F87C-6C17-39A06EEC29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4C533B71-7EDB-2F0E-6840-B1E034FA3A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387C5DA-6769-1942-A178-B0670A5BE201}" type="slidenum">
              <a:rPr lang="fr-FR" smtClean="0"/>
              <a:t>‹N°›</a:t>
            </a:fld>
            <a:endParaRPr lang="fr-FR"/>
          </a:p>
        </p:txBody>
      </p:sp>
    </p:spTree>
    <p:extLst>
      <p:ext uri="{BB962C8B-B14F-4D97-AF65-F5344CB8AC3E}">
        <p14:creationId xmlns:p14="http://schemas.microsoft.com/office/powerpoint/2010/main" val="707746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linkedin.com/search/results/people/?keywords=PhD%20OR%20Ph.D&amp;origin=FACETED_SEARCH&amp;currentCompany=%5B%22806783%22%5D&amp;page=17&amp;spellCorrectionEnabled=true&amp;prioritizeMessage=false" TargetMode="External"/><Relationship Id="rId13" Type="http://schemas.openxmlformats.org/officeDocument/2006/relationships/hyperlink" Target="https://www.linkedin.com/search/results/people/?keywords=PhD%20OR%20Ph.D&amp;origin=FACETED_SEARCH&amp;currentCompany=%5B%2217956614%22%5D" TargetMode="External"/><Relationship Id="rId18" Type="http://schemas.openxmlformats.org/officeDocument/2006/relationships/hyperlink" Target="https://www.linkedin.com/search/results/people/?keywords=PhD%20OR%20Ph.D&amp;origin=FACETED_SEARCH&amp;currentCompany=%5B%22949534%22%5D" TargetMode="External"/><Relationship Id="rId26" Type="http://schemas.openxmlformats.org/officeDocument/2006/relationships/hyperlink" Target="https://www.linkedin.com/search/results/people/?keywords=PhD%20OR%20Ph.D%20&amp;origin=FACETED_SEARCH&amp;currentCompany=%5B%2215225889%22%5D" TargetMode="External"/><Relationship Id="rId3" Type="http://schemas.openxmlformats.org/officeDocument/2006/relationships/hyperlink" Target="https://www.linkedin.com/search/results/people/?keywords=PhD%20OR%20Ph.D%20&amp;origin=FACETED_SEARCH&amp;currentCompany=%5B%2215749%22%5D&amp;page=48&amp;spellCorrectionEnabled=true&amp;prioritizeMessage=false" TargetMode="External"/><Relationship Id="rId21" Type="http://schemas.openxmlformats.org/officeDocument/2006/relationships/hyperlink" Target="https://www.linkedin.com/search/results/people/?keywords=PhD%20OR%20Ph.D%20&amp;origin=FACETED_SEARCH&amp;currentCompany=%5B%222761065%22%5D" TargetMode="External"/><Relationship Id="rId7" Type="http://schemas.openxmlformats.org/officeDocument/2006/relationships/hyperlink" Target="https://www.linkedin.com/search/results/people/?keywords=PhD%20OR%20Ph.D&amp;origin=FACETED_SEARCH&amp;currentCompany=%5B%2272806%22%5D&amp;page=24&amp;spellCorrectionEnabled=true&amp;prioritizeMessage=false" TargetMode="External"/><Relationship Id="rId12" Type="http://schemas.openxmlformats.org/officeDocument/2006/relationships/hyperlink" Target="https://www.linkedin.com/search/results/people/?keywords=PhD%20OR%20Ph.D&amp;origin=FACETED_SEARCH&amp;currentCompany=%5B%221383353%22%5D&amp;page=2&amp;spellCorrectionEnabled=true&amp;prioritizeMessage=false" TargetMode="External"/><Relationship Id="rId17" Type="http://schemas.openxmlformats.org/officeDocument/2006/relationships/hyperlink" Target="https://www.linkedin.com/search/results/people/?keywords=PhD%20OR%20Ph.D&amp;origin=FACETED_SEARCH&amp;currentCompany=%5B%2214609047%22%5D&amp;page=3&amp;spellCorrectionEnabled=true&amp;prioritizeMessage=false" TargetMode="External"/><Relationship Id="rId25" Type="http://schemas.openxmlformats.org/officeDocument/2006/relationships/hyperlink" Target="https://www.linkedin.com/search/results/people/?keywords=PhD%20OR%20Ph.D%20&amp;origin=FACETED_SEARCH&amp;currentCompany=%5B%2284390125%22%5D" TargetMode="External"/><Relationship Id="rId2" Type="http://schemas.openxmlformats.org/officeDocument/2006/relationships/hyperlink" Target="https://www.linkedin.com/search/results/people/?keywords=PhD%20OR%20Ph.D%20&amp;origin=FACETED_SEARCH&amp;currentCompany=%5B%2216233341%22%5D&amp;page=52&amp;spellCorrectionEnabled=true&amp;prioritizeMessage=false" TargetMode="External"/><Relationship Id="rId16" Type="http://schemas.openxmlformats.org/officeDocument/2006/relationships/hyperlink" Target="https://www.linkedin.com/search/results/people/?keywords=PhD%20OR%20Ph.D&amp;origin=FACETED_SEARCH&amp;currentCompany=%5B%221318599%22%5D&amp;page=10&amp;spellCorrectionEnabled=true&amp;prioritizeMessage=false" TargetMode="External"/><Relationship Id="rId20" Type="http://schemas.openxmlformats.org/officeDocument/2006/relationships/hyperlink" Target="https://www.linkedin.com/search/results/people/?keywords=PhD%20OR%20Ph.D&amp;origin=FACETED_SEARCH&amp;currentCompany=%5B%2220355771%22%5D&amp;page=2&amp;spellCorrectionEnabled=true&amp;prioritizeMessage=false" TargetMode="External"/><Relationship Id="rId1" Type="http://schemas.openxmlformats.org/officeDocument/2006/relationships/slideLayout" Target="../slideLayouts/slideLayout2.xml"/><Relationship Id="rId6" Type="http://schemas.openxmlformats.org/officeDocument/2006/relationships/hyperlink" Target="https://www.linkedin.com/search/results/people/?keywords=PhD%20OR%20Ph.D&amp;origin=FACETED_SEARCH&amp;currentCompany=%5B%224001311%22%5D&amp;page=91&amp;spellCorrectionEnabled=true&amp;prioritizeMessage=false" TargetMode="External"/><Relationship Id="rId11" Type="http://schemas.openxmlformats.org/officeDocument/2006/relationships/hyperlink" Target="https://www.linkedin.com/search/results/people/?keywords=PhD%20OR%20Ph.D&amp;origin=FACETED_SEARCH&amp;currentCompany=%5B%222621331%22%5D&amp;page=4&amp;spellCorrectionEnabled=true&amp;prioritizeMessage=false" TargetMode="External"/><Relationship Id="rId24" Type="http://schemas.openxmlformats.org/officeDocument/2006/relationships/hyperlink" Target="https://www.linkedin.com/search/results/people/?keywords=PhD%20OR%20Ph.D%20&amp;origin=FACETED_SEARCH&amp;currentCompany=%5B%22106173%22%5D" TargetMode="External"/><Relationship Id="rId5" Type="http://schemas.openxmlformats.org/officeDocument/2006/relationships/hyperlink" Target="https://www.linkedin.com/search/results/people/?keywords=PhD%20OR%20Ph.D&amp;origin=FACETED_SEARCH&amp;currentCompany=%5B%2226033%22%5D&amp;page=64&amp;spellCorrectionEnabled=true&amp;prioritizeMessage=false" TargetMode="External"/><Relationship Id="rId15" Type="http://schemas.openxmlformats.org/officeDocument/2006/relationships/hyperlink" Target="https://www.linkedin.com/search/results/people/?keywords=PhD%20OR%20Ph.D&amp;origin=FACETED_SEARCH&amp;currentCompany=%5B%221493702%22%5D&amp;page=13&amp;spellCorrectionEnabled=true&amp;prioritizeMessage=false" TargetMode="External"/><Relationship Id="rId23" Type="http://schemas.openxmlformats.org/officeDocument/2006/relationships/hyperlink" Target="https://www.linkedin.com/search/results/people/?keywords=PhD%20OR%20Ph.D%20&amp;origin=FACETED_SEARCH&amp;currentCompany=%5B%221533837%22%5D&amp;page=2&amp;spellCorrectionEnabled=true&amp;prioritizeMessage=false" TargetMode="External"/><Relationship Id="rId10" Type="http://schemas.openxmlformats.org/officeDocument/2006/relationships/hyperlink" Target="https://www.linkedin.com/search/results/people/?keywords=PhD%20OR%20Ph.D&amp;origin=FACETED_SEARCH&amp;currentCompany=%5B%224866380%22%5D" TargetMode="External"/><Relationship Id="rId19" Type="http://schemas.openxmlformats.org/officeDocument/2006/relationships/hyperlink" Target="https://www.linkedin.com/search/results/people/?keywords=PhD%20OR%20Ph.D&amp;origin=FACETED_SEARCH&amp;currentCompany=%5B%22162715%22%5D" TargetMode="External"/><Relationship Id="rId4" Type="http://schemas.openxmlformats.org/officeDocument/2006/relationships/hyperlink" Target="https://www.linkedin.com/search/results/people/?keywords=PhD%20OR%20Ph.D&amp;origin=FACETED_SEARCH&amp;currentCompany=%5B%2215720%22%5D&amp;page=75&amp;spellCorrectionEnabled=true&amp;prioritizeMessage=false" TargetMode="External"/><Relationship Id="rId9" Type="http://schemas.openxmlformats.org/officeDocument/2006/relationships/hyperlink" Target="https://www.linkedin.com/search/results/people/?keywords=PhD%20OR%20Ph.D&amp;origin=FACETED_SEARCH&amp;currentCompany=%5B%222408523%22%5D&amp;page=11&amp;spellCorrectionEnabled=true&amp;prioritizeMessage=false" TargetMode="External"/><Relationship Id="rId14" Type="http://schemas.openxmlformats.org/officeDocument/2006/relationships/hyperlink" Target="https://www.linkedin.com/search/results/people/?keywords=PhD%20OR%20Ph.D&amp;origin=FACETED_SEARCH&amp;currentCompany=%5B%22706777%22%5D&amp;page=19&amp;spellCorrectionEnabled=true&amp;prioritizeMessage=false" TargetMode="External"/><Relationship Id="rId22" Type="http://schemas.openxmlformats.org/officeDocument/2006/relationships/hyperlink" Target="https://www.linkedin.com/search/results/people/?keywords=PhD%20OR%20Ph.D%20&amp;origin=FACETED_SEARCH&amp;currentCompany=%5B%2210495696%22%5D&amp;page=3&amp;spellCorrectionEnabled=true&amp;prioritizeMessage=fals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179549-5245-58F1-3EC1-54CCE6D54479}"/>
              </a:ext>
            </a:extLst>
          </p:cNvPr>
          <p:cNvSpPr>
            <a:spLocks noGrp="1"/>
          </p:cNvSpPr>
          <p:nvPr>
            <p:ph type="ctrTitle"/>
          </p:nvPr>
        </p:nvSpPr>
        <p:spPr>
          <a:xfrm>
            <a:off x="2532993" y="1934492"/>
            <a:ext cx="6947338" cy="1734997"/>
          </a:xfrm>
        </p:spPr>
        <p:txBody>
          <a:bodyPr>
            <a:normAutofit fontScale="90000"/>
          </a:bodyPr>
          <a:lstStyle/>
          <a:p>
            <a:r>
              <a:rPr lang="fr-FR" sz="2800" dirty="0">
                <a:solidFill>
                  <a:srgbClr val="002060"/>
                </a:solidFill>
              </a:rPr>
              <a:t>Secteur d’activité : « Recherche en Biotechnologie »</a:t>
            </a:r>
            <a:br>
              <a:rPr lang="fr-FR" sz="2800" dirty="0">
                <a:solidFill>
                  <a:srgbClr val="002060"/>
                </a:solidFill>
              </a:rPr>
            </a:br>
            <a:r>
              <a:rPr lang="fr-FR" sz="2800" dirty="0">
                <a:solidFill>
                  <a:srgbClr val="002060"/>
                </a:solidFill>
              </a:rPr>
              <a:t>Profils PhD employés</a:t>
            </a:r>
            <a:br>
              <a:rPr lang="fr-FR" sz="3200" dirty="0">
                <a:solidFill>
                  <a:srgbClr val="002060"/>
                </a:solidFill>
              </a:rPr>
            </a:br>
            <a:r>
              <a:rPr lang="fr-FR" sz="2000" dirty="0">
                <a:solidFill>
                  <a:srgbClr val="002060"/>
                </a:solidFill>
              </a:rPr>
              <a:t>source LinkedIn</a:t>
            </a:r>
            <a:br>
              <a:rPr lang="fr-FR" sz="2000" dirty="0">
                <a:solidFill>
                  <a:srgbClr val="002060"/>
                </a:solidFill>
              </a:rPr>
            </a:br>
            <a:endParaRPr lang="fr-FR" sz="2000" dirty="0">
              <a:solidFill>
                <a:schemeClr val="accent5"/>
              </a:solidFill>
            </a:endParaRPr>
          </a:p>
        </p:txBody>
      </p:sp>
      <p:sp>
        <p:nvSpPr>
          <p:cNvPr id="4" name="ZoneTexte 3">
            <a:extLst>
              <a:ext uri="{FF2B5EF4-FFF2-40B4-BE49-F238E27FC236}">
                <a16:creationId xmlns:a16="http://schemas.microsoft.com/office/drawing/2014/main" id="{6902EA19-A38D-B362-1217-AD3218445E4C}"/>
              </a:ext>
            </a:extLst>
          </p:cNvPr>
          <p:cNvSpPr txBox="1"/>
          <p:nvPr/>
        </p:nvSpPr>
        <p:spPr>
          <a:xfrm>
            <a:off x="735723" y="704193"/>
            <a:ext cx="2396359" cy="923330"/>
          </a:xfrm>
          <a:prstGeom prst="rect">
            <a:avLst/>
          </a:prstGeom>
          <a:noFill/>
        </p:spPr>
        <p:txBody>
          <a:bodyPr wrap="square" rtlCol="0">
            <a:spAutoFit/>
          </a:bodyPr>
          <a:lstStyle/>
          <a:p>
            <a:r>
              <a:rPr lang="fr-FR" dirty="0">
                <a:solidFill>
                  <a:srgbClr val="002060"/>
                </a:solidFill>
              </a:rPr>
              <a:t>Alain Bamberger</a:t>
            </a:r>
          </a:p>
          <a:p>
            <a:r>
              <a:rPr lang="fr-FR" dirty="0">
                <a:solidFill>
                  <a:srgbClr val="002060"/>
                </a:solidFill>
              </a:rPr>
              <a:t>REDOC SPI</a:t>
            </a:r>
          </a:p>
          <a:p>
            <a:r>
              <a:rPr lang="fr-FR" dirty="0">
                <a:solidFill>
                  <a:srgbClr val="002060"/>
                </a:solidFill>
              </a:rPr>
              <a:t>11 avril 2026</a:t>
            </a:r>
          </a:p>
        </p:txBody>
      </p:sp>
    </p:spTree>
    <p:extLst>
      <p:ext uri="{BB962C8B-B14F-4D97-AF65-F5344CB8AC3E}">
        <p14:creationId xmlns:p14="http://schemas.microsoft.com/office/powerpoint/2010/main" val="4102860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D570B5-12C0-3667-EE2B-9759045881D8}"/>
              </a:ext>
            </a:extLst>
          </p:cNvPr>
          <p:cNvSpPr>
            <a:spLocks noGrp="1"/>
          </p:cNvSpPr>
          <p:nvPr>
            <p:ph type="title"/>
          </p:nvPr>
        </p:nvSpPr>
        <p:spPr>
          <a:xfrm>
            <a:off x="838200" y="365125"/>
            <a:ext cx="10515600" cy="671513"/>
          </a:xfrm>
        </p:spPr>
        <p:txBody>
          <a:bodyPr>
            <a:normAutofit/>
          </a:bodyPr>
          <a:lstStyle/>
          <a:p>
            <a:pPr algn="ctr"/>
            <a:r>
              <a:rPr lang="fr-FR" sz="3200" dirty="0"/>
              <a:t>En bref…</a:t>
            </a:r>
          </a:p>
        </p:txBody>
      </p:sp>
      <p:sp>
        <p:nvSpPr>
          <p:cNvPr id="3" name="Espace réservé du contenu 2">
            <a:extLst>
              <a:ext uri="{FF2B5EF4-FFF2-40B4-BE49-F238E27FC236}">
                <a16:creationId xmlns:a16="http://schemas.microsoft.com/office/drawing/2014/main" id="{D3416424-592D-50D6-0398-23F5116EE1B5}"/>
              </a:ext>
            </a:extLst>
          </p:cNvPr>
          <p:cNvSpPr>
            <a:spLocks noGrp="1"/>
          </p:cNvSpPr>
          <p:nvPr>
            <p:ph idx="1"/>
          </p:nvPr>
        </p:nvSpPr>
        <p:spPr>
          <a:xfrm>
            <a:off x="838200" y="1155700"/>
            <a:ext cx="11027980" cy="5003362"/>
          </a:xfrm>
        </p:spPr>
        <p:txBody>
          <a:bodyPr lIns="90000">
            <a:normAutofit/>
          </a:bodyPr>
          <a:lstStyle/>
          <a:p>
            <a:r>
              <a:rPr lang="fr-FR" sz="2000" dirty="0"/>
              <a:t>Nous examinons les entreprises du secteur « Recherche en biotechnologie » qui ont leur siège social soit en France soit en Allemagne en nous appuyant sur l’annuaire LinkedIn des entreprises. L’objectif est d’estimer les profils PhD employés par ces entreprises et de publier le lien vers eux pour découvrir les parcours.</a:t>
            </a:r>
          </a:p>
          <a:p>
            <a:r>
              <a:rPr lang="fr-FR" sz="2000" dirty="0"/>
              <a:t>Nous conduisons l’analyse en distinguant</a:t>
            </a:r>
          </a:p>
          <a:p>
            <a:pPr lvl="1"/>
            <a:r>
              <a:rPr lang="fr-FR" sz="1600" dirty="0"/>
              <a:t>Les PME plusieurs milliers (Cf. </a:t>
            </a:r>
            <a:r>
              <a:rPr lang="fr-FR" sz="1600" dirty="0" err="1"/>
              <a:t>powerpoint</a:t>
            </a:r>
            <a:r>
              <a:rPr lang="fr-FR" sz="1600" dirty="0"/>
              <a:t> dédié). Nous avons sélectionné un panel de plus de 1000PME</a:t>
            </a:r>
          </a:p>
          <a:p>
            <a:pPr lvl="1"/>
            <a:r>
              <a:rPr lang="fr-FR" sz="1600" dirty="0"/>
              <a:t>Les Grandes Entreprises et ETI: quelques dizaines (Cf. ce </a:t>
            </a:r>
            <a:r>
              <a:rPr lang="fr-FR" sz="1600" dirty="0" err="1"/>
              <a:t>powerpoint</a:t>
            </a:r>
            <a:r>
              <a:rPr lang="fr-FR" sz="1600" dirty="0"/>
              <a:t> qui fait aussi la synthèse)</a:t>
            </a:r>
          </a:p>
          <a:p>
            <a:r>
              <a:rPr lang="fr-FR" sz="2000" dirty="0"/>
              <a:t>Attention! Nous ne prenons pas en compte les entreprises internationales (avec siège social hors de France) qui emploient des PhD en France.</a:t>
            </a:r>
          </a:p>
          <a:p>
            <a:r>
              <a:rPr lang="fr-FR" sz="2000" dirty="0"/>
              <a:t>Statistiques (diapo 4). Nous identifions globalement</a:t>
            </a:r>
          </a:p>
          <a:p>
            <a:pPr lvl="1"/>
            <a:r>
              <a:rPr lang="fr-FR" sz="1600" dirty="0"/>
              <a:t>Un panel « France » de 300 entreprises qui emploient 2900 profils PhD</a:t>
            </a:r>
          </a:p>
          <a:p>
            <a:pPr lvl="1"/>
            <a:r>
              <a:rPr lang="fr-FR" sz="1600" dirty="0"/>
              <a:t>Un panel « Allemagne » de 300 entreprises qui emploient 6400 profils PhD</a:t>
            </a:r>
          </a:p>
          <a:p>
            <a:pPr marL="0" indent="0">
              <a:buNone/>
            </a:pPr>
            <a:r>
              <a:rPr lang="fr-FR" sz="1600" dirty="0"/>
              <a:t>Il s’agit de chiffres significatifs</a:t>
            </a:r>
          </a:p>
          <a:p>
            <a:pPr marL="0" indent="0">
              <a:buNone/>
            </a:pPr>
            <a:r>
              <a:rPr lang="fr-FR" sz="1600" dirty="0"/>
              <a:t>On note des différences significatives entre France et Allemagne pour les PME d’un côté , les Grandes entreprises &amp; ETI de l’autre (Cf. diapo 4).</a:t>
            </a:r>
          </a:p>
          <a:p>
            <a:pPr marL="0" indent="0">
              <a:buNone/>
            </a:pPr>
            <a:endParaRPr lang="fr-FR" sz="2000" dirty="0"/>
          </a:p>
        </p:txBody>
      </p:sp>
      <p:sp>
        <p:nvSpPr>
          <p:cNvPr id="4" name="Espace réservé du numéro de diapositive 3">
            <a:extLst>
              <a:ext uri="{FF2B5EF4-FFF2-40B4-BE49-F238E27FC236}">
                <a16:creationId xmlns:a16="http://schemas.microsoft.com/office/drawing/2014/main" id="{A4A44467-5FD3-EBEB-36F5-BD4291EDD684}"/>
              </a:ext>
            </a:extLst>
          </p:cNvPr>
          <p:cNvSpPr>
            <a:spLocks noGrp="1"/>
          </p:cNvSpPr>
          <p:nvPr>
            <p:ph type="sldNum" sz="quarter" idx="12"/>
          </p:nvPr>
        </p:nvSpPr>
        <p:spPr/>
        <p:txBody>
          <a:bodyPr/>
          <a:lstStyle/>
          <a:p>
            <a:fld id="{B387C5DA-6769-1942-A178-B0670A5BE201}" type="slidenum">
              <a:rPr lang="fr-FR" smtClean="0"/>
              <a:t>2</a:t>
            </a:fld>
            <a:endParaRPr lang="fr-FR"/>
          </a:p>
        </p:txBody>
      </p:sp>
    </p:spTree>
    <p:extLst>
      <p:ext uri="{BB962C8B-B14F-4D97-AF65-F5344CB8AC3E}">
        <p14:creationId xmlns:p14="http://schemas.microsoft.com/office/powerpoint/2010/main" val="482710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26AE39-DBE6-B61C-E617-CDF50EFCCF23}"/>
              </a:ext>
            </a:extLst>
          </p:cNvPr>
          <p:cNvSpPr>
            <a:spLocks noGrp="1"/>
          </p:cNvSpPr>
          <p:nvPr>
            <p:ph type="title"/>
          </p:nvPr>
        </p:nvSpPr>
        <p:spPr>
          <a:xfrm>
            <a:off x="838200" y="365125"/>
            <a:ext cx="10515600" cy="948668"/>
          </a:xfrm>
        </p:spPr>
        <p:txBody>
          <a:bodyPr>
            <a:normAutofit fontScale="90000"/>
          </a:bodyPr>
          <a:lstStyle/>
          <a:p>
            <a:pPr algn="ctr"/>
            <a:r>
              <a:rPr lang="fr-FR" sz="3600" dirty="0"/>
              <a:t>Grandes Entreprises &amp; ETI</a:t>
            </a:r>
            <a:br>
              <a:rPr lang="fr-FR" sz="3200" dirty="0"/>
            </a:br>
            <a:r>
              <a:rPr lang="fr-FR" sz="3200" dirty="0"/>
              <a:t>France et </a:t>
            </a:r>
            <a:r>
              <a:rPr lang="fr-FR" sz="3200" dirty="0">
                <a:solidFill>
                  <a:schemeClr val="accent2"/>
                </a:solidFill>
              </a:rPr>
              <a:t>Allemagne</a:t>
            </a:r>
          </a:p>
        </p:txBody>
      </p:sp>
      <p:graphicFrame>
        <p:nvGraphicFramePr>
          <p:cNvPr id="5" name="Espace réservé du contenu 4">
            <a:extLst>
              <a:ext uri="{FF2B5EF4-FFF2-40B4-BE49-F238E27FC236}">
                <a16:creationId xmlns:a16="http://schemas.microsoft.com/office/drawing/2014/main" id="{4A0D1E6B-CC8A-1FAD-06FB-465A74917B7E}"/>
              </a:ext>
            </a:extLst>
          </p:cNvPr>
          <p:cNvGraphicFramePr>
            <a:graphicFrameLocks noGrp="1"/>
          </p:cNvGraphicFramePr>
          <p:nvPr>
            <p:ph idx="1"/>
            <p:extLst>
              <p:ext uri="{D42A27DB-BD31-4B8C-83A1-F6EECF244321}">
                <p14:modId xmlns:p14="http://schemas.microsoft.com/office/powerpoint/2010/main" val="110575368"/>
              </p:ext>
            </p:extLst>
          </p:nvPr>
        </p:nvGraphicFramePr>
        <p:xfrm>
          <a:off x="6358759" y="1533153"/>
          <a:ext cx="3836276" cy="4878810"/>
        </p:xfrm>
        <a:graphic>
          <a:graphicData uri="http://schemas.openxmlformats.org/drawingml/2006/table">
            <a:tbl>
              <a:tblPr firstRow="1" bandRow="1">
                <a:tableStyleId>{5C22544A-7EE6-4342-B048-85BDC9FD1C3A}</a:tableStyleId>
              </a:tblPr>
              <a:tblGrid>
                <a:gridCol w="1278759">
                  <a:extLst>
                    <a:ext uri="{9D8B030D-6E8A-4147-A177-3AD203B41FA5}">
                      <a16:colId xmlns:a16="http://schemas.microsoft.com/office/drawing/2014/main" val="677967861"/>
                    </a:ext>
                  </a:extLst>
                </a:gridCol>
                <a:gridCol w="1874344">
                  <a:extLst>
                    <a:ext uri="{9D8B030D-6E8A-4147-A177-3AD203B41FA5}">
                      <a16:colId xmlns:a16="http://schemas.microsoft.com/office/drawing/2014/main" val="2398489962"/>
                    </a:ext>
                  </a:extLst>
                </a:gridCol>
                <a:gridCol w="683173">
                  <a:extLst>
                    <a:ext uri="{9D8B030D-6E8A-4147-A177-3AD203B41FA5}">
                      <a16:colId xmlns:a16="http://schemas.microsoft.com/office/drawing/2014/main" val="2003323793"/>
                    </a:ext>
                  </a:extLst>
                </a:gridCol>
              </a:tblGrid>
              <a:tr h="245645">
                <a:tc>
                  <a:txBody>
                    <a:bodyPr/>
                    <a:lstStyle/>
                    <a:p>
                      <a:pPr algn="ctr"/>
                      <a:r>
                        <a:rPr lang="fr-FR" sz="1200" dirty="0">
                          <a:solidFill>
                            <a:schemeClr val="bg1"/>
                          </a:solidFill>
                        </a:rPr>
                        <a:t>Taille en effectif</a:t>
                      </a:r>
                    </a:p>
                  </a:txBody>
                  <a:tcPr anchor="ctr"/>
                </a:tc>
                <a:tc>
                  <a:txBody>
                    <a:bodyPr/>
                    <a:lstStyle/>
                    <a:p>
                      <a:pPr algn="ctr"/>
                      <a:r>
                        <a:rPr lang="fr-FR" sz="1200" dirty="0">
                          <a:solidFill>
                            <a:schemeClr val="bg1"/>
                          </a:solidFill>
                        </a:rPr>
                        <a:t>Liens vers profils PhD</a:t>
                      </a:r>
                    </a:p>
                  </a:txBody>
                  <a:tcPr anchor="ctr"/>
                </a:tc>
                <a:tc>
                  <a:txBody>
                    <a:bodyPr/>
                    <a:lstStyle/>
                    <a:p>
                      <a:pPr algn="ctr"/>
                      <a:r>
                        <a:rPr lang="fr-FR" sz="1200" dirty="0">
                          <a:solidFill>
                            <a:schemeClr val="bg1"/>
                          </a:solidFill>
                        </a:rPr>
                        <a:t>Profils PhD</a:t>
                      </a:r>
                    </a:p>
                  </a:txBody>
                  <a:tcPr anchor="ctr"/>
                </a:tc>
                <a:extLst>
                  <a:ext uri="{0D108BD9-81ED-4DB2-BD59-A6C34878D82A}">
                    <a16:rowId xmlns:a16="http://schemas.microsoft.com/office/drawing/2014/main" val="4230998262"/>
                  </a:ext>
                </a:extLst>
              </a:tr>
              <a:tr h="245645">
                <a:tc>
                  <a:txBody>
                    <a:bodyPr/>
                    <a:lstStyle/>
                    <a:p>
                      <a:pPr algn="l" fontAlgn="b">
                        <a:buNone/>
                      </a:pPr>
                      <a:r>
                        <a:rPr lang="fr-FR" sz="1200" b="1" i="0" u="none" strike="noStrike" dirty="0">
                          <a:solidFill>
                            <a:schemeClr val="accent2"/>
                          </a:solidFill>
                          <a:effectLst/>
                          <a:latin typeface="Aptos Narrow" panose="020B0004020202020204" pitchFamily="34" charset="0"/>
                        </a:rPr>
                        <a:t>10000 et plus</a:t>
                      </a:r>
                    </a:p>
                  </a:txBody>
                  <a:tcPr marL="9525" marR="9525" marT="9525" marB="0" anchor="b"/>
                </a:tc>
                <a:tc>
                  <a:txBody>
                    <a:bodyPr/>
                    <a:lstStyle/>
                    <a:p>
                      <a:pPr algn="l" fontAlgn="b">
                        <a:buNone/>
                      </a:pPr>
                      <a:r>
                        <a:rPr lang="fr-FR" sz="1200" b="1" i="0" u="sng" strike="noStrike" dirty="0">
                          <a:solidFill>
                            <a:schemeClr val="accent2"/>
                          </a:solidFill>
                          <a:effectLst/>
                          <a:latin typeface="Aptos Narrow" panose="020B0004020202020204" pitchFamily="34" charset="0"/>
                          <a:hlinkClick r:id="rId2">
                            <a:extLst>
                              <a:ext uri="{A12FA001-AC4F-418D-AE19-62706E023703}">
                                <ahyp:hlinkClr xmlns:ahyp="http://schemas.microsoft.com/office/drawing/2018/hyperlinkcolor" val="tx"/>
                              </a:ext>
                            </a:extLst>
                          </a:hlinkClick>
                        </a:rPr>
                        <a:t>Merck Life Science</a:t>
                      </a:r>
                      <a:endParaRPr lang="fr-FR" sz="12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a:solidFill>
                            <a:schemeClr val="accent2"/>
                          </a:solidFill>
                          <a:effectLst/>
                          <a:latin typeface="Aptos Narrow" panose="020B0004020202020204" pitchFamily="34" charset="0"/>
                        </a:rPr>
                        <a:t>520</a:t>
                      </a:r>
                    </a:p>
                  </a:txBody>
                  <a:tcPr marL="9525" marR="9525" marT="9525" marB="0" anchor="b"/>
                </a:tc>
                <a:extLst>
                  <a:ext uri="{0D108BD9-81ED-4DB2-BD59-A6C34878D82A}">
                    <a16:rowId xmlns:a16="http://schemas.microsoft.com/office/drawing/2014/main" val="967196728"/>
                  </a:ext>
                </a:extLst>
              </a:tr>
              <a:tr h="245645">
                <a:tc>
                  <a:txBody>
                    <a:bodyPr/>
                    <a:lstStyle/>
                    <a:p>
                      <a:pPr algn="l" fontAlgn="b">
                        <a:buNone/>
                      </a:pPr>
                      <a:r>
                        <a:rPr lang="fr-FR" sz="1200" b="1" i="0" u="none" strike="noStrike" dirty="0">
                          <a:solidFill>
                            <a:schemeClr val="accent2"/>
                          </a:solidFill>
                          <a:effectLst/>
                          <a:latin typeface="Aptos Narrow" panose="020B0004020202020204" pitchFamily="34" charset="0"/>
                        </a:rPr>
                        <a:t>10000 et plus</a:t>
                      </a:r>
                    </a:p>
                  </a:txBody>
                  <a:tcPr marL="9525" marR="9525" marT="9525" marB="0" anchor="b"/>
                </a:tc>
                <a:tc>
                  <a:txBody>
                    <a:bodyPr/>
                    <a:lstStyle/>
                    <a:p>
                      <a:pPr algn="l" fontAlgn="b">
                        <a:buNone/>
                      </a:pPr>
                      <a:r>
                        <a:rPr lang="fr-FR" sz="1200" b="1" i="0" u="sng" strike="noStrike" dirty="0">
                          <a:solidFill>
                            <a:schemeClr val="accent2"/>
                          </a:solidFill>
                          <a:effectLst/>
                          <a:latin typeface="Aptos Narrow" panose="020B0004020202020204" pitchFamily="34" charset="0"/>
                          <a:hlinkClick r:id="rId3">
                            <a:extLst>
                              <a:ext uri="{A12FA001-AC4F-418D-AE19-62706E023703}">
                                <ahyp:hlinkClr xmlns:ahyp="http://schemas.microsoft.com/office/drawing/2018/hyperlinkcolor" val="tx"/>
                              </a:ext>
                            </a:extLst>
                          </a:hlinkClick>
                        </a:rPr>
                        <a:t>Sartorius</a:t>
                      </a:r>
                      <a:endParaRPr lang="fr-FR" sz="12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a:solidFill>
                            <a:schemeClr val="accent2"/>
                          </a:solidFill>
                          <a:effectLst/>
                          <a:latin typeface="Aptos Narrow" panose="020B0004020202020204" pitchFamily="34" charset="0"/>
                        </a:rPr>
                        <a:t>477</a:t>
                      </a:r>
                    </a:p>
                  </a:txBody>
                  <a:tcPr marL="9525" marR="9525" marT="9525" marB="0" anchor="b"/>
                </a:tc>
                <a:extLst>
                  <a:ext uri="{0D108BD9-81ED-4DB2-BD59-A6C34878D82A}">
                    <a16:rowId xmlns:a16="http://schemas.microsoft.com/office/drawing/2014/main" val="4082242788"/>
                  </a:ext>
                </a:extLst>
              </a:tr>
              <a:tr h="245645">
                <a:tc>
                  <a:txBody>
                    <a:bodyPr/>
                    <a:lstStyle/>
                    <a:p>
                      <a:pPr algn="l" fontAlgn="b">
                        <a:buNone/>
                      </a:pPr>
                      <a:r>
                        <a:rPr lang="fr-FR" sz="1200" b="1" i="0" u="none" strike="noStrike">
                          <a:solidFill>
                            <a:schemeClr val="accent2"/>
                          </a:solidFill>
                          <a:effectLst/>
                          <a:latin typeface="Aptos Narrow" panose="020B0004020202020204" pitchFamily="34" charset="0"/>
                        </a:rPr>
                        <a:t>5000 à 10000</a:t>
                      </a:r>
                    </a:p>
                  </a:txBody>
                  <a:tcPr marL="9525" marR="9525" marT="9525" marB="0" anchor="b"/>
                </a:tc>
                <a:tc>
                  <a:txBody>
                    <a:bodyPr/>
                    <a:lstStyle/>
                    <a:p>
                      <a:pPr algn="l" fontAlgn="b">
                        <a:buNone/>
                      </a:pPr>
                      <a:r>
                        <a:rPr lang="fr-FR" sz="1200" b="1" i="0" u="sng" strike="noStrike" dirty="0">
                          <a:solidFill>
                            <a:schemeClr val="accent2"/>
                          </a:solidFill>
                          <a:effectLst/>
                          <a:latin typeface="Aptos Narrow" panose="020B0004020202020204" pitchFamily="34" charset="0"/>
                          <a:hlinkClick r:id="rId4">
                            <a:extLst>
                              <a:ext uri="{A12FA001-AC4F-418D-AE19-62706E023703}">
                                <ahyp:hlinkClr xmlns:ahyp="http://schemas.microsoft.com/office/drawing/2018/hyperlinkcolor" val="tx"/>
                              </a:ext>
                            </a:extLst>
                          </a:hlinkClick>
                        </a:rPr>
                        <a:t>Evotec</a:t>
                      </a:r>
                      <a:endParaRPr lang="fr-FR" sz="12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a:solidFill>
                            <a:schemeClr val="accent2"/>
                          </a:solidFill>
                          <a:effectLst/>
                          <a:latin typeface="Aptos Narrow" panose="020B0004020202020204" pitchFamily="34" charset="0"/>
                        </a:rPr>
                        <a:t>740</a:t>
                      </a:r>
                    </a:p>
                  </a:txBody>
                  <a:tcPr marL="9525" marR="9525" marT="9525" marB="0" anchor="b"/>
                </a:tc>
                <a:extLst>
                  <a:ext uri="{0D108BD9-81ED-4DB2-BD59-A6C34878D82A}">
                    <a16:rowId xmlns:a16="http://schemas.microsoft.com/office/drawing/2014/main" val="2025695151"/>
                  </a:ext>
                </a:extLst>
              </a:tr>
              <a:tr h="245645">
                <a:tc>
                  <a:txBody>
                    <a:bodyPr/>
                    <a:lstStyle/>
                    <a:p>
                      <a:pPr algn="l" fontAlgn="b">
                        <a:buNone/>
                      </a:pPr>
                      <a:r>
                        <a:rPr lang="fr-FR" sz="1200" b="1" i="0" u="none" strike="noStrike">
                          <a:solidFill>
                            <a:schemeClr val="accent2"/>
                          </a:solidFill>
                          <a:effectLst/>
                          <a:latin typeface="Aptos Narrow" panose="020B0004020202020204" pitchFamily="34" charset="0"/>
                        </a:rPr>
                        <a:t>5000 à 10000</a:t>
                      </a:r>
                    </a:p>
                  </a:txBody>
                  <a:tcPr marL="9525" marR="9525" marT="9525" marB="0" anchor="b"/>
                </a:tc>
                <a:tc>
                  <a:txBody>
                    <a:bodyPr/>
                    <a:lstStyle/>
                    <a:p>
                      <a:pPr algn="l" fontAlgn="b">
                        <a:buNone/>
                      </a:pPr>
                      <a:r>
                        <a:rPr lang="fr-FR" sz="1200" b="1" i="0" u="sng" strike="noStrike" dirty="0">
                          <a:solidFill>
                            <a:schemeClr val="accent2"/>
                          </a:solidFill>
                          <a:effectLst/>
                          <a:latin typeface="Aptos Narrow" panose="020B0004020202020204" pitchFamily="34" charset="0"/>
                          <a:hlinkClick r:id="rId5">
                            <a:extLst>
                              <a:ext uri="{A12FA001-AC4F-418D-AE19-62706E023703}">
                                <ahyp:hlinkClr xmlns:ahyp="http://schemas.microsoft.com/office/drawing/2018/hyperlinkcolor" val="tx"/>
                              </a:ext>
                            </a:extLst>
                          </a:hlinkClick>
                        </a:rPr>
                        <a:t>Miltenyi Biotec</a:t>
                      </a:r>
                      <a:endParaRPr lang="fr-FR" sz="12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a:solidFill>
                            <a:schemeClr val="accent2"/>
                          </a:solidFill>
                          <a:effectLst/>
                          <a:latin typeface="Aptos Narrow" panose="020B0004020202020204" pitchFamily="34" charset="0"/>
                        </a:rPr>
                        <a:t>630</a:t>
                      </a:r>
                    </a:p>
                  </a:txBody>
                  <a:tcPr marL="9525" marR="9525" marT="9525" marB="0" anchor="b"/>
                </a:tc>
                <a:extLst>
                  <a:ext uri="{0D108BD9-81ED-4DB2-BD59-A6C34878D82A}">
                    <a16:rowId xmlns:a16="http://schemas.microsoft.com/office/drawing/2014/main" val="2776231505"/>
                  </a:ext>
                </a:extLst>
              </a:tr>
              <a:tr h="245645">
                <a:tc>
                  <a:txBody>
                    <a:bodyPr/>
                    <a:lstStyle/>
                    <a:p>
                      <a:pPr algn="l" fontAlgn="b">
                        <a:buNone/>
                      </a:pPr>
                      <a:r>
                        <a:rPr lang="fr-FR" sz="1200" b="1" i="0" u="none" strike="noStrike">
                          <a:solidFill>
                            <a:schemeClr val="accent2"/>
                          </a:solidFill>
                          <a:effectLst/>
                          <a:latin typeface="Aptos Narrow" panose="020B0004020202020204" pitchFamily="34" charset="0"/>
                        </a:rPr>
                        <a:t>1000 à 5000</a:t>
                      </a:r>
                    </a:p>
                  </a:txBody>
                  <a:tcPr marL="9525" marR="9525" marT="9525" marB="0" anchor="b"/>
                </a:tc>
                <a:tc>
                  <a:txBody>
                    <a:bodyPr/>
                    <a:lstStyle/>
                    <a:p>
                      <a:pPr algn="l" fontAlgn="b">
                        <a:buNone/>
                      </a:pPr>
                      <a:r>
                        <a:rPr lang="fr-FR" sz="1200" b="1" i="0" u="sng" strike="noStrike" dirty="0">
                          <a:solidFill>
                            <a:schemeClr val="accent2"/>
                          </a:solidFill>
                          <a:effectLst/>
                          <a:latin typeface="Aptos Narrow" panose="020B0004020202020204" pitchFamily="34" charset="0"/>
                          <a:hlinkClick r:id="rId6">
                            <a:extLst>
                              <a:ext uri="{A12FA001-AC4F-418D-AE19-62706E023703}">
                                <ahyp:hlinkClr xmlns:ahyp="http://schemas.microsoft.com/office/drawing/2018/hyperlinkcolor" val="tx"/>
                              </a:ext>
                            </a:extLst>
                          </a:hlinkClick>
                        </a:rPr>
                        <a:t>BioNTech SE</a:t>
                      </a:r>
                      <a:endParaRPr lang="fr-FR" sz="12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dirty="0">
                          <a:solidFill>
                            <a:schemeClr val="accent2"/>
                          </a:solidFill>
                          <a:effectLst/>
                          <a:latin typeface="Aptos Narrow" panose="020B0004020202020204" pitchFamily="34" charset="0"/>
                        </a:rPr>
                        <a:t>920</a:t>
                      </a:r>
                    </a:p>
                  </a:txBody>
                  <a:tcPr marL="9525" marR="9525" marT="9525" marB="0" anchor="b"/>
                </a:tc>
                <a:extLst>
                  <a:ext uri="{0D108BD9-81ED-4DB2-BD59-A6C34878D82A}">
                    <a16:rowId xmlns:a16="http://schemas.microsoft.com/office/drawing/2014/main" val="3243756399"/>
                  </a:ext>
                </a:extLst>
              </a:tr>
              <a:tr h="245645">
                <a:tc>
                  <a:txBody>
                    <a:bodyPr/>
                    <a:lstStyle/>
                    <a:p>
                      <a:pPr algn="l" fontAlgn="b">
                        <a:buNone/>
                      </a:pPr>
                      <a:r>
                        <a:rPr lang="fr-FR" sz="1200" b="1" i="0" u="none" strike="noStrike">
                          <a:solidFill>
                            <a:schemeClr val="accent2"/>
                          </a:solidFill>
                          <a:effectLst/>
                          <a:latin typeface="Aptos Narrow" panose="020B0004020202020204" pitchFamily="34" charset="0"/>
                        </a:rPr>
                        <a:t>1000 à 5000</a:t>
                      </a:r>
                    </a:p>
                  </a:txBody>
                  <a:tcPr marL="9525" marR="9525" marT="9525" marB="0" anchor="b"/>
                </a:tc>
                <a:tc>
                  <a:txBody>
                    <a:bodyPr/>
                    <a:lstStyle/>
                    <a:p>
                      <a:pPr algn="l" fontAlgn="b">
                        <a:buNone/>
                      </a:pPr>
                      <a:r>
                        <a:rPr lang="fr-FR" sz="1200" b="1" i="0" u="sng" strike="noStrike" dirty="0">
                          <a:solidFill>
                            <a:schemeClr val="accent2"/>
                          </a:solidFill>
                          <a:effectLst/>
                          <a:latin typeface="Aptos Narrow" panose="020B0004020202020204" pitchFamily="34" charset="0"/>
                          <a:hlinkClick r:id="rId7">
                            <a:extLst>
                              <a:ext uri="{A12FA001-AC4F-418D-AE19-62706E023703}">
                                <ahyp:hlinkClr xmlns:ahyp="http://schemas.microsoft.com/office/drawing/2018/hyperlinkcolor" val="tx"/>
                              </a:ext>
                            </a:extLst>
                          </a:hlinkClick>
                        </a:rPr>
                        <a:t>Bruker BioSpin</a:t>
                      </a:r>
                      <a:endParaRPr lang="fr-FR" sz="12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dirty="0">
                          <a:solidFill>
                            <a:schemeClr val="accent2"/>
                          </a:solidFill>
                          <a:effectLst/>
                          <a:latin typeface="Aptos Narrow" panose="020B0004020202020204" pitchFamily="34" charset="0"/>
                        </a:rPr>
                        <a:t>240</a:t>
                      </a:r>
                    </a:p>
                  </a:txBody>
                  <a:tcPr marL="9525" marR="9525" marT="9525" marB="0" anchor="b"/>
                </a:tc>
                <a:extLst>
                  <a:ext uri="{0D108BD9-81ED-4DB2-BD59-A6C34878D82A}">
                    <a16:rowId xmlns:a16="http://schemas.microsoft.com/office/drawing/2014/main" val="4129724217"/>
                  </a:ext>
                </a:extLst>
              </a:tr>
              <a:tr h="245645">
                <a:tc>
                  <a:txBody>
                    <a:bodyPr/>
                    <a:lstStyle/>
                    <a:p>
                      <a:pPr algn="l" fontAlgn="b">
                        <a:buNone/>
                      </a:pPr>
                      <a:r>
                        <a:rPr lang="fr-FR" sz="1200" b="1" i="0" u="none" strike="noStrike">
                          <a:solidFill>
                            <a:schemeClr val="accent2"/>
                          </a:solidFill>
                          <a:effectLst/>
                          <a:latin typeface="Aptos Narrow" panose="020B0004020202020204" pitchFamily="34" charset="0"/>
                        </a:rPr>
                        <a:t>1000 à 5000</a:t>
                      </a:r>
                    </a:p>
                  </a:txBody>
                  <a:tcPr marL="9525" marR="9525" marT="9525" marB="0" anchor="b"/>
                </a:tc>
                <a:tc>
                  <a:txBody>
                    <a:bodyPr/>
                    <a:lstStyle/>
                    <a:p>
                      <a:pPr algn="l" fontAlgn="b">
                        <a:buNone/>
                      </a:pPr>
                      <a:r>
                        <a:rPr lang="fr-FR" sz="1200" b="1" i="0" u="sng" strike="noStrike" dirty="0">
                          <a:solidFill>
                            <a:schemeClr val="accent2"/>
                          </a:solidFill>
                          <a:effectLst/>
                          <a:latin typeface="Aptos Narrow" panose="020B0004020202020204" pitchFamily="34" charset="0"/>
                          <a:hlinkClick r:id="rId8">
                            <a:extLst>
                              <a:ext uri="{A12FA001-AC4F-418D-AE19-62706E023703}">
                                <ahyp:hlinkClr xmlns:ahyp="http://schemas.microsoft.com/office/drawing/2018/hyperlinkcolor" val="tx"/>
                              </a:ext>
                            </a:extLst>
                          </a:hlinkClick>
                        </a:rPr>
                        <a:t>CureVac</a:t>
                      </a:r>
                      <a:endParaRPr lang="fr-FR" sz="12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dirty="0">
                          <a:solidFill>
                            <a:schemeClr val="accent2"/>
                          </a:solidFill>
                          <a:effectLst/>
                          <a:latin typeface="Aptos Narrow" panose="020B0004020202020204" pitchFamily="34" charset="0"/>
                        </a:rPr>
                        <a:t>165</a:t>
                      </a:r>
                    </a:p>
                  </a:txBody>
                  <a:tcPr marL="9525" marR="9525" marT="9525" marB="0" anchor="b"/>
                </a:tc>
                <a:extLst>
                  <a:ext uri="{0D108BD9-81ED-4DB2-BD59-A6C34878D82A}">
                    <a16:rowId xmlns:a16="http://schemas.microsoft.com/office/drawing/2014/main" val="933940577"/>
                  </a:ext>
                </a:extLst>
              </a:tr>
              <a:tr h="245645">
                <a:tc>
                  <a:txBody>
                    <a:bodyPr/>
                    <a:lstStyle/>
                    <a:p>
                      <a:pPr algn="l" fontAlgn="b">
                        <a:buNone/>
                      </a:pPr>
                      <a:r>
                        <a:rPr lang="fr-FR" sz="1200" b="1" i="0" u="none" strike="noStrike">
                          <a:solidFill>
                            <a:schemeClr val="accent2"/>
                          </a:solidFill>
                          <a:effectLst/>
                          <a:latin typeface="Aptos Narrow" panose="020B0004020202020204" pitchFamily="34" charset="0"/>
                        </a:rPr>
                        <a:t>1000 à 5000</a:t>
                      </a:r>
                    </a:p>
                  </a:txBody>
                  <a:tcPr marL="9525" marR="9525" marT="9525" marB="0" anchor="b"/>
                </a:tc>
                <a:tc>
                  <a:txBody>
                    <a:bodyPr/>
                    <a:lstStyle/>
                    <a:p>
                      <a:pPr algn="l" fontAlgn="b">
                        <a:buNone/>
                      </a:pPr>
                      <a:r>
                        <a:rPr lang="fr-FR" sz="1200" b="1" i="0" u="sng" strike="noStrike" dirty="0">
                          <a:solidFill>
                            <a:schemeClr val="accent2"/>
                          </a:solidFill>
                          <a:effectLst/>
                          <a:latin typeface="Aptos Narrow" panose="020B0004020202020204" pitchFamily="34" charset="0"/>
                          <a:hlinkClick r:id="rId9">
                            <a:extLst>
                              <a:ext uri="{A12FA001-AC4F-418D-AE19-62706E023703}">
                                <ahyp:hlinkClr xmlns:ahyp="http://schemas.microsoft.com/office/drawing/2018/hyperlinkcolor" val="tx"/>
                              </a:ext>
                            </a:extLst>
                          </a:hlinkClick>
                        </a:rPr>
                        <a:t>Rentschler Biopharma</a:t>
                      </a:r>
                      <a:endParaRPr lang="fr-FR" sz="12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dirty="0">
                          <a:solidFill>
                            <a:schemeClr val="accent2"/>
                          </a:solidFill>
                          <a:effectLst/>
                          <a:latin typeface="Aptos Narrow" panose="020B0004020202020204" pitchFamily="34" charset="0"/>
                        </a:rPr>
                        <a:t>120</a:t>
                      </a:r>
                    </a:p>
                  </a:txBody>
                  <a:tcPr marL="9525" marR="9525" marT="9525" marB="0" anchor="b"/>
                </a:tc>
                <a:extLst>
                  <a:ext uri="{0D108BD9-81ED-4DB2-BD59-A6C34878D82A}">
                    <a16:rowId xmlns:a16="http://schemas.microsoft.com/office/drawing/2014/main" val="1776416068"/>
                  </a:ext>
                </a:extLst>
              </a:tr>
              <a:tr h="245645">
                <a:tc>
                  <a:txBody>
                    <a:bodyPr/>
                    <a:lstStyle/>
                    <a:p>
                      <a:pPr algn="l" fontAlgn="b">
                        <a:buNone/>
                      </a:pPr>
                      <a:r>
                        <a:rPr lang="fr-FR" sz="1200" b="1" i="0" u="none" strike="noStrike">
                          <a:solidFill>
                            <a:schemeClr val="accent2"/>
                          </a:solidFill>
                          <a:effectLst/>
                          <a:latin typeface="Aptos Narrow" panose="020B0004020202020204" pitchFamily="34" charset="0"/>
                        </a:rPr>
                        <a:t>1000 à 5000</a:t>
                      </a:r>
                    </a:p>
                  </a:txBody>
                  <a:tcPr marL="9525" marR="9525" marT="9525" marB="0" anchor="b"/>
                </a:tc>
                <a:tc>
                  <a:txBody>
                    <a:bodyPr/>
                    <a:lstStyle/>
                    <a:p>
                      <a:pPr algn="l" fontAlgn="b">
                        <a:buNone/>
                      </a:pPr>
                      <a:r>
                        <a:rPr lang="fr-FR" sz="1200" b="1" i="0" u="sng" strike="noStrike">
                          <a:solidFill>
                            <a:schemeClr val="accent2"/>
                          </a:solidFill>
                          <a:effectLst/>
                          <a:latin typeface="Aptos Narrow" panose="020B0004020202020204" pitchFamily="34" charset="0"/>
                          <a:hlinkClick r:id="rId10">
                            <a:extLst>
                              <a:ext uri="{A12FA001-AC4F-418D-AE19-62706E023703}">
                                <ahyp:hlinkClr xmlns:ahyp="http://schemas.microsoft.com/office/drawing/2018/hyperlinkcolor" val="tx"/>
                              </a:ext>
                            </a:extLst>
                          </a:hlinkClick>
                        </a:rPr>
                        <a:t>Euroimmun</a:t>
                      </a:r>
                      <a:endParaRPr lang="fr-FR" sz="1200" b="1" i="0" u="sng" strike="noStrike">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dirty="0">
                          <a:solidFill>
                            <a:schemeClr val="accent2"/>
                          </a:solidFill>
                          <a:effectLst/>
                          <a:latin typeface="Aptos Narrow" panose="020B0004020202020204" pitchFamily="34" charset="0"/>
                        </a:rPr>
                        <a:t>90</a:t>
                      </a:r>
                    </a:p>
                  </a:txBody>
                  <a:tcPr marL="9525" marR="9525" marT="9525" marB="0" anchor="b"/>
                </a:tc>
                <a:extLst>
                  <a:ext uri="{0D108BD9-81ED-4DB2-BD59-A6C34878D82A}">
                    <a16:rowId xmlns:a16="http://schemas.microsoft.com/office/drawing/2014/main" val="1462136238"/>
                  </a:ext>
                </a:extLst>
              </a:tr>
              <a:tr h="245645">
                <a:tc>
                  <a:txBody>
                    <a:bodyPr/>
                    <a:lstStyle/>
                    <a:p>
                      <a:pPr algn="l" fontAlgn="b">
                        <a:buNone/>
                      </a:pPr>
                      <a:r>
                        <a:rPr lang="fr-FR" sz="1200" b="1" i="0" u="none" strike="noStrike">
                          <a:solidFill>
                            <a:schemeClr val="accent2"/>
                          </a:solidFill>
                          <a:effectLst/>
                          <a:latin typeface="Aptos Narrow" panose="020B0004020202020204" pitchFamily="34" charset="0"/>
                        </a:rPr>
                        <a:t>1000 à 5000</a:t>
                      </a:r>
                    </a:p>
                  </a:txBody>
                  <a:tcPr marL="9525" marR="9525" marT="9525" marB="0" anchor="b"/>
                </a:tc>
                <a:tc>
                  <a:txBody>
                    <a:bodyPr/>
                    <a:lstStyle/>
                    <a:p>
                      <a:pPr algn="l" fontAlgn="b">
                        <a:buNone/>
                      </a:pPr>
                      <a:r>
                        <a:rPr lang="fr-FR" sz="1200" b="1" i="0" u="sng" strike="noStrike" dirty="0">
                          <a:solidFill>
                            <a:schemeClr val="accent2"/>
                          </a:solidFill>
                          <a:effectLst/>
                          <a:latin typeface="Aptos Narrow" panose="020B0004020202020204" pitchFamily="34" charset="0"/>
                          <a:hlinkClick r:id="rId11">
                            <a:extLst>
                              <a:ext uri="{A12FA001-AC4F-418D-AE19-62706E023703}">
                                <ahyp:hlinkClr xmlns:ahyp="http://schemas.microsoft.com/office/drawing/2018/hyperlinkcolor" val="tx"/>
                              </a:ext>
                            </a:extLst>
                          </a:hlinkClick>
                        </a:rPr>
                        <a:t>Analytik Jena</a:t>
                      </a:r>
                      <a:endParaRPr lang="fr-FR" sz="1200" b="1" i="0" u="sng" strike="noStrike" dirty="0">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dirty="0">
                          <a:solidFill>
                            <a:schemeClr val="accent2"/>
                          </a:solidFill>
                          <a:effectLst/>
                          <a:latin typeface="Aptos Narrow" panose="020B0004020202020204" pitchFamily="34" charset="0"/>
                        </a:rPr>
                        <a:t>40</a:t>
                      </a:r>
                    </a:p>
                  </a:txBody>
                  <a:tcPr marL="9525" marR="9525" marT="9525" marB="0" anchor="b"/>
                </a:tc>
                <a:extLst>
                  <a:ext uri="{0D108BD9-81ED-4DB2-BD59-A6C34878D82A}">
                    <a16:rowId xmlns:a16="http://schemas.microsoft.com/office/drawing/2014/main" val="2437531898"/>
                  </a:ext>
                </a:extLst>
              </a:tr>
              <a:tr h="245645">
                <a:tc>
                  <a:txBody>
                    <a:bodyPr/>
                    <a:lstStyle/>
                    <a:p>
                      <a:pPr algn="l" fontAlgn="b">
                        <a:buNone/>
                      </a:pPr>
                      <a:r>
                        <a:rPr lang="fr-FR" sz="1200" b="1" i="0" u="none" strike="noStrike">
                          <a:solidFill>
                            <a:schemeClr val="accent2"/>
                          </a:solidFill>
                          <a:effectLst/>
                          <a:latin typeface="Aptos Narrow" panose="020B0004020202020204" pitchFamily="34" charset="0"/>
                        </a:rPr>
                        <a:t>1000 à 5000</a:t>
                      </a:r>
                    </a:p>
                  </a:txBody>
                  <a:tcPr marL="9525" marR="9525" marT="9525" marB="0" anchor="b"/>
                </a:tc>
                <a:tc>
                  <a:txBody>
                    <a:bodyPr/>
                    <a:lstStyle/>
                    <a:p>
                      <a:pPr algn="l" fontAlgn="b">
                        <a:buNone/>
                      </a:pPr>
                      <a:r>
                        <a:rPr lang="fr-FR" sz="1200" b="1" i="0" u="sng" strike="noStrike">
                          <a:solidFill>
                            <a:schemeClr val="accent2"/>
                          </a:solidFill>
                          <a:effectLst/>
                          <a:latin typeface="Aptos Narrow" panose="020B0004020202020204" pitchFamily="34" charset="0"/>
                          <a:hlinkClick r:id="rId12">
                            <a:extLst>
                              <a:ext uri="{A12FA001-AC4F-418D-AE19-62706E023703}">
                                <ahyp:hlinkClr xmlns:ahyp="http://schemas.microsoft.com/office/drawing/2018/hyperlinkcolor" val="tx"/>
                              </a:ext>
                            </a:extLst>
                          </a:hlinkClick>
                        </a:rPr>
                        <a:t>JRS J. Rettenmaier &amp; Söhne</a:t>
                      </a:r>
                      <a:endParaRPr lang="fr-FR" sz="1200" b="1" i="0" u="sng" strike="noStrike">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dirty="0">
                          <a:solidFill>
                            <a:schemeClr val="accent2"/>
                          </a:solidFill>
                          <a:effectLst/>
                          <a:latin typeface="Aptos Narrow" panose="020B0004020202020204" pitchFamily="34" charset="0"/>
                        </a:rPr>
                        <a:t>10</a:t>
                      </a:r>
                    </a:p>
                  </a:txBody>
                  <a:tcPr marL="9525" marR="9525" marT="9525" marB="0" anchor="b"/>
                </a:tc>
                <a:extLst>
                  <a:ext uri="{0D108BD9-81ED-4DB2-BD59-A6C34878D82A}">
                    <a16:rowId xmlns:a16="http://schemas.microsoft.com/office/drawing/2014/main" val="2859198380"/>
                  </a:ext>
                </a:extLst>
              </a:tr>
              <a:tr h="245645">
                <a:tc>
                  <a:txBody>
                    <a:bodyPr/>
                    <a:lstStyle/>
                    <a:p>
                      <a:pPr algn="l" fontAlgn="b">
                        <a:buNone/>
                      </a:pPr>
                      <a:r>
                        <a:rPr lang="fr-FR" sz="1200" b="1" i="0" u="none" strike="noStrike">
                          <a:solidFill>
                            <a:schemeClr val="accent2"/>
                          </a:solidFill>
                          <a:effectLst/>
                          <a:latin typeface="Aptos Narrow" panose="020B0004020202020204" pitchFamily="34" charset="0"/>
                        </a:rPr>
                        <a:t>1000 à 5000</a:t>
                      </a:r>
                    </a:p>
                  </a:txBody>
                  <a:tcPr marL="9525" marR="9525" marT="9525" marB="0" anchor="b"/>
                </a:tc>
                <a:tc>
                  <a:txBody>
                    <a:bodyPr/>
                    <a:lstStyle/>
                    <a:p>
                      <a:pPr algn="l" fontAlgn="b">
                        <a:buNone/>
                      </a:pPr>
                      <a:r>
                        <a:rPr lang="fr-FR" sz="1200" b="1" i="0" u="sng" strike="noStrike">
                          <a:solidFill>
                            <a:schemeClr val="accent2"/>
                          </a:solidFill>
                          <a:effectLst/>
                          <a:latin typeface="Aptos Narrow" panose="020B0004020202020204" pitchFamily="34" charset="0"/>
                          <a:hlinkClick r:id="rId13">
                            <a:extLst>
                              <a:ext uri="{A12FA001-AC4F-418D-AE19-62706E023703}">
                                <ahyp:hlinkClr xmlns:ahyp="http://schemas.microsoft.com/office/drawing/2018/hyperlinkcolor" val="tx"/>
                              </a:ext>
                            </a:extLst>
                          </a:hlinkClick>
                        </a:rPr>
                        <a:t>Tentamus Group</a:t>
                      </a:r>
                      <a:endParaRPr lang="fr-FR" sz="1200" b="1" i="0" u="sng" strike="noStrike">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dirty="0">
                          <a:solidFill>
                            <a:schemeClr val="accent2"/>
                          </a:solidFill>
                          <a:effectLst/>
                          <a:latin typeface="Aptos Narrow" panose="020B0004020202020204" pitchFamily="34" charset="0"/>
                        </a:rPr>
                        <a:t>7</a:t>
                      </a:r>
                    </a:p>
                  </a:txBody>
                  <a:tcPr marL="9525" marR="9525" marT="9525" marB="0" anchor="b"/>
                </a:tc>
                <a:extLst>
                  <a:ext uri="{0D108BD9-81ED-4DB2-BD59-A6C34878D82A}">
                    <a16:rowId xmlns:a16="http://schemas.microsoft.com/office/drawing/2014/main" val="570708691"/>
                  </a:ext>
                </a:extLst>
              </a:tr>
              <a:tr h="245645">
                <a:tc>
                  <a:txBody>
                    <a:bodyPr/>
                    <a:lstStyle/>
                    <a:p>
                      <a:pPr algn="l" fontAlgn="b">
                        <a:buNone/>
                      </a:pPr>
                      <a:r>
                        <a:rPr lang="fr-FR" sz="1200" b="1" i="0" u="none" strike="noStrike" dirty="0">
                          <a:solidFill>
                            <a:schemeClr val="accent2"/>
                          </a:solidFill>
                          <a:effectLst/>
                          <a:latin typeface="Aptos Narrow" panose="020B0004020202020204" pitchFamily="34" charset="0"/>
                        </a:rPr>
                        <a:t>500 à 1000</a:t>
                      </a:r>
                    </a:p>
                  </a:txBody>
                  <a:tcPr marL="9525" marR="9525" marT="9525" marB="0" anchor="b"/>
                </a:tc>
                <a:tc>
                  <a:txBody>
                    <a:bodyPr/>
                    <a:lstStyle/>
                    <a:p>
                      <a:pPr algn="l" fontAlgn="b">
                        <a:buNone/>
                      </a:pPr>
                      <a:r>
                        <a:rPr lang="fr-FR" sz="1200" b="1" i="0" u="sng" strike="noStrike">
                          <a:solidFill>
                            <a:schemeClr val="accent2"/>
                          </a:solidFill>
                          <a:effectLst/>
                          <a:latin typeface="Aptos Narrow" panose="020B0004020202020204" pitchFamily="34" charset="0"/>
                          <a:hlinkClick r:id="rId14">
                            <a:extLst>
                              <a:ext uri="{A12FA001-AC4F-418D-AE19-62706E023703}">
                                <ahyp:hlinkClr xmlns:ahyp="http://schemas.microsoft.com/office/drawing/2018/hyperlinkcolor" val="tx"/>
                              </a:ext>
                            </a:extLst>
                          </a:hlinkClick>
                        </a:rPr>
                        <a:t>Immatics</a:t>
                      </a:r>
                      <a:endParaRPr lang="fr-FR" sz="1200" b="1" i="0" u="sng" strike="noStrike">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dirty="0">
                          <a:solidFill>
                            <a:schemeClr val="accent2"/>
                          </a:solidFill>
                          <a:effectLst/>
                          <a:latin typeface="Aptos Narrow" panose="020B0004020202020204" pitchFamily="34" charset="0"/>
                        </a:rPr>
                        <a:t>180</a:t>
                      </a:r>
                    </a:p>
                  </a:txBody>
                  <a:tcPr marL="9525" marR="9525" marT="9525" marB="0" anchor="b"/>
                </a:tc>
                <a:extLst>
                  <a:ext uri="{0D108BD9-81ED-4DB2-BD59-A6C34878D82A}">
                    <a16:rowId xmlns:a16="http://schemas.microsoft.com/office/drawing/2014/main" val="1152868621"/>
                  </a:ext>
                </a:extLst>
              </a:tr>
              <a:tr h="245645">
                <a:tc>
                  <a:txBody>
                    <a:bodyPr/>
                    <a:lstStyle/>
                    <a:p>
                      <a:pPr algn="l" fontAlgn="b">
                        <a:buNone/>
                      </a:pPr>
                      <a:r>
                        <a:rPr lang="fr-FR" sz="1200" b="1" i="0" u="none" strike="noStrike" dirty="0">
                          <a:solidFill>
                            <a:schemeClr val="accent2"/>
                          </a:solidFill>
                          <a:effectLst/>
                          <a:latin typeface="Aptos Narrow" panose="020B0004020202020204" pitchFamily="34" charset="0"/>
                        </a:rPr>
                        <a:t>500 à 1000</a:t>
                      </a:r>
                    </a:p>
                  </a:txBody>
                  <a:tcPr marL="9525" marR="9525" marT="9525" marB="0" anchor="b"/>
                </a:tc>
                <a:tc>
                  <a:txBody>
                    <a:bodyPr/>
                    <a:lstStyle/>
                    <a:p>
                      <a:pPr algn="l" fontAlgn="b">
                        <a:buNone/>
                      </a:pPr>
                      <a:r>
                        <a:rPr lang="fr-FR" sz="1200" b="1" i="0" u="sng" strike="noStrike">
                          <a:solidFill>
                            <a:schemeClr val="accent2"/>
                          </a:solidFill>
                          <a:effectLst/>
                          <a:latin typeface="Aptos Narrow" panose="020B0004020202020204" pitchFamily="34" charset="0"/>
                          <a:hlinkClick r:id="rId15">
                            <a:extLst>
                              <a:ext uri="{A12FA001-AC4F-418D-AE19-62706E023703}">
                                <ahyp:hlinkClr xmlns:ahyp="http://schemas.microsoft.com/office/drawing/2018/hyperlinkcolor" val="tx"/>
                              </a:ext>
                            </a:extLst>
                          </a:hlinkClick>
                        </a:rPr>
                        <a:t>Nuvisan </a:t>
                      </a:r>
                      <a:endParaRPr lang="fr-FR" sz="1200" b="1" i="0" u="sng" strike="noStrike">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dirty="0">
                          <a:solidFill>
                            <a:schemeClr val="accent2"/>
                          </a:solidFill>
                          <a:effectLst/>
                          <a:latin typeface="Aptos Narrow" panose="020B0004020202020204" pitchFamily="34" charset="0"/>
                        </a:rPr>
                        <a:t>130</a:t>
                      </a:r>
                    </a:p>
                  </a:txBody>
                  <a:tcPr marL="9525" marR="9525" marT="9525" marB="0" anchor="b"/>
                </a:tc>
                <a:extLst>
                  <a:ext uri="{0D108BD9-81ED-4DB2-BD59-A6C34878D82A}">
                    <a16:rowId xmlns:a16="http://schemas.microsoft.com/office/drawing/2014/main" val="1009781046"/>
                  </a:ext>
                </a:extLst>
              </a:tr>
              <a:tr h="245645">
                <a:tc>
                  <a:txBody>
                    <a:bodyPr/>
                    <a:lstStyle/>
                    <a:p>
                      <a:pPr algn="l" fontAlgn="b">
                        <a:buNone/>
                      </a:pPr>
                      <a:r>
                        <a:rPr lang="fr-FR" sz="1200" b="1" i="0" u="none" strike="noStrike" dirty="0">
                          <a:solidFill>
                            <a:schemeClr val="accent2"/>
                          </a:solidFill>
                          <a:effectLst/>
                          <a:latin typeface="Aptos Narrow" panose="020B0004020202020204" pitchFamily="34" charset="0"/>
                        </a:rPr>
                        <a:t>500 à 1000</a:t>
                      </a:r>
                    </a:p>
                  </a:txBody>
                  <a:tcPr marL="9525" marR="9525" marT="9525" marB="0" anchor="b"/>
                </a:tc>
                <a:tc>
                  <a:txBody>
                    <a:bodyPr/>
                    <a:lstStyle/>
                    <a:p>
                      <a:pPr algn="l" fontAlgn="b">
                        <a:buNone/>
                      </a:pPr>
                      <a:r>
                        <a:rPr lang="fr-FR" sz="1200" b="1" i="0" u="sng" strike="noStrike">
                          <a:solidFill>
                            <a:schemeClr val="accent2"/>
                          </a:solidFill>
                          <a:effectLst/>
                          <a:latin typeface="Aptos Narrow" panose="020B0004020202020204" pitchFamily="34" charset="0"/>
                          <a:hlinkClick r:id="rId16">
                            <a:extLst>
                              <a:ext uri="{A12FA001-AC4F-418D-AE19-62706E023703}">
                                <ahyp:hlinkClr xmlns:ahyp="http://schemas.microsoft.com/office/drawing/2018/hyperlinkcolor" val="tx"/>
                              </a:ext>
                            </a:extLst>
                          </a:hlinkClick>
                        </a:rPr>
                        <a:t>CENTOGENE</a:t>
                      </a:r>
                      <a:endParaRPr lang="fr-FR" sz="1200" b="1" i="0" u="sng" strike="noStrike">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dirty="0">
                          <a:solidFill>
                            <a:schemeClr val="accent2"/>
                          </a:solidFill>
                          <a:effectLst/>
                          <a:latin typeface="Aptos Narrow" panose="020B0004020202020204" pitchFamily="34" charset="0"/>
                        </a:rPr>
                        <a:t>92</a:t>
                      </a:r>
                    </a:p>
                  </a:txBody>
                  <a:tcPr marL="9525" marR="9525" marT="9525" marB="0" anchor="b"/>
                </a:tc>
                <a:extLst>
                  <a:ext uri="{0D108BD9-81ED-4DB2-BD59-A6C34878D82A}">
                    <a16:rowId xmlns:a16="http://schemas.microsoft.com/office/drawing/2014/main" val="1932639263"/>
                  </a:ext>
                </a:extLst>
              </a:tr>
              <a:tr h="245645">
                <a:tc>
                  <a:txBody>
                    <a:bodyPr/>
                    <a:lstStyle/>
                    <a:p>
                      <a:pPr algn="l" fontAlgn="b">
                        <a:buNone/>
                      </a:pPr>
                      <a:r>
                        <a:rPr lang="fr-FR" sz="1200" b="1" i="0" u="none" strike="noStrike" dirty="0">
                          <a:solidFill>
                            <a:schemeClr val="accent2"/>
                          </a:solidFill>
                          <a:effectLst/>
                          <a:latin typeface="Aptos Narrow" panose="020B0004020202020204" pitchFamily="34" charset="0"/>
                        </a:rPr>
                        <a:t>500 à 1000</a:t>
                      </a:r>
                    </a:p>
                  </a:txBody>
                  <a:tcPr marL="9525" marR="9525" marT="9525" marB="0" anchor="b"/>
                </a:tc>
                <a:tc>
                  <a:txBody>
                    <a:bodyPr/>
                    <a:lstStyle/>
                    <a:p>
                      <a:pPr algn="l" fontAlgn="b">
                        <a:buNone/>
                      </a:pPr>
                      <a:r>
                        <a:rPr lang="fr-FR" sz="1200" b="1" i="0" u="sng" strike="noStrike">
                          <a:solidFill>
                            <a:schemeClr val="accent2"/>
                          </a:solidFill>
                          <a:effectLst/>
                          <a:latin typeface="Aptos Narrow" panose="020B0004020202020204" pitchFamily="34" charset="0"/>
                          <a:hlinkClick r:id="rId17">
                            <a:extLst>
                              <a:ext uri="{A12FA001-AC4F-418D-AE19-62706E023703}">
                                <ahyp:hlinkClr xmlns:ahyp="http://schemas.microsoft.com/office/drawing/2018/hyperlinkcolor" val="tx"/>
                              </a:ext>
                            </a:extLst>
                          </a:hlinkClick>
                        </a:rPr>
                        <a:t>Singleron Biotechnologies</a:t>
                      </a:r>
                      <a:endParaRPr lang="fr-FR" sz="1200" b="1" i="0" u="sng" strike="noStrike">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dirty="0">
                          <a:solidFill>
                            <a:schemeClr val="accent2"/>
                          </a:solidFill>
                          <a:effectLst/>
                          <a:latin typeface="Aptos Narrow" panose="020B0004020202020204" pitchFamily="34" charset="0"/>
                        </a:rPr>
                        <a:t>28</a:t>
                      </a:r>
                    </a:p>
                  </a:txBody>
                  <a:tcPr marL="9525" marR="9525" marT="9525" marB="0" anchor="b"/>
                </a:tc>
                <a:extLst>
                  <a:ext uri="{0D108BD9-81ED-4DB2-BD59-A6C34878D82A}">
                    <a16:rowId xmlns:a16="http://schemas.microsoft.com/office/drawing/2014/main" val="1534870323"/>
                  </a:ext>
                </a:extLst>
              </a:tr>
              <a:tr h="245645">
                <a:tc>
                  <a:txBody>
                    <a:bodyPr/>
                    <a:lstStyle/>
                    <a:p>
                      <a:pPr algn="l" fontAlgn="b">
                        <a:buNone/>
                      </a:pPr>
                      <a:r>
                        <a:rPr lang="fr-FR" sz="1200" b="1" i="0" u="none" strike="noStrike" dirty="0">
                          <a:solidFill>
                            <a:schemeClr val="accent2"/>
                          </a:solidFill>
                          <a:effectLst/>
                          <a:latin typeface="Aptos Narrow" panose="020B0004020202020204" pitchFamily="34" charset="0"/>
                        </a:rPr>
                        <a:t>500 à 1000</a:t>
                      </a:r>
                    </a:p>
                  </a:txBody>
                  <a:tcPr marL="9525" marR="9525" marT="9525" marB="0" anchor="b"/>
                </a:tc>
                <a:tc>
                  <a:txBody>
                    <a:bodyPr/>
                    <a:lstStyle/>
                    <a:p>
                      <a:pPr algn="l" fontAlgn="b">
                        <a:buNone/>
                      </a:pPr>
                      <a:r>
                        <a:rPr lang="fr-FR" sz="1200" b="1" i="0" u="sng" strike="noStrike">
                          <a:solidFill>
                            <a:schemeClr val="accent2"/>
                          </a:solidFill>
                          <a:effectLst/>
                          <a:latin typeface="Aptos Narrow" panose="020B0004020202020204" pitchFamily="34" charset="0"/>
                          <a:hlinkClick r:id="rId18">
                            <a:extLst>
                              <a:ext uri="{A12FA001-AC4F-418D-AE19-62706E023703}">
                                <ahyp:hlinkClr xmlns:ahyp="http://schemas.microsoft.com/office/drawing/2018/hyperlinkcolor" val="tx"/>
                              </a:ext>
                            </a:extLst>
                          </a:hlinkClick>
                        </a:rPr>
                        <a:t>FamiCord Group</a:t>
                      </a:r>
                      <a:endParaRPr lang="fr-FR" sz="1200" b="1" i="0" u="sng" strike="noStrike">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dirty="0">
                          <a:solidFill>
                            <a:schemeClr val="accent2"/>
                          </a:solidFill>
                          <a:effectLst/>
                          <a:latin typeface="Aptos Narrow" panose="020B0004020202020204" pitchFamily="34" charset="0"/>
                        </a:rPr>
                        <a:t>9</a:t>
                      </a:r>
                    </a:p>
                  </a:txBody>
                  <a:tcPr marL="9525" marR="9525" marT="9525" marB="0" anchor="b"/>
                </a:tc>
                <a:extLst>
                  <a:ext uri="{0D108BD9-81ED-4DB2-BD59-A6C34878D82A}">
                    <a16:rowId xmlns:a16="http://schemas.microsoft.com/office/drawing/2014/main" val="4174680683"/>
                  </a:ext>
                </a:extLst>
              </a:tr>
              <a:tr h="245645">
                <a:tc>
                  <a:txBody>
                    <a:bodyPr/>
                    <a:lstStyle/>
                    <a:p>
                      <a:pPr algn="l" fontAlgn="b">
                        <a:buNone/>
                      </a:pPr>
                      <a:endParaRPr lang="fr-FR" sz="1200" b="1" i="0" u="none" strike="noStrike">
                        <a:solidFill>
                          <a:schemeClr val="accent2"/>
                        </a:solidFill>
                        <a:effectLst/>
                        <a:latin typeface="Aptos Narrow" panose="020B0004020202020204" pitchFamily="34" charset="0"/>
                      </a:endParaRPr>
                    </a:p>
                  </a:txBody>
                  <a:tcPr marL="9525" marR="9525" marT="9525" marB="0" anchor="b"/>
                </a:tc>
                <a:tc>
                  <a:txBody>
                    <a:bodyPr/>
                    <a:lstStyle/>
                    <a:p>
                      <a:pPr algn="l" fontAlgn="b">
                        <a:buNone/>
                      </a:pPr>
                      <a:endParaRPr lang="fr-FR" sz="1200" b="1" i="0" u="none" strike="noStrike">
                        <a:solidFill>
                          <a:schemeClr val="accent2"/>
                        </a:solidFill>
                        <a:effectLst/>
                        <a:latin typeface="Aptos Narrow" panose="020B0004020202020204" pitchFamily="34" charset="0"/>
                      </a:endParaRPr>
                    </a:p>
                  </a:txBody>
                  <a:tcPr marL="9525" marR="9525" marT="9525" marB="0" anchor="b"/>
                </a:tc>
                <a:tc>
                  <a:txBody>
                    <a:bodyPr/>
                    <a:lstStyle/>
                    <a:p>
                      <a:pPr algn="r" fontAlgn="b">
                        <a:buNone/>
                      </a:pPr>
                      <a:r>
                        <a:rPr lang="fr-FR" sz="1200" b="1" i="0" u="none" strike="noStrike" dirty="0">
                          <a:solidFill>
                            <a:schemeClr val="accent2"/>
                          </a:solidFill>
                          <a:effectLst/>
                          <a:latin typeface="Aptos Narrow" panose="020B0004020202020204" pitchFamily="34" charset="0"/>
                        </a:rPr>
                        <a:t>4398</a:t>
                      </a:r>
                    </a:p>
                  </a:txBody>
                  <a:tcPr marL="9525" marR="9525" marT="9525" marB="0" anchor="b"/>
                </a:tc>
                <a:extLst>
                  <a:ext uri="{0D108BD9-81ED-4DB2-BD59-A6C34878D82A}">
                    <a16:rowId xmlns:a16="http://schemas.microsoft.com/office/drawing/2014/main" val="2637729969"/>
                  </a:ext>
                </a:extLst>
              </a:tr>
            </a:tbl>
          </a:graphicData>
        </a:graphic>
      </p:graphicFrame>
      <p:sp>
        <p:nvSpPr>
          <p:cNvPr id="4" name="Espace réservé du numéro de diapositive 3">
            <a:extLst>
              <a:ext uri="{FF2B5EF4-FFF2-40B4-BE49-F238E27FC236}">
                <a16:creationId xmlns:a16="http://schemas.microsoft.com/office/drawing/2014/main" id="{9A661CDD-505E-82E8-3F13-8006373DDF33}"/>
              </a:ext>
            </a:extLst>
          </p:cNvPr>
          <p:cNvSpPr>
            <a:spLocks noGrp="1"/>
          </p:cNvSpPr>
          <p:nvPr>
            <p:ph type="sldNum" sz="quarter" idx="12"/>
          </p:nvPr>
        </p:nvSpPr>
        <p:spPr/>
        <p:txBody>
          <a:bodyPr/>
          <a:lstStyle/>
          <a:p>
            <a:fld id="{B387C5DA-6769-1942-A178-B0670A5BE201}" type="slidenum">
              <a:rPr lang="fr-FR" smtClean="0"/>
              <a:t>3</a:t>
            </a:fld>
            <a:endParaRPr lang="fr-FR"/>
          </a:p>
        </p:txBody>
      </p:sp>
      <p:graphicFrame>
        <p:nvGraphicFramePr>
          <p:cNvPr id="6" name="Espace réservé du contenu 4">
            <a:extLst>
              <a:ext uri="{FF2B5EF4-FFF2-40B4-BE49-F238E27FC236}">
                <a16:creationId xmlns:a16="http://schemas.microsoft.com/office/drawing/2014/main" id="{F88FA00C-83F6-F9BF-E736-88A01683F52C}"/>
              </a:ext>
            </a:extLst>
          </p:cNvPr>
          <p:cNvGraphicFramePr>
            <a:graphicFrameLocks/>
          </p:cNvGraphicFramePr>
          <p:nvPr>
            <p:extLst>
              <p:ext uri="{D42A27DB-BD31-4B8C-83A1-F6EECF244321}">
                <p14:modId xmlns:p14="http://schemas.microsoft.com/office/powerpoint/2010/main" val="1376030116"/>
              </p:ext>
            </p:extLst>
          </p:nvPr>
        </p:nvGraphicFramePr>
        <p:xfrm>
          <a:off x="599090" y="1533153"/>
          <a:ext cx="4871544" cy="2913650"/>
        </p:xfrm>
        <a:graphic>
          <a:graphicData uri="http://schemas.openxmlformats.org/drawingml/2006/table">
            <a:tbl>
              <a:tblPr firstRow="1" bandRow="1">
                <a:tableStyleId>{5C22544A-7EE6-4342-B048-85BDC9FD1C3A}</a:tableStyleId>
              </a:tblPr>
              <a:tblGrid>
                <a:gridCol w="1114096">
                  <a:extLst>
                    <a:ext uri="{9D8B030D-6E8A-4147-A177-3AD203B41FA5}">
                      <a16:colId xmlns:a16="http://schemas.microsoft.com/office/drawing/2014/main" val="677967861"/>
                    </a:ext>
                  </a:extLst>
                </a:gridCol>
                <a:gridCol w="2889912">
                  <a:extLst>
                    <a:ext uri="{9D8B030D-6E8A-4147-A177-3AD203B41FA5}">
                      <a16:colId xmlns:a16="http://schemas.microsoft.com/office/drawing/2014/main" val="2398489962"/>
                    </a:ext>
                  </a:extLst>
                </a:gridCol>
                <a:gridCol w="867536">
                  <a:extLst>
                    <a:ext uri="{9D8B030D-6E8A-4147-A177-3AD203B41FA5}">
                      <a16:colId xmlns:a16="http://schemas.microsoft.com/office/drawing/2014/main" val="2003323793"/>
                    </a:ext>
                  </a:extLst>
                </a:gridCol>
              </a:tblGrid>
              <a:tr h="409913">
                <a:tc>
                  <a:txBody>
                    <a:bodyPr/>
                    <a:lstStyle/>
                    <a:p>
                      <a:pPr algn="ctr"/>
                      <a:r>
                        <a:rPr lang="fr-FR" sz="1200" dirty="0">
                          <a:solidFill>
                            <a:schemeClr val="bg1"/>
                          </a:solidFill>
                          <a:latin typeface="Aptos Narrow" panose="020B0004020202020204" pitchFamily="34" charset="0"/>
                        </a:rPr>
                        <a:t>Taille en effectif</a:t>
                      </a:r>
                    </a:p>
                  </a:txBody>
                  <a:tcPr anchor="ctr"/>
                </a:tc>
                <a:tc>
                  <a:txBody>
                    <a:bodyPr/>
                    <a:lstStyle/>
                    <a:p>
                      <a:pPr algn="ctr"/>
                      <a:r>
                        <a:rPr lang="fr-FR" sz="1200" dirty="0">
                          <a:solidFill>
                            <a:schemeClr val="bg1"/>
                          </a:solidFill>
                          <a:latin typeface="Aptos Narrow" panose="020B0004020202020204" pitchFamily="34" charset="0"/>
                        </a:rPr>
                        <a:t>Liens vers profils PhD</a:t>
                      </a:r>
                    </a:p>
                  </a:txBody>
                  <a:tcPr anchor="ctr"/>
                </a:tc>
                <a:tc>
                  <a:txBody>
                    <a:bodyPr/>
                    <a:lstStyle/>
                    <a:p>
                      <a:pPr algn="ctr"/>
                      <a:r>
                        <a:rPr lang="fr-FR" sz="1200" dirty="0">
                          <a:solidFill>
                            <a:schemeClr val="bg1"/>
                          </a:solidFill>
                        </a:rPr>
                        <a:t>Profils PhD</a:t>
                      </a:r>
                    </a:p>
                  </a:txBody>
                  <a:tcPr anchor="ctr"/>
                </a:tc>
                <a:extLst>
                  <a:ext uri="{0D108BD9-81ED-4DB2-BD59-A6C34878D82A}">
                    <a16:rowId xmlns:a16="http://schemas.microsoft.com/office/drawing/2014/main" val="4230998262"/>
                  </a:ext>
                </a:extLst>
              </a:tr>
              <a:tr h="245645">
                <a:tc>
                  <a:txBody>
                    <a:bodyPr/>
                    <a:lstStyle/>
                    <a:p>
                      <a:pPr algn="l" fontAlgn="b">
                        <a:buNone/>
                      </a:pPr>
                      <a:r>
                        <a:rPr lang="fr-FR" sz="1200" b="1" i="0" u="none" strike="noStrike" dirty="0">
                          <a:solidFill>
                            <a:srgbClr val="002060"/>
                          </a:solidFill>
                          <a:effectLst/>
                          <a:latin typeface="Aptos Narrow" panose="020B0004020202020204" pitchFamily="34" charset="0"/>
                        </a:rPr>
                        <a:t>10000 et plus</a:t>
                      </a:r>
                    </a:p>
                  </a:txBody>
                  <a:tcPr marL="9525" marR="9525" marT="9525" marB="0" anchor="ctr"/>
                </a:tc>
                <a:tc>
                  <a:txBody>
                    <a:bodyPr/>
                    <a:lstStyle/>
                    <a:p>
                      <a:pPr algn="l" fontAlgn="b">
                        <a:buNone/>
                      </a:pPr>
                      <a:r>
                        <a:rPr lang="fr-FR" sz="1200" b="1" i="0" u="none" strike="noStrike" dirty="0" err="1">
                          <a:solidFill>
                            <a:srgbClr val="002060"/>
                          </a:solidFill>
                          <a:effectLst/>
                          <a:latin typeface="Aptos Narrow" panose="020B0004020202020204" pitchFamily="34" charset="0"/>
                          <a:hlinkClick r:id="rId19">
                            <a:extLst>
                              <a:ext uri="{A12FA001-AC4F-418D-AE19-62706E023703}">
                                <ahyp:hlinkClr xmlns:ahyp="http://schemas.microsoft.com/office/drawing/2018/hyperlinkcolor" val="tx"/>
                              </a:ext>
                            </a:extLst>
                          </a:hlinkClick>
                        </a:rPr>
                        <a:t>Biomerieux</a:t>
                      </a:r>
                      <a:endParaRPr lang="fr-FR" sz="1200" b="1" i="0" u="none"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200" b="1" i="0" u="none" strike="noStrike">
                          <a:solidFill>
                            <a:srgbClr val="002060"/>
                          </a:solidFill>
                          <a:effectLst/>
                          <a:latin typeface="Aptos Narrow" panose="020B0004020202020204" pitchFamily="34" charset="0"/>
                        </a:rPr>
                        <a:t>503</a:t>
                      </a:r>
                    </a:p>
                  </a:txBody>
                  <a:tcPr marL="9525" marR="9525" marT="9525" marB="0" anchor="ctr"/>
                </a:tc>
                <a:extLst>
                  <a:ext uri="{0D108BD9-81ED-4DB2-BD59-A6C34878D82A}">
                    <a16:rowId xmlns:a16="http://schemas.microsoft.com/office/drawing/2014/main" val="967196728"/>
                  </a:ext>
                </a:extLst>
              </a:tr>
              <a:tr h="245645">
                <a:tc>
                  <a:txBody>
                    <a:bodyPr/>
                    <a:lstStyle/>
                    <a:p>
                      <a:pPr algn="l" fontAlgn="b">
                        <a:buNone/>
                      </a:pPr>
                      <a:r>
                        <a:rPr lang="fr-FR" sz="1200" b="1" i="0" u="none" strike="noStrike">
                          <a:solidFill>
                            <a:srgbClr val="002060"/>
                          </a:solidFill>
                          <a:effectLst/>
                          <a:latin typeface="Aptos Narrow" panose="020B0004020202020204" pitchFamily="34" charset="0"/>
                        </a:rPr>
                        <a:t>1000 à 5000</a:t>
                      </a:r>
                    </a:p>
                  </a:txBody>
                  <a:tcPr marL="9525" marR="9525" marT="9525" marB="0" anchor="ctr"/>
                </a:tc>
                <a:tc>
                  <a:txBody>
                    <a:bodyPr/>
                    <a:lstStyle/>
                    <a:p>
                      <a:pPr algn="l" fontAlgn="b">
                        <a:buNone/>
                      </a:pPr>
                      <a:r>
                        <a:rPr lang="fr-FR" sz="1200" b="1" i="0" u="sng" strike="noStrike" dirty="0">
                          <a:solidFill>
                            <a:srgbClr val="002060"/>
                          </a:solidFill>
                          <a:effectLst/>
                          <a:latin typeface="Aptos Narrow" panose="020B0004020202020204" pitchFamily="34" charset="0"/>
                          <a:hlinkClick r:id="rId20">
                            <a:extLst>
                              <a:ext uri="{A12FA001-AC4F-418D-AE19-62706E023703}">
                                <ahyp:hlinkClr xmlns:ahyp="http://schemas.microsoft.com/office/drawing/2018/hyperlinkcolor" val="tx"/>
                              </a:ext>
                            </a:extLst>
                          </a:hlinkClick>
                        </a:rPr>
                        <a:t>Eurofins Analyses Alimentaires France</a:t>
                      </a:r>
                      <a:endParaRPr lang="fr-FR" sz="12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200" b="1" i="0" u="none" strike="noStrike">
                          <a:solidFill>
                            <a:srgbClr val="002060"/>
                          </a:solidFill>
                          <a:effectLst/>
                          <a:latin typeface="Aptos Narrow" panose="020B0004020202020204" pitchFamily="34" charset="0"/>
                        </a:rPr>
                        <a:t>20</a:t>
                      </a:r>
                    </a:p>
                  </a:txBody>
                  <a:tcPr marL="9525" marR="9525" marT="9525" marB="0" anchor="ctr"/>
                </a:tc>
                <a:extLst>
                  <a:ext uri="{0D108BD9-81ED-4DB2-BD59-A6C34878D82A}">
                    <a16:rowId xmlns:a16="http://schemas.microsoft.com/office/drawing/2014/main" val="4082242788"/>
                  </a:ext>
                </a:extLst>
              </a:tr>
              <a:tr h="245645">
                <a:tc>
                  <a:txBody>
                    <a:bodyPr/>
                    <a:lstStyle/>
                    <a:p>
                      <a:pPr algn="l" fontAlgn="b">
                        <a:buNone/>
                      </a:pPr>
                      <a:r>
                        <a:rPr lang="fr-FR" sz="1200" b="1" i="0" u="none" strike="noStrike" dirty="0">
                          <a:solidFill>
                            <a:srgbClr val="002060"/>
                          </a:solidFill>
                          <a:effectLst/>
                          <a:latin typeface="Aptos Narrow" panose="020B0004020202020204" pitchFamily="34" charset="0"/>
                        </a:rPr>
                        <a:t>500 à 1000</a:t>
                      </a:r>
                    </a:p>
                  </a:txBody>
                  <a:tcPr marL="9525" marR="9525" marT="9525" marB="0" anchor="ctr"/>
                </a:tc>
                <a:tc>
                  <a:txBody>
                    <a:bodyPr/>
                    <a:lstStyle/>
                    <a:p>
                      <a:pPr algn="l" fontAlgn="b">
                        <a:buNone/>
                      </a:pPr>
                      <a:r>
                        <a:rPr lang="fr-FR" sz="1200" b="1" i="0" u="sng" strike="noStrike" dirty="0">
                          <a:solidFill>
                            <a:srgbClr val="002060"/>
                          </a:solidFill>
                          <a:effectLst/>
                          <a:latin typeface="Aptos Narrow" panose="020B0004020202020204" pitchFamily="34" charset="0"/>
                          <a:hlinkClick r:id="rId21">
                            <a:extLst>
                              <a:ext uri="{A12FA001-AC4F-418D-AE19-62706E023703}">
                                <ahyp:hlinkClr xmlns:ahyp="http://schemas.microsoft.com/office/drawing/2018/hyperlinkcolor" val="tx"/>
                              </a:ext>
                            </a:extLst>
                          </a:hlinkClick>
                        </a:rPr>
                        <a:t>Valneva</a:t>
                      </a:r>
                      <a:endParaRPr lang="fr-FR" sz="12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200" b="1" i="0" u="none" strike="noStrike">
                          <a:solidFill>
                            <a:srgbClr val="002060"/>
                          </a:solidFill>
                          <a:effectLst/>
                          <a:latin typeface="Aptos Narrow" panose="020B0004020202020204" pitchFamily="34" charset="0"/>
                        </a:rPr>
                        <a:t>80</a:t>
                      </a:r>
                    </a:p>
                  </a:txBody>
                  <a:tcPr marL="9525" marR="9525" marT="9525" marB="0" anchor="ctr"/>
                </a:tc>
                <a:extLst>
                  <a:ext uri="{0D108BD9-81ED-4DB2-BD59-A6C34878D82A}">
                    <a16:rowId xmlns:a16="http://schemas.microsoft.com/office/drawing/2014/main" val="2025695151"/>
                  </a:ext>
                </a:extLst>
              </a:tr>
              <a:tr h="245645">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srgbClr val="002060"/>
                          </a:solidFill>
                          <a:effectLst/>
                          <a:uLnTx/>
                          <a:uFillTx/>
                          <a:latin typeface="Aptos Narrow" panose="020B0004020202020204" pitchFamily="34" charset="0"/>
                          <a:ea typeface="+mn-ea"/>
                          <a:cs typeface="+mn-cs"/>
                        </a:rPr>
                        <a:t>500 à 1000</a:t>
                      </a:r>
                      <a:endParaRPr kumimoji="0" lang="fr-FR" sz="1200" b="1" i="0" u="none" strike="noStrike" kern="1200" cap="none" spc="0" normalizeH="0" baseline="0" noProof="0" dirty="0">
                        <a:ln>
                          <a:noFill/>
                        </a:ln>
                        <a:solidFill>
                          <a:srgbClr val="002060"/>
                        </a:solidFill>
                        <a:effectLst/>
                        <a:uLnTx/>
                        <a:uFillTx/>
                        <a:latin typeface="Aptos Narrow" panose="020B0004020202020204" pitchFamily="34" charset="0"/>
                        <a:ea typeface="+mn-ea"/>
                        <a:cs typeface="+mn-cs"/>
                      </a:endParaRPr>
                    </a:p>
                  </a:txBody>
                  <a:tcPr marL="9525" marR="9525" marT="9525" marB="0" anchor="ctr"/>
                </a:tc>
                <a:tc>
                  <a:txBody>
                    <a:bodyPr/>
                    <a:lstStyle/>
                    <a:p>
                      <a:pPr algn="l" fontAlgn="b">
                        <a:buNone/>
                      </a:pPr>
                      <a:r>
                        <a:rPr lang="fr-FR" sz="1200" b="1" i="0" u="sng" strike="noStrike" dirty="0">
                          <a:solidFill>
                            <a:srgbClr val="002060"/>
                          </a:solidFill>
                          <a:effectLst/>
                          <a:latin typeface="Aptos Narrow" panose="020B0004020202020204" pitchFamily="34" charset="0"/>
                          <a:hlinkClick r:id="rId22">
                            <a:extLst>
                              <a:ext uri="{A12FA001-AC4F-418D-AE19-62706E023703}">
                                <ahyp:hlinkClr xmlns:ahyp="http://schemas.microsoft.com/office/drawing/2018/hyperlinkcolor" val="tx"/>
                              </a:ext>
                            </a:extLst>
                          </a:hlinkClick>
                        </a:rPr>
                        <a:t>Lallemand Animal Nutrition</a:t>
                      </a:r>
                      <a:endParaRPr lang="fr-FR" sz="12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200" b="1" i="0" u="none" strike="noStrike">
                          <a:solidFill>
                            <a:srgbClr val="002060"/>
                          </a:solidFill>
                          <a:effectLst/>
                          <a:latin typeface="Aptos Narrow" panose="020B0004020202020204" pitchFamily="34" charset="0"/>
                        </a:rPr>
                        <a:t>27</a:t>
                      </a:r>
                    </a:p>
                  </a:txBody>
                  <a:tcPr marL="9525" marR="9525" marT="9525" marB="0" anchor="ctr"/>
                </a:tc>
                <a:extLst>
                  <a:ext uri="{0D108BD9-81ED-4DB2-BD59-A6C34878D82A}">
                    <a16:rowId xmlns:a16="http://schemas.microsoft.com/office/drawing/2014/main" val="2776231505"/>
                  </a:ext>
                </a:extLst>
              </a:tr>
              <a:tr h="245645">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srgbClr val="002060"/>
                          </a:solidFill>
                          <a:effectLst/>
                          <a:uLnTx/>
                          <a:uFillTx/>
                          <a:latin typeface="Aptos Narrow" panose="020B0004020202020204" pitchFamily="34" charset="0"/>
                          <a:ea typeface="+mn-ea"/>
                          <a:cs typeface="+mn-cs"/>
                        </a:rPr>
                        <a:t>500 à 1000</a:t>
                      </a:r>
                      <a:endParaRPr kumimoji="0" lang="fr-FR" sz="1200" b="1" i="0" u="none" strike="noStrike" kern="1200" cap="none" spc="0" normalizeH="0" baseline="0" noProof="0" dirty="0">
                        <a:ln>
                          <a:noFill/>
                        </a:ln>
                        <a:solidFill>
                          <a:srgbClr val="002060"/>
                        </a:solidFill>
                        <a:effectLst/>
                        <a:uLnTx/>
                        <a:uFillTx/>
                        <a:latin typeface="Aptos Narrow" panose="020B0004020202020204" pitchFamily="34" charset="0"/>
                        <a:ea typeface="+mn-ea"/>
                        <a:cs typeface="+mn-cs"/>
                      </a:endParaRPr>
                    </a:p>
                  </a:txBody>
                  <a:tcPr marL="9525" marR="9525" marT="9525" marB="0" anchor="ctr"/>
                </a:tc>
                <a:tc>
                  <a:txBody>
                    <a:bodyPr/>
                    <a:lstStyle/>
                    <a:p>
                      <a:pPr algn="l" fontAlgn="b">
                        <a:buNone/>
                      </a:pPr>
                      <a:r>
                        <a:rPr lang="fr-FR" sz="1200" b="1" i="0" u="sng" strike="noStrike" dirty="0">
                          <a:solidFill>
                            <a:srgbClr val="002060"/>
                          </a:solidFill>
                          <a:effectLst/>
                          <a:latin typeface="Aptos Narrow" panose="020B0004020202020204" pitchFamily="34" charset="0"/>
                          <a:hlinkClick r:id="rId23">
                            <a:extLst>
                              <a:ext uri="{A12FA001-AC4F-418D-AE19-62706E023703}">
                                <ahyp:hlinkClr xmlns:ahyp="http://schemas.microsoft.com/office/drawing/2018/hyperlinkcolor" val="tx"/>
                              </a:ext>
                            </a:extLst>
                          </a:hlinkClick>
                        </a:rPr>
                        <a:t>Olmix Group</a:t>
                      </a:r>
                      <a:endParaRPr lang="fr-FR" sz="12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200" b="1" i="0" u="none" strike="noStrike">
                          <a:solidFill>
                            <a:srgbClr val="002060"/>
                          </a:solidFill>
                          <a:effectLst/>
                          <a:latin typeface="Aptos Narrow" panose="020B0004020202020204" pitchFamily="34" charset="0"/>
                        </a:rPr>
                        <a:t>13</a:t>
                      </a:r>
                    </a:p>
                  </a:txBody>
                  <a:tcPr marL="9525" marR="9525" marT="9525" marB="0" anchor="ctr"/>
                </a:tc>
                <a:extLst>
                  <a:ext uri="{0D108BD9-81ED-4DB2-BD59-A6C34878D82A}">
                    <a16:rowId xmlns:a16="http://schemas.microsoft.com/office/drawing/2014/main" val="3243756399"/>
                  </a:ext>
                </a:extLst>
              </a:tr>
              <a:tr h="245645">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srgbClr val="002060"/>
                          </a:solidFill>
                          <a:effectLst/>
                          <a:uLnTx/>
                          <a:uFillTx/>
                          <a:latin typeface="Aptos Narrow" panose="020B0004020202020204" pitchFamily="34" charset="0"/>
                          <a:ea typeface="+mn-ea"/>
                          <a:cs typeface="+mn-cs"/>
                        </a:rPr>
                        <a:t>500 à 1000</a:t>
                      </a:r>
                      <a:endParaRPr kumimoji="0" lang="fr-FR" sz="1200" b="1" i="0" u="none" strike="noStrike" kern="1200" cap="none" spc="0" normalizeH="0" baseline="0" noProof="0" dirty="0">
                        <a:ln>
                          <a:noFill/>
                        </a:ln>
                        <a:solidFill>
                          <a:srgbClr val="002060"/>
                        </a:solidFill>
                        <a:effectLst/>
                        <a:uLnTx/>
                        <a:uFillTx/>
                        <a:latin typeface="Aptos Narrow" panose="020B0004020202020204" pitchFamily="34" charset="0"/>
                        <a:ea typeface="+mn-ea"/>
                        <a:cs typeface="+mn-cs"/>
                      </a:endParaRPr>
                    </a:p>
                  </a:txBody>
                  <a:tcPr marL="9525" marR="9525" marT="9525" marB="0" anchor="ctr"/>
                </a:tc>
                <a:tc>
                  <a:txBody>
                    <a:bodyPr/>
                    <a:lstStyle/>
                    <a:p>
                      <a:pPr algn="l" fontAlgn="b">
                        <a:buNone/>
                      </a:pPr>
                      <a:r>
                        <a:rPr lang="fr-FR" sz="1200" b="1" i="0" u="sng" strike="noStrike" dirty="0">
                          <a:solidFill>
                            <a:srgbClr val="002060"/>
                          </a:solidFill>
                          <a:effectLst/>
                          <a:latin typeface="Aptos Narrow" panose="020B0004020202020204" pitchFamily="34" charset="0"/>
                          <a:hlinkClick r:id="rId24">
                            <a:extLst>
                              <a:ext uri="{A12FA001-AC4F-418D-AE19-62706E023703}">
                                <ahyp:hlinkClr xmlns:ahyp="http://schemas.microsoft.com/office/drawing/2018/hyperlinkcolor" val="tx"/>
                              </a:ext>
                            </a:extLst>
                          </a:hlinkClick>
                        </a:rPr>
                        <a:t>Solabia Group</a:t>
                      </a:r>
                      <a:endParaRPr lang="fr-FR" sz="12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200" b="1" i="0" u="none" strike="noStrike" dirty="0">
                          <a:solidFill>
                            <a:srgbClr val="002060"/>
                          </a:solidFill>
                          <a:effectLst/>
                          <a:latin typeface="Aptos Narrow" panose="020B0004020202020204" pitchFamily="34" charset="0"/>
                        </a:rPr>
                        <a:t>9</a:t>
                      </a:r>
                    </a:p>
                  </a:txBody>
                  <a:tcPr marL="9525" marR="9525" marT="9525" marB="0" anchor="ctr"/>
                </a:tc>
                <a:extLst>
                  <a:ext uri="{0D108BD9-81ED-4DB2-BD59-A6C34878D82A}">
                    <a16:rowId xmlns:a16="http://schemas.microsoft.com/office/drawing/2014/main" val="4129724217"/>
                  </a:ext>
                </a:extLst>
              </a:tr>
              <a:tr h="245645">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srgbClr val="002060"/>
                          </a:solidFill>
                          <a:effectLst/>
                          <a:uLnTx/>
                          <a:uFillTx/>
                          <a:latin typeface="Aptos Narrow" panose="020B0004020202020204" pitchFamily="34" charset="0"/>
                          <a:ea typeface="+mn-ea"/>
                          <a:cs typeface="+mn-cs"/>
                        </a:rPr>
                        <a:t>500 à 1000</a:t>
                      </a:r>
                      <a:endParaRPr kumimoji="0" lang="fr-FR" sz="1200" b="1" i="0" u="none" strike="noStrike" kern="1200" cap="none" spc="0" normalizeH="0" baseline="0" noProof="0" dirty="0">
                        <a:ln>
                          <a:noFill/>
                        </a:ln>
                        <a:solidFill>
                          <a:srgbClr val="002060"/>
                        </a:solidFill>
                        <a:effectLst/>
                        <a:uLnTx/>
                        <a:uFillTx/>
                        <a:latin typeface="Aptos Narrow" panose="020B0004020202020204" pitchFamily="34" charset="0"/>
                        <a:ea typeface="+mn-ea"/>
                        <a:cs typeface="+mn-cs"/>
                      </a:endParaRPr>
                    </a:p>
                  </a:txBody>
                  <a:tcPr marL="9525" marR="9525" marT="9525" marB="0" anchor="ctr"/>
                </a:tc>
                <a:tc>
                  <a:txBody>
                    <a:bodyPr/>
                    <a:lstStyle/>
                    <a:p>
                      <a:pPr algn="l" fontAlgn="b">
                        <a:buNone/>
                      </a:pPr>
                      <a:r>
                        <a:rPr lang="fr-FR" sz="1200" b="1" i="0" u="sng" strike="noStrike" dirty="0">
                          <a:solidFill>
                            <a:srgbClr val="002060"/>
                          </a:solidFill>
                          <a:effectLst/>
                          <a:latin typeface="Aptos Narrow" panose="020B0004020202020204" pitchFamily="34" charset="0"/>
                          <a:hlinkClick r:id="rId21">
                            <a:extLst>
                              <a:ext uri="{A12FA001-AC4F-418D-AE19-62706E023703}">
                                <ahyp:hlinkClr xmlns:ahyp="http://schemas.microsoft.com/office/drawing/2018/hyperlinkcolor" val="tx"/>
                              </a:ext>
                            </a:extLst>
                          </a:hlinkClick>
                        </a:rPr>
                        <a:t>BIOSYNEX PHARMA</a:t>
                      </a:r>
                      <a:endParaRPr lang="fr-FR" sz="12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200" b="1" i="0" u="none" strike="noStrike" dirty="0">
                          <a:solidFill>
                            <a:srgbClr val="002060"/>
                          </a:solidFill>
                          <a:effectLst/>
                          <a:latin typeface="Aptos Narrow" panose="020B0004020202020204" pitchFamily="34" charset="0"/>
                        </a:rPr>
                        <a:t>6</a:t>
                      </a:r>
                    </a:p>
                  </a:txBody>
                  <a:tcPr marL="9525" marR="9525" marT="9525" marB="0" anchor="ctr"/>
                </a:tc>
                <a:extLst>
                  <a:ext uri="{0D108BD9-81ED-4DB2-BD59-A6C34878D82A}">
                    <a16:rowId xmlns:a16="http://schemas.microsoft.com/office/drawing/2014/main" val="933940577"/>
                  </a:ext>
                </a:extLst>
              </a:tr>
              <a:tr h="245645">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srgbClr val="002060"/>
                          </a:solidFill>
                          <a:effectLst/>
                          <a:uLnTx/>
                          <a:uFillTx/>
                          <a:latin typeface="Aptos Narrow" panose="020B0004020202020204" pitchFamily="34" charset="0"/>
                          <a:ea typeface="+mn-ea"/>
                          <a:cs typeface="+mn-cs"/>
                        </a:rPr>
                        <a:t>500 à 1000</a:t>
                      </a:r>
                      <a:endParaRPr kumimoji="0" lang="fr-FR" sz="1200" b="1" i="0" u="none" strike="noStrike" kern="1200" cap="none" spc="0" normalizeH="0" baseline="0" noProof="0" dirty="0">
                        <a:ln>
                          <a:noFill/>
                        </a:ln>
                        <a:solidFill>
                          <a:srgbClr val="002060"/>
                        </a:solidFill>
                        <a:effectLst/>
                        <a:uLnTx/>
                        <a:uFillTx/>
                        <a:latin typeface="Aptos Narrow" panose="020B0004020202020204" pitchFamily="34" charset="0"/>
                        <a:ea typeface="+mn-ea"/>
                        <a:cs typeface="+mn-cs"/>
                      </a:endParaRPr>
                    </a:p>
                  </a:txBody>
                  <a:tcPr marL="9525" marR="9525" marT="9525" marB="0" anchor="ctr"/>
                </a:tc>
                <a:tc>
                  <a:txBody>
                    <a:bodyPr/>
                    <a:lstStyle/>
                    <a:p>
                      <a:pPr algn="l" fontAlgn="b">
                        <a:buNone/>
                      </a:pPr>
                      <a:r>
                        <a:rPr lang="fr-FR" sz="1200" b="1" i="0" u="sng" strike="noStrike" dirty="0">
                          <a:solidFill>
                            <a:srgbClr val="002060"/>
                          </a:solidFill>
                          <a:effectLst/>
                          <a:latin typeface="Aptos Narrow" panose="020B0004020202020204" pitchFamily="34" charset="0"/>
                          <a:hlinkClick r:id="rId25">
                            <a:extLst>
                              <a:ext uri="{A12FA001-AC4F-418D-AE19-62706E023703}">
                                <ahyp:hlinkClr xmlns:ahyp="http://schemas.microsoft.com/office/drawing/2018/hyperlinkcolor" val="tx"/>
                              </a:ext>
                            </a:extLst>
                          </a:hlinkClick>
                        </a:rPr>
                        <a:t>LSEHL</a:t>
                      </a:r>
                      <a:endParaRPr lang="fr-FR" sz="12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200" b="1" i="0" u="none" strike="noStrike" dirty="0">
                          <a:solidFill>
                            <a:srgbClr val="002060"/>
                          </a:solidFill>
                          <a:effectLst/>
                          <a:latin typeface="Aptos Narrow" panose="020B0004020202020204" pitchFamily="34" charset="0"/>
                        </a:rPr>
                        <a:t>5</a:t>
                      </a:r>
                    </a:p>
                  </a:txBody>
                  <a:tcPr marL="9525" marR="9525" marT="9525" marB="0" anchor="ctr"/>
                </a:tc>
                <a:extLst>
                  <a:ext uri="{0D108BD9-81ED-4DB2-BD59-A6C34878D82A}">
                    <a16:rowId xmlns:a16="http://schemas.microsoft.com/office/drawing/2014/main" val="1776416068"/>
                  </a:ext>
                </a:extLst>
              </a:tr>
              <a:tr h="245645">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dirty="0">
                          <a:ln>
                            <a:noFill/>
                          </a:ln>
                          <a:solidFill>
                            <a:srgbClr val="002060"/>
                          </a:solidFill>
                          <a:effectLst/>
                          <a:uLnTx/>
                          <a:uFillTx/>
                          <a:latin typeface="Aptos Narrow" panose="020B0004020202020204" pitchFamily="34" charset="0"/>
                          <a:ea typeface="+mn-ea"/>
                          <a:cs typeface="+mn-cs"/>
                        </a:rPr>
                        <a:t>500 à 1000</a:t>
                      </a:r>
                    </a:p>
                  </a:txBody>
                  <a:tcPr marL="9525" marR="9525" marT="9525" marB="0" anchor="ctr"/>
                </a:tc>
                <a:tc>
                  <a:txBody>
                    <a:bodyPr/>
                    <a:lstStyle/>
                    <a:p>
                      <a:pPr algn="l" fontAlgn="b">
                        <a:buNone/>
                      </a:pPr>
                      <a:r>
                        <a:rPr lang="fr-FR" sz="1200" b="1" i="0" u="sng" strike="noStrike" dirty="0">
                          <a:solidFill>
                            <a:srgbClr val="002060"/>
                          </a:solidFill>
                          <a:effectLst/>
                          <a:latin typeface="Aptos Narrow" panose="020B0004020202020204" pitchFamily="34" charset="0"/>
                          <a:hlinkClick r:id="rId26">
                            <a:extLst>
                              <a:ext uri="{A12FA001-AC4F-418D-AE19-62706E023703}">
                                <ahyp:hlinkClr xmlns:ahyp="http://schemas.microsoft.com/office/drawing/2018/hyperlinkcolor" val="tx"/>
                              </a:ext>
                            </a:extLst>
                          </a:hlinkClick>
                        </a:rPr>
                        <a:t>Mérieux NutriSciences - France</a:t>
                      </a:r>
                      <a:endParaRPr lang="fr-FR" sz="12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200" b="1" i="0" u="none" strike="noStrike" dirty="0">
                          <a:solidFill>
                            <a:srgbClr val="002060"/>
                          </a:solidFill>
                          <a:effectLst/>
                          <a:latin typeface="Aptos Narrow" panose="020B0004020202020204" pitchFamily="34" charset="0"/>
                        </a:rPr>
                        <a:t>3</a:t>
                      </a:r>
                    </a:p>
                  </a:txBody>
                  <a:tcPr marL="9525" marR="9525" marT="9525" marB="0" anchor="ctr"/>
                </a:tc>
                <a:extLst>
                  <a:ext uri="{0D108BD9-81ED-4DB2-BD59-A6C34878D82A}">
                    <a16:rowId xmlns:a16="http://schemas.microsoft.com/office/drawing/2014/main" val="1462136238"/>
                  </a:ext>
                </a:extLst>
              </a:tr>
              <a:tr h="245645">
                <a:tc>
                  <a:txBody>
                    <a:bodyPr/>
                    <a:lstStyle/>
                    <a:p>
                      <a:pPr algn="l" fontAlgn="b">
                        <a:buNone/>
                      </a:pPr>
                      <a:endParaRPr lang="fr-FR" sz="1400" b="1" i="0" u="none" strike="noStrike" dirty="0">
                        <a:solidFill>
                          <a:srgbClr val="002060"/>
                        </a:solidFill>
                        <a:effectLst/>
                        <a:latin typeface="Aptos Narrow" panose="020B0004020202020204" pitchFamily="34" charset="0"/>
                      </a:endParaRPr>
                    </a:p>
                  </a:txBody>
                  <a:tcPr marL="9525" marR="9525" marT="9525" marB="0" anchor="ctr"/>
                </a:tc>
                <a:tc>
                  <a:txBody>
                    <a:bodyPr/>
                    <a:lstStyle/>
                    <a:p>
                      <a:pPr algn="l" fontAlgn="b">
                        <a:buNone/>
                      </a:pPr>
                      <a:endParaRPr lang="fr-FR" sz="1200" b="1" i="0" u="none"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200" b="1" i="0" u="none" strike="noStrike" dirty="0">
                          <a:solidFill>
                            <a:srgbClr val="002060"/>
                          </a:solidFill>
                          <a:effectLst/>
                          <a:latin typeface="Aptos Narrow" panose="020B0004020202020204" pitchFamily="34" charset="0"/>
                        </a:rPr>
                        <a:t>666</a:t>
                      </a:r>
                    </a:p>
                  </a:txBody>
                  <a:tcPr marL="9525" marR="9525" marT="9525" marB="0" anchor="ctr"/>
                </a:tc>
                <a:extLst>
                  <a:ext uri="{0D108BD9-81ED-4DB2-BD59-A6C34878D82A}">
                    <a16:rowId xmlns:a16="http://schemas.microsoft.com/office/drawing/2014/main" val="2437531898"/>
                  </a:ext>
                </a:extLst>
              </a:tr>
            </a:tbl>
          </a:graphicData>
        </a:graphic>
      </p:graphicFrame>
      <p:sp>
        <p:nvSpPr>
          <p:cNvPr id="7" name="ZoneTexte 6">
            <a:extLst>
              <a:ext uri="{FF2B5EF4-FFF2-40B4-BE49-F238E27FC236}">
                <a16:creationId xmlns:a16="http://schemas.microsoft.com/office/drawing/2014/main" id="{5D609F11-1AD2-8E90-76FA-1556B88FA0F8}"/>
              </a:ext>
            </a:extLst>
          </p:cNvPr>
          <p:cNvSpPr txBox="1"/>
          <p:nvPr/>
        </p:nvSpPr>
        <p:spPr>
          <a:xfrm>
            <a:off x="599089" y="4666163"/>
            <a:ext cx="4871543" cy="523220"/>
          </a:xfrm>
          <a:prstGeom prst="rect">
            <a:avLst/>
          </a:prstGeom>
          <a:noFill/>
        </p:spPr>
        <p:txBody>
          <a:bodyPr wrap="square" rtlCol="0">
            <a:spAutoFit/>
          </a:bodyPr>
          <a:lstStyle/>
          <a:p>
            <a:pPr algn="just"/>
            <a:r>
              <a:rPr lang="fr-FR" sz="1400" dirty="0"/>
              <a:t>Le Lecteur est invité à activer les liens LinkedIn et naviguer à travers les profils PhD en utilisant les différents filtres</a:t>
            </a:r>
          </a:p>
        </p:txBody>
      </p:sp>
    </p:spTree>
    <p:extLst>
      <p:ext uri="{BB962C8B-B14F-4D97-AF65-F5344CB8AC3E}">
        <p14:creationId xmlns:p14="http://schemas.microsoft.com/office/powerpoint/2010/main" val="908766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FD4D05-18EA-90F5-63D8-EA2F3C51A52A}"/>
              </a:ext>
            </a:extLst>
          </p:cNvPr>
          <p:cNvSpPr>
            <a:spLocks noGrp="1"/>
          </p:cNvSpPr>
          <p:nvPr>
            <p:ph type="title"/>
          </p:nvPr>
        </p:nvSpPr>
        <p:spPr>
          <a:xfrm>
            <a:off x="838200" y="365125"/>
            <a:ext cx="10515600" cy="1158875"/>
          </a:xfrm>
        </p:spPr>
        <p:txBody>
          <a:bodyPr>
            <a:normAutofit fontScale="90000"/>
          </a:bodyPr>
          <a:lstStyle/>
          <a:p>
            <a:pPr algn="ctr"/>
            <a:r>
              <a:rPr lang="fr-FR" sz="3200" dirty="0"/>
              <a:t>Statistiques</a:t>
            </a:r>
            <a:br>
              <a:rPr lang="fr-FR" sz="3200" dirty="0"/>
            </a:br>
            <a:r>
              <a:rPr lang="fr-FR" sz="3200" dirty="0"/>
              <a:t>Comparaison France, </a:t>
            </a:r>
            <a:r>
              <a:rPr lang="fr-FR" sz="3200" dirty="0">
                <a:solidFill>
                  <a:schemeClr val="accent2"/>
                </a:solidFill>
              </a:rPr>
              <a:t>Allemagne</a:t>
            </a:r>
            <a:br>
              <a:rPr lang="fr-FR" sz="3200" dirty="0">
                <a:solidFill>
                  <a:schemeClr val="accent2"/>
                </a:solidFill>
              </a:rPr>
            </a:br>
            <a:r>
              <a:rPr lang="fr-FR" sz="2200" dirty="0"/>
              <a:t>avril 2026</a:t>
            </a:r>
          </a:p>
        </p:txBody>
      </p:sp>
      <p:sp>
        <p:nvSpPr>
          <p:cNvPr id="4" name="Espace réservé du numéro de diapositive 3">
            <a:extLst>
              <a:ext uri="{FF2B5EF4-FFF2-40B4-BE49-F238E27FC236}">
                <a16:creationId xmlns:a16="http://schemas.microsoft.com/office/drawing/2014/main" id="{461FDDD2-6CA4-3E28-C916-041913EC32C1}"/>
              </a:ext>
            </a:extLst>
          </p:cNvPr>
          <p:cNvSpPr>
            <a:spLocks noGrp="1"/>
          </p:cNvSpPr>
          <p:nvPr>
            <p:ph type="sldNum" sz="quarter" idx="12"/>
          </p:nvPr>
        </p:nvSpPr>
        <p:spPr/>
        <p:txBody>
          <a:bodyPr/>
          <a:lstStyle/>
          <a:p>
            <a:fld id="{B387C5DA-6769-1942-A178-B0670A5BE201}" type="slidenum">
              <a:rPr lang="fr-FR" smtClean="0"/>
              <a:t>4</a:t>
            </a:fld>
            <a:endParaRPr lang="fr-FR"/>
          </a:p>
        </p:txBody>
      </p:sp>
      <p:graphicFrame>
        <p:nvGraphicFramePr>
          <p:cNvPr id="9" name="Tableau 8">
            <a:extLst>
              <a:ext uri="{FF2B5EF4-FFF2-40B4-BE49-F238E27FC236}">
                <a16:creationId xmlns:a16="http://schemas.microsoft.com/office/drawing/2014/main" id="{8CF876DA-8DB2-877C-B471-8D627AAAF860}"/>
              </a:ext>
            </a:extLst>
          </p:cNvPr>
          <p:cNvGraphicFramePr>
            <a:graphicFrameLocks noGrp="1"/>
          </p:cNvGraphicFramePr>
          <p:nvPr>
            <p:extLst>
              <p:ext uri="{D42A27DB-BD31-4B8C-83A1-F6EECF244321}">
                <p14:modId xmlns:p14="http://schemas.microsoft.com/office/powerpoint/2010/main" val="1139726182"/>
              </p:ext>
            </p:extLst>
          </p:nvPr>
        </p:nvGraphicFramePr>
        <p:xfrm>
          <a:off x="2049517" y="1816149"/>
          <a:ext cx="7556938" cy="3114040"/>
        </p:xfrm>
        <a:graphic>
          <a:graphicData uri="http://schemas.openxmlformats.org/drawingml/2006/table">
            <a:tbl>
              <a:tblPr firstRow="1" bandRow="1">
                <a:tableStyleId>{5C22544A-7EE6-4342-B048-85BDC9FD1C3A}</a:tableStyleId>
              </a:tblPr>
              <a:tblGrid>
                <a:gridCol w="1401074">
                  <a:extLst>
                    <a:ext uri="{9D8B030D-6E8A-4147-A177-3AD203B41FA5}">
                      <a16:colId xmlns:a16="http://schemas.microsoft.com/office/drawing/2014/main" val="393880870"/>
                    </a:ext>
                  </a:extLst>
                </a:gridCol>
                <a:gridCol w="1401074">
                  <a:extLst>
                    <a:ext uri="{9D8B030D-6E8A-4147-A177-3AD203B41FA5}">
                      <a16:colId xmlns:a16="http://schemas.microsoft.com/office/drawing/2014/main" val="3750161805"/>
                    </a:ext>
                  </a:extLst>
                </a:gridCol>
                <a:gridCol w="1488405">
                  <a:extLst>
                    <a:ext uri="{9D8B030D-6E8A-4147-A177-3AD203B41FA5}">
                      <a16:colId xmlns:a16="http://schemas.microsoft.com/office/drawing/2014/main" val="1480959401"/>
                    </a:ext>
                  </a:extLst>
                </a:gridCol>
                <a:gridCol w="1426787">
                  <a:extLst>
                    <a:ext uri="{9D8B030D-6E8A-4147-A177-3AD203B41FA5}">
                      <a16:colId xmlns:a16="http://schemas.microsoft.com/office/drawing/2014/main" val="2228079184"/>
                    </a:ext>
                  </a:extLst>
                </a:gridCol>
                <a:gridCol w="1839598">
                  <a:extLst>
                    <a:ext uri="{9D8B030D-6E8A-4147-A177-3AD203B41FA5}">
                      <a16:colId xmlns:a16="http://schemas.microsoft.com/office/drawing/2014/main" val="3860489731"/>
                    </a:ext>
                  </a:extLst>
                </a:gridCol>
              </a:tblGrid>
              <a:tr h="371913">
                <a:tc>
                  <a:txBody>
                    <a:bodyPr/>
                    <a:lstStyle/>
                    <a:p>
                      <a:pPr algn="ctr"/>
                      <a:r>
                        <a:rPr lang="fr-FR" sz="1400" dirty="0"/>
                        <a:t>Tailles Entreprises</a:t>
                      </a:r>
                    </a:p>
                  </a:txBody>
                  <a:tcPr anchor="ctr"/>
                </a:tc>
                <a:tc>
                  <a:txBody>
                    <a:bodyPr/>
                    <a:lstStyle/>
                    <a:p>
                      <a:pPr algn="ctr"/>
                      <a:r>
                        <a:rPr lang="fr-FR" sz="1400" dirty="0"/>
                        <a:t>Profils PhD</a:t>
                      </a:r>
                    </a:p>
                  </a:txBody>
                  <a:tcPr anchor="ctr"/>
                </a:tc>
                <a:tc>
                  <a:txBody>
                    <a:bodyPr/>
                    <a:lstStyle/>
                    <a:p>
                      <a:pPr algn="ctr"/>
                      <a:r>
                        <a:rPr lang="fr-FR" sz="1400" dirty="0"/>
                        <a:t>Entreprises</a:t>
                      </a:r>
                    </a:p>
                  </a:txBody>
                  <a:tcPr anchor="ctr"/>
                </a:tc>
                <a:tc>
                  <a:txBody>
                    <a:bodyPr/>
                    <a:lstStyle/>
                    <a:p>
                      <a:pPr algn="ctr"/>
                      <a:r>
                        <a:rPr lang="fr-FR" sz="1400" dirty="0">
                          <a:solidFill>
                            <a:schemeClr val="accent2"/>
                          </a:solidFill>
                        </a:rPr>
                        <a:t>Profils PhD</a:t>
                      </a:r>
                    </a:p>
                  </a:txBody>
                  <a:tcPr anchor="ctr"/>
                </a:tc>
                <a:tc>
                  <a:txBody>
                    <a:bodyPr/>
                    <a:lstStyle/>
                    <a:p>
                      <a:pPr algn="ctr"/>
                      <a:r>
                        <a:rPr lang="fr-FR" sz="1400" dirty="0">
                          <a:solidFill>
                            <a:schemeClr val="accent2"/>
                          </a:solidFill>
                        </a:rPr>
                        <a:t>Entreprises</a:t>
                      </a:r>
                    </a:p>
                  </a:txBody>
                  <a:tcPr anchor="ctr"/>
                </a:tc>
                <a:extLst>
                  <a:ext uri="{0D108BD9-81ED-4DB2-BD59-A6C34878D82A}">
                    <a16:rowId xmlns:a16="http://schemas.microsoft.com/office/drawing/2014/main" val="3881556553"/>
                  </a:ext>
                </a:extLst>
              </a:tr>
              <a:tr h="370840">
                <a:tc>
                  <a:txBody>
                    <a:bodyPr/>
                    <a:lstStyle/>
                    <a:p>
                      <a:pPr algn="l" fontAlgn="b">
                        <a:buNone/>
                      </a:pPr>
                      <a:r>
                        <a:rPr lang="fr-FR" sz="1400" b="0" i="0" u="none" strike="noStrike" dirty="0">
                          <a:solidFill>
                            <a:srgbClr val="000000"/>
                          </a:solidFill>
                          <a:effectLst/>
                          <a:latin typeface="Aptos Narrow" panose="020B0004020202020204" pitchFamily="34" charset="0"/>
                        </a:rPr>
                        <a:t>10000 et plus</a:t>
                      </a: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500</a:t>
                      </a:r>
                    </a:p>
                  </a:txBody>
                  <a:tcPr marL="9525" marR="9525" marT="9525" marB="0" anchor="ctr"/>
                </a:tc>
                <a:tc>
                  <a:txBody>
                    <a:bodyPr/>
                    <a:lstStyle/>
                    <a:p>
                      <a:pPr algn="r" fontAlgn="b">
                        <a:buNone/>
                      </a:pPr>
                      <a:r>
                        <a:rPr lang="fr-FR" sz="1400" b="0" i="0" u="none" strike="noStrike">
                          <a:solidFill>
                            <a:srgbClr val="000000"/>
                          </a:solidFill>
                          <a:effectLst/>
                          <a:latin typeface="Aptos Narrow" panose="020B0004020202020204" pitchFamily="34" charset="0"/>
                        </a:rPr>
                        <a:t>1</a:t>
                      </a:r>
                    </a:p>
                  </a:txBody>
                  <a:tcPr marL="9525" marR="9525" marT="9525" marB="0" anchor="ctr"/>
                </a:tc>
                <a:tc>
                  <a:txBody>
                    <a:bodyPr/>
                    <a:lstStyle/>
                    <a:p>
                      <a:pPr algn="r" fontAlgn="b">
                        <a:buNone/>
                      </a:pPr>
                      <a:r>
                        <a:rPr lang="fr-FR" sz="1400" b="0" i="0" u="none" strike="noStrike" dirty="0">
                          <a:solidFill>
                            <a:schemeClr val="accent2"/>
                          </a:solidFill>
                          <a:effectLst/>
                          <a:latin typeface="Aptos Narrow" panose="020B0004020202020204" pitchFamily="34" charset="0"/>
                        </a:rPr>
                        <a:t>1000</a:t>
                      </a:r>
                    </a:p>
                  </a:txBody>
                  <a:tcPr marL="9525" marR="9525" marT="9525" marB="0" anchor="ctr"/>
                </a:tc>
                <a:tc>
                  <a:txBody>
                    <a:bodyPr/>
                    <a:lstStyle/>
                    <a:p>
                      <a:pPr algn="r" fontAlgn="b">
                        <a:buNone/>
                      </a:pPr>
                      <a:r>
                        <a:rPr lang="fr-FR" sz="1400" b="0" i="0" u="none" strike="noStrike" dirty="0">
                          <a:solidFill>
                            <a:schemeClr val="accent2"/>
                          </a:solidFill>
                          <a:effectLst/>
                          <a:latin typeface="Aptos Narrow" panose="020B0004020202020204" pitchFamily="34" charset="0"/>
                        </a:rPr>
                        <a:t>2</a:t>
                      </a:r>
                    </a:p>
                  </a:txBody>
                  <a:tcPr marL="9525" marR="9525" marT="9525" marB="0" anchor="ctr"/>
                </a:tc>
                <a:extLst>
                  <a:ext uri="{0D108BD9-81ED-4DB2-BD59-A6C34878D82A}">
                    <a16:rowId xmlns:a16="http://schemas.microsoft.com/office/drawing/2014/main" val="511534620"/>
                  </a:ext>
                </a:extLst>
              </a:tr>
              <a:tr h="370840">
                <a:tc>
                  <a:txBody>
                    <a:bodyPr/>
                    <a:lstStyle/>
                    <a:p>
                      <a:pPr algn="l" fontAlgn="b">
                        <a:buNone/>
                      </a:pPr>
                      <a:r>
                        <a:rPr lang="fr-FR" sz="1400" b="0" i="0" u="none" strike="noStrike" dirty="0">
                          <a:solidFill>
                            <a:srgbClr val="000000"/>
                          </a:solidFill>
                          <a:effectLst/>
                          <a:latin typeface="Aptos Narrow" panose="020B0004020202020204" pitchFamily="34" charset="0"/>
                        </a:rPr>
                        <a:t>5000 à 10000</a:t>
                      </a: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20</a:t>
                      </a: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1</a:t>
                      </a:r>
                    </a:p>
                  </a:txBody>
                  <a:tcPr marL="9525" marR="9525" marT="9525" marB="0" anchor="ctr"/>
                </a:tc>
                <a:tc>
                  <a:txBody>
                    <a:bodyPr/>
                    <a:lstStyle/>
                    <a:p>
                      <a:pPr algn="r" fontAlgn="b">
                        <a:buNone/>
                      </a:pPr>
                      <a:r>
                        <a:rPr lang="fr-FR" sz="1400" b="0" i="0" u="none" strike="noStrike">
                          <a:solidFill>
                            <a:schemeClr val="accent2"/>
                          </a:solidFill>
                          <a:effectLst/>
                          <a:latin typeface="Aptos Narrow" panose="020B0004020202020204" pitchFamily="34" charset="0"/>
                        </a:rPr>
                        <a:t>1370</a:t>
                      </a:r>
                    </a:p>
                  </a:txBody>
                  <a:tcPr marL="9525" marR="9525" marT="9525" marB="0" anchor="ctr"/>
                </a:tc>
                <a:tc>
                  <a:txBody>
                    <a:bodyPr/>
                    <a:lstStyle/>
                    <a:p>
                      <a:pPr algn="r" fontAlgn="b">
                        <a:buNone/>
                      </a:pPr>
                      <a:r>
                        <a:rPr lang="fr-FR" sz="1400" b="0" i="0" u="none" strike="noStrike" dirty="0">
                          <a:solidFill>
                            <a:schemeClr val="accent2"/>
                          </a:solidFill>
                          <a:effectLst/>
                          <a:latin typeface="Aptos Narrow" panose="020B0004020202020204" pitchFamily="34" charset="0"/>
                        </a:rPr>
                        <a:t>2</a:t>
                      </a:r>
                    </a:p>
                  </a:txBody>
                  <a:tcPr marL="9525" marR="9525" marT="9525" marB="0" anchor="ctr"/>
                </a:tc>
                <a:extLst>
                  <a:ext uri="{0D108BD9-81ED-4DB2-BD59-A6C34878D82A}">
                    <a16:rowId xmlns:a16="http://schemas.microsoft.com/office/drawing/2014/main" val="1140239693"/>
                  </a:ext>
                </a:extLst>
              </a:tr>
              <a:tr h="370840">
                <a:tc>
                  <a:txBody>
                    <a:bodyPr/>
                    <a:lstStyle/>
                    <a:p>
                      <a:pPr algn="l" fontAlgn="b">
                        <a:buNone/>
                      </a:pPr>
                      <a:r>
                        <a:rPr lang="fr-FR" sz="1400" b="0" i="0" u="none" strike="noStrike">
                          <a:solidFill>
                            <a:srgbClr val="000000"/>
                          </a:solidFill>
                          <a:effectLst/>
                          <a:latin typeface="Aptos Narrow" panose="020B0004020202020204" pitchFamily="34" charset="0"/>
                        </a:rPr>
                        <a:t>1000 à 5000</a:t>
                      </a: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0</a:t>
                      </a: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0</a:t>
                      </a:r>
                    </a:p>
                  </a:txBody>
                  <a:tcPr marL="9525" marR="9525" marT="9525" marB="0" anchor="ctr"/>
                </a:tc>
                <a:tc>
                  <a:txBody>
                    <a:bodyPr/>
                    <a:lstStyle/>
                    <a:p>
                      <a:pPr algn="r" fontAlgn="b">
                        <a:buNone/>
                      </a:pPr>
                      <a:r>
                        <a:rPr lang="fr-FR" sz="1400" b="0" i="0" u="none" strike="noStrike" dirty="0">
                          <a:solidFill>
                            <a:schemeClr val="accent2"/>
                          </a:solidFill>
                          <a:effectLst/>
                          <a:latin typeface="Aptos Narrow" panose="020B0004020202020204" pitchFamily="34" charset="0"/>
                        </a:rPr>
                        <a:t>1590</a:t>
                      </a:r>
                    </a:p>
                  </a:txBody>
                  <a:tcPr marL="9525" marR="9525" marT="9525" marB="0" anchor="ctr"/>
                </a:tc>
                <a:tc>
                  <a:txBody>
                    <a:bodyPr/>
                    <a:lstStyle/>
                    <a:p>
                      <a:pPr algn="r" fontAlgn="b">
                        <a:buNone/>
                      </a:pPr>
                      <a:r>
                        <a:rPr lang="fr-FR" sz="1400" b="0" i="0" u="none" strike="noStrike" dirty="0">
                          <a:solidFill>
                            <a:schemeClr val="accent2"/>
                          </a:solidFill>
                          <a:effectLst/>
                          <a:latin typeface="Aptos Narrow" panose="020B0004020202020204" pitchFamily="34" charset="0"/>
                        </a:rPr>
                        <a:t>8</a:t>
                      </a:r>
                    </a:p>
                  </a:txBody>
                  <a:tcPr marL="9525" marR="9525" marT="9525" marB="0" anchor="ctr"/>
                </a:tc>
                <a:extLst>
                  <a:ext uri="{0D108BD9-81ED-4DB2-BD59-A6C34878D82A}">
                    <a16:rowId xmlns:a16="http://schemas.microsoft.com/office/drawing/2014/main" val="447576563"/>
                  </a:ext>
                </a:extLst>
              </a:tr>
              <a:tr h="370840">
                <a:tc>
                  <a:txBody>
                    <a:bodyPr/>
                    <a:lstStyle/>
                    <a:p>
                      <a:pPr algn="l" fontAlgn="b">
                        <a:buNone/>
                      </a:pPr>
                      <a:r>
                        <a:rPr lang="fr-FR" sz="1400" b="0" i="0" u="none" strike="noStrike">
                          <a:solidFill>
                            <a:srgbClr val="000000"/>
                          </a:solidFill>
                          <a:effectLst/>
                          <a:latin typeface="Aptos Narrow" panose="020B0004020202020204" pitchFamily="34" charset="0"/>
                        </a:rPr>
                        <a:t>500 à1000</a:t>
                      </a: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140</a:t>
                      </a:r>
                    </a:p>
                  </a:txBody>
                  <a:tcPr marL="9525" marR="9525" marT="9525" marB="0" anchor="ctr"/>
                </a:tc>
                <a:tc>
                  <a:txBody>
                    <a:bodyPr/>
                    <a:lstStyle/>
                    <a:p>
                      <a:pPr algn="r" fontAlgn="b">
                        <a:buNone/>
                      </a:pPr>
                      <a:r>
                        <a:rPr lang="fr-FR" sz="1400" b="0" i="0" u="none" strike="noStrike" dirty="0">
                          <a:solidFill>
                            <a:srgbClr val="000000"/>
                          </a:solidFill>
                          <a:effectLst/>
                          <a:latin typeface="Aptos Narrow" panose="020B0004020202020204" pitchFamily="34" charset="0"/>
                        </a:rPr>
                        <a:t>7</a:t>
                      </a:r>
                    </a:p>
                  </a:txBody>
                  <a:tcPr marL="9525" marR="9525" marT="9525" marB="0" anchor="ctr"/>
                </a:tc>
                <a:tc>
                  <a:txBody>
                    <a:bodyPr/>
                    <a:lstStyle/>
                    <a:p>
                      <a:pPr algn="r" fontAlgn="b">
                        <a:buNone/>
                      </a:pPr>
                      <a:r>
                        <a:rPr lang="fr-FR" sz="1400" b="0" i="0" u="none" strike="noStrike" dirty="0">
                          <a:solidFill>
                            <a:schemeClr val="accent2"/>
                          </a:solidFill>
                          <a:effectLst/>
                          <a:latin typeface="Aptos Narrow" panose="020B0004020202020204" pitchFamily="34" charset="0"/>
                        </a:rPr>
                        <a:t>440</a:t>
                      </a:r>
                    </a:p>
                  </a:txBody>
                  <a:tcPr marL="9525" marR="9525" marT="9525" marB="0" anchor="ctr"/>
                </a:tc>
                <a:tc>
                  <a:txBody>
                    <a:bodyPr/>
                    <a:lstStyle/>
                    <a:p>
                      <a:pPr algn="r" fontAlgn="b">
                        <a:buNone/>
                      </a:pPr>
                      <a:r>
                        <a:rPr lang="fr-FR" sz="1400" b="0" i="0" u="none" strike="noStrike" dirty="0">
                          <a:solidFill>
                            <a:schemeClr val="accent2"/>
                          </a:solidFill>
                          <a:effectLst/>
                          <a:latin typeface="Aptos Narrow" panose="020B0004020202020204" pitchFamily="34" charset="0"/>
                        </a:rPr>
                        <a:t>5</a:t>
                      </a:r>
                    </a:p>
                  </a:txBody>
                  <a:tcPr marL="9525" marR="9525" marT="9525" marB="0" anchor="ctr"/>
                </a:tc>
                <a:extLst>
                  <a:ext uri="{0D108BD9-81ED-4DB2-BD59-A6C34878D82A}">
                    <a16:rowId xmlns:a16="http://schemas.microsoft.com/office/drawing/2014/main" val="1384303463"/>
                  </a:ext>
                </a:extLst>
              </a:tr>
              <a:tr h="370840">
                <a:tc>
                  <a:txBody>
                    <a:bodyPr/>
                    <a:lstStyle/>
                    <a:p>
                      <a:pPr algn="l" fontAlgn="b">
                        <a:buNone/>
                      </a:pPr>
                      <a:r>
                        <a:rPr lang="fr-FR" sz="1400" b="1" i="0" u="none" strike="noStrike" dirty="0">
                          <a:solidFill>
                            <a:srgbClr val="000000"/>
                          </a:solidFill>
                          <a:effectLst/>
                          <a:latin typeface="Aptos Narrow" panose="020B0004020202020204" pitchFamily="34" charset="0"/>
                        </a:rPr>
                        <a:t>Sup 500</a:t>
                      </a:r>
                    </a:p>
                  </a:txBody>
                  <a:tcPr marL="9525" marR="9525" marT="9525" marB="0" anchor="ctr"/>
                </a:tc>
                <a:tc>
                  <a:txBody>
                    <a:bodyPr/>
                    <a:lstStyle/>
                    <a:p>
                      <a:pPr algn="r" fontAlgn="b">
                        <a:buNone/>
                      </a:pPr>
                      <a:r>
                        <a:rPr lang="fr-FR" sz="1400" b="1" i="0" u="none" strike="noStrike" dirty="0">
                          <a:solidFill>
                            <a:srgbClr val="000000"/>
                          </a:solidFill>
                          <a:effectLst/>
                          <a:latin typeface="Aptos Narrow" panose="020B0004020202020204" pitchFamily="34" charset="0"/>
                        </a:rPr>
                        <a:t>660</a:t>
                      </a:r>
                    </a:p>
                  </a:txBody>
                  <a:tcPr marL="9525" marR="9525" marT="9525" marB="0" anchor="ctr"/>
                </a:tc>
                <a:tc>
                  <a:txBody>
                    <a:bodyPr/>
                    <a:lstStyle/>
                    <a:p>
                      <a:pPr algn="r" fontAlgn="b">
                        <a:buNone/>
                      </a:pPr>
                      <a:r>
                        <a:rPr lang="fr-FR" sz="1400" b="1" i="0" u="none" strike="noStrike" dirty="0">
                          <a:solidFill>
                            <a:srgbClr val="000000"/>
                          </a:solidFill>
                          <a:effectLst/>
                          <a:latin typeface="Aptos Narrow" panose="020B0004020202020204" pitchFamily="34" charset="0"/>
                        </a:rPr>
                        <a:t>9</a:t>
                      </a:r>
                    </a:p>
                  </a:txBody>
                  <a:tcPr marL="9525" marR="9525" marT="9525" marB="0" anchor="ctr"/>
                </a:tc>
                <a:tc>
                  <a:txBody>
                    <a:bodyPr/>
                    <a:lstStyle/>
                    <a:p>
                      <a:pPr algn="r" fontAlgn="b">
                        <a:buNone/>
                      </a:pPr>
                      <a:r>
                        <a:rPr lang="fr-FR" sz="1400" b="1" i="0" u="none" strike="noStrike">
                          <a:solidFill>
                            <a:schemeClr val="accent2"/>
                          </a:solidFill>
                          <a:effectLst/>
                          <a:latin typeface="Aptos Narrow" panose="020B0004020202020204" pitchFamily="34" charset="0"/>
                        </a:rPr>
                        <a:t>4400</a:t>
                      </a:r>
                    </a:p>
                  </a:txBody>
                  <a:tcPr marL="9525" marR="9525" marT="9525" marB="0" anchor="ctr"/>
                </a:tc>
                <a:tc>
                  <a:txBody>
                    <a:bodyPr/>
                    <a:lstStyle/>
                    <a:p>
                      <a:pPr algn="r" fontAlgn="b">
                        <a:buNone/>
                      </a:pPr>
                      <a:r>
                        <a:rPr lang="fr-FR" sz="1400" b="1" i="0" u="none" strike="noStrike" dirty="0">
                          <a:solidFill>
                            <a:schemeClr val="accent2"/>
                          </a:solidFill>
                          <a:effectLst/>
                          <a:latin typeface="Aptos Narrow" panose="020B0004020202020204" pitchFamily="34" charset="0"/>
                        </a:rPr>
                        <a:t>17</a:t>
                      </a:r>
                    </a:p>
                  </a:txBody>
                  <a:tcPr marL="9525" marR="9525" marT="9525" marB="0" anchor="ctr"/>
                </a:tc>
                <a:extLst>
                  <a:ext uri="{0D108BD9-81ED-4DB2-BD59-A6C34878D82A}">
                    <a16:rowId xmlns:a16="http://schemas.microsoft.com/office/drawing/2014/main" val="3231407819"/>
                  </a:ext>
                </a:extLst>
              </a:tr>
              <a:tr h="370840">
                <a:tc>
                  <a:txBody>
                    <a:bodyPr/>
                    <a:lstStyle/>
                    <a:p>
                      <a:pPr algn="l" fontAlgn="b">
                        <a:buNone/>
                      </a:pPr>
                      <a:r>
                        <a:rPr lang="fr-FR" sz="1400" b="1" i="0" u="none" strike="noStrike" dirty="0" err="1">
                          <a:solidFill>
                            <a:srgbClr val="000000"/>
                          </a:solidFill>
                          <a:effectLst/>
                          <a:latin typeface="Aptos Narrow" panose="020B0004020202020204" pitchFamily="34" charset="0"/>
                        </a:rPr>
                        <a:t>Inf</a:t>
                      </a:r>
                      <a:r>
                        <a:rPr lang="fr-FR" sz="1400" b="1" i="0" u="none" strike="noStrike" dirty="0">
                          <a:solidFill>
                            <a:srgbClr val="000000"/>
                          </a:solidFill>
                          <a:effectLst/>
                          <a:latin typeface="Aptos Narrow" panose="020B0004020202020204" pitchFamily="34" charset="0"/>
                        </a:rPr>
                        <a:t> 500</a:t>
                      </a:r>
                    </a:p>
                  </a:txBody>
                  <a:tcPr marL="9525" marR="9525" marT="9525" marB="0" anchor="ctr"/>
                </a:tc>
                <a:tc>
                  <a:txBody>
                    <a:bodyPr/>
                    <a:lstStyle/>
                    <a:p>
                      <a:pPr algn="r" fontAlgn="b">
                        <a:buNone/>
                      </a:pPr>
                      <a:r>
                        <a:rPr lang="fr-FR" sz="1400" b="1" i="0" u="none" strike="noStrike" dirty="0">
                          <a:solidFill>
                            <a:srgbClr val="000000"/>
                          </a:solidFill>
                          <a:effectLst/>
                          <a:latin typeface="Aptos Narrow" panose="020B0004020202020204" pitchFamily="34" charset="0"/>
                        </a:rPr>
                        <a:t>2200</a:t>
                      </a:r>
                    </a:p>
                  </a:txBody>
                  <a:tcPr marL="9525" marR="9525" marT="9525" marB="0" anchor="ctr"/>
                </a:tc>
                <a:tc>
                  <a:txBody>
                    <a:bodyPr/>
                    <a:lstStyle/>
                    <a:p>
                      <a:pPr algn="r" fontAlgn="b">
                        <a:buNone/>
                      </a:pPr>
                      <a:r>
                        <a:rPr lang="fr-FR" sz="1400" b="1" i="0" u="none" strike="noStrike" dirty="0">
                          <a:solidFill>
                            <a:srgbClr val="000000"/>
                          </a:solidFill>
                          <a:effectLst/>
                          <a:latin typeface="Aptos Narrow" panose="020B0004020202020204" pitchFamily="34" charset="0"/>
                        </a:rPr>
                        <a:t>270</a:t>
                      </a:r>
                    </a:p>
                  </a:txBody>
                  <a:tcPr marL="9525" marR="9525" marT="9525" marB="0" anchor="ctr"/>
                </a:tc>
                <a:tc>
                  <a:txBody>
                    <a:bodyPr/>
                    <a:lstStyle/>
                    <a:p>
                      <a:pPr algn="r" fontAlgn="b">
                        <a:buNone/>
                      </a:pPr>
                      <a:r>
                        <a:rPr lang="fr-FR" sz="1400" b="1" i="0" u="none" strike="noStrike" dirty="0">
                          <a:solidFill>
                            <a:schemeClr val="accent2"/>
                          </a:solidFill>
                          <a:effectLst/>
                          <a:latin typeface="Aptos Narrow" panose="020B0004020202020204" pitchFamily="34" charset="0"/>
                        </a:rPr>
                        <a:t>2000</a:t>
                      </a:r>
                    </a:p>
                  </a:txBody>
                  <a:tcPr marL="9525" marR="9525" marT="9525" marB="0" anchor="ctr"/>
                </a:tc>
                <a:tc>
                  <a:txBody>
                    <a:bodyPr/>
                    <a:lstStyle/>
                    <a:p>
                      <a:pPr algn="r" fontAlgn="b">
                        <a:buNone/>
                      </a:pPr>
                      <a:r>
                        <a:rPr lang="fr-FR" sz="1400" b="1" i="0" u="none" strike="noStrike" dirty="0">
                          <a:solidFill>
                            <a:schemeClr val="accent2"/>
                          </a:solidFill>
                          <a:effectLst/>
                          <a:latin typeface="Aptos Narrow" panose="020B0004020202020204" pitchFamily="34" charset="0"/>
                        </a:rPr>
                        <a:t>270</a:t>
                      </a:r>
                    </a:p>
                  </a:txBody>
                  <a:tcPr marL="9525" marR="9525" marT="9525" marB="0" anchor="ctr"/>
                </a:tc>
                <a:extLst>
                  <a:ext uri="{0D108BD9-81ED-4DB2-BD59-A6C34878D82A}">
                    <a16:rowId xmlns:a16="http://schemas.microsoft.com/office/drawing/2014/main" val="2079052366"/>
                  </a:ext>
                </a:extLst>
              </a:tr>
              <a:tr h="370840">
                <a:tc>
                  <a:txBody>
                    <a:bodyPr/>
                    <a:lstStyle/>
                    <a:p>
                      <a:pPr algn="ctr" fontAlgn="b">
                        <a:buNone/>
                      </a:pPr>
                      <a:r>
                        <a:rPr lang="fr-FR" sz="1400" b="1" i="0" u="none" strike="noStrike" dirty="0">
                          <a:solidFill>
                            <a:srgbClr val="000000"/>
                          </a:solidFill>
                          <a:effectLst/>
                          <a:latin typeface="Aptos Narrow" panose="020B0004020202020204" pitchFamily="34" charset="0"/>
                        </a:rPr>
                        <a:t>Total</a:t>
                      </a:r>
                    </a:p>
                  </a:txBody>
                  <a:tcPr marL="9525" marR="9525" marT="9525" marB="0" anchor="ctr"/>
                </a:tc>
                <a:tc>
                  <a:txBody>
                    <a:bodyPr/>
                    <a:lstStyle/>
                    <a:p>
                      <a:pPr algn="ctr" fontAlgn="b">
                        <a:buNone/>
                      </a:pPr>
                      <a:r>
                        <a:rPr lang="fr-FR" sz="1400" b="1" i="0" u="none" strike="noStrike" dirty="0">
                          <a:solidFill>
                            <a:srgbClr val="000000"/>
                          </a:solidFill>
                          <a:effectLst/>
                          <a:latin typeface="Aptos Narrow" panose="020B0004020202020204" pitchFamily="34" charset="0"/>
                        </a:rPr>
                        <a:t>2900</a:t>
                      </a:r>
                    </a:p>
                  </a:txBody>
                  <a:tcPr marL="9525" marR="9525" marT="9525" marB="0" anchor="ctr"/>
                </a:tc>
                <a:tc>
                  <a:txBody>
                    <a:bodyPr/>
                    <a:lstStyle/>
                    <a:p>
                      <a:pPr algn="ctr" fontAlgn="b">
                        <a:buNone/>
                      </a:pPr>
                      <a:r>
                        <a:rPr lang="fr-FR" sz="1400" b="1" i="0" u="none" strike="noStrike" dirty="0">
                          <a:solidFill>
                            <a:srgbClr val="000000"/>
                          </a:solidFill>
                          <a:effectLst/>
                          <a:latin typeface="Aptos Narrow" panose="020B0004020202020204" pitchFamily="34" charset="0"/>
                        </a:rPr>
                        <a:t>280</a:t>
                      </a:r>
                    </a:p>
                  </a:txBody>
                  <a:tcPr marL="9525" marR="9525" marT="9525" marB="0" anchor="ctr"/>
                </a:tc>
                <a:tc>
                  <a:txBody>
                    <a:bodyPr/>
                    <a:lstStyle/>
                    <a:p>
                      <a:pPr algn="ctr" fontAlgn="b">
                        <a:buNone/>
                      </a:pPr>
                      <a:r>
                        <a:rPr lang="fr-FR" sz="1400" b="1" i="0" u="none" strike="noStrike" dirty="0">
                          <a:solidFill>
                            <a:schemeClr val="accent2"/>
                          </a:solidFill>
                          <a:effectLst/>
                          <a:latin typeface="Aptos Narrow" panose="020B0004020202020204" pitchFamily="34" charset="0"/>
                        </a:rPr>
                        <a:t>6400</a:t>
                      </a:r>
                    </a:p>
                  </a:txBody>
                  <a:tcPr marL="9525" marR="9525" marT="9525" marB="0" anchor="ctr"/>
                </a:tc>
                <a:tc>
                  <a:txBody>
                    <a:bodyPr/>
                    <a:lstStyle/>
                    <a:p>
                      <a:pPr algn="ctr" fontAlgn="b">
                        <a:buNone/>
                      </a:pPr>
                      <a:r>
                        <a:rPr lang="fr-FR" sz="1400" b="1" i="0" u="none" strike="noStrike" dirty="0">
                          <a:solidFill>
                            <a:schemeClr val="accent2"/>
                          </a:solidFill>
                          <a:effectLst/>
                          <a:latin typeface="Aptos Narrow" panose="020B0004020202020204" pitchFamily="34" charset="0"/>
                        </a:rPr>
                        <a:t>290</a:t>
                      </a:r>
                    </a:p>
                  </a:txBody>
                  <a:tcPr marL="9525" marR="9525" marT="9525" marB="0" anchor="ctr"/>
                </a:tc>
                <a:extLst>
                  <a:ext uri="{0D108BD9-81ED-4DB2-BD59-A6C34878D82A}">
                    <a16:rowId xmlns:a16="http://schemas.microsoft.com/office/drawing/2014/main" val="3025981338"/>
                  </a:ext>
                </a:extLst>
              </a:tr>
            </a:tbl>
          </a:graphicData>
        </a:graphic>
      </p:graphicFrame>
      <p:sp>
        <p:nvSpPr>
          <p:cNvPr id="10" name="ZoneTexte 9">
            <a:extLst>
              <a:ext uri="{FF2B5EF4-FFF2-40B4-BE49-F238E27FC236}">
                <a16:creationId xmlns:a16="http://schemas.microsoft.com/office/drawing/2014/main" id="{B1FB6CFA-5CD7-C994-8A32-9A749044B097}"/>
              </a:ext>
            </a:extLst>
          </p:cNvPr>
          <p:cNvSpPr txBox="1"/>
          <p:nvPr/>
        </p:nvSpPr>
        <p:spPr>
          <a:xfrm>
            <a:off x="2864069" y="5307724"/>
            <a:ext cx="6463862" cy="830997"/>
          </a:xfrm>
          <a:prstGeom prst="rect">
            <a:avLst/>
          </a:prstGeom>
          <a:noFill/>
        </p:spPr>
        <p:txBody>
          <a:bodyPr wrap="square" rtlCol="0">
            <a:spAutoFit/>
          </a:bodyPr>
          <a:lstStyle/>
          <a:p>
            <a:r>
              <a:rPr lang="fr-FR" sz="1600" dirty="0"/>
              <a:t>On note que les indicateurs France et Allemagne </a:t>
            </a:r>
          </a:p>
          <a:p>
            <a:pPr marL="285750" indent="-285750">
              <a:buFont typeface="Arial" panose="020B0604020202020204" pitchFamily="34" charset="0"/>
              <a:buChar char="•"/>
            </a:pPr>
            <a:r>
              <a:rPr lang="fr-FR" sz="1600" dirty="0"/>
              <a:t>sont presque les mêmes pour les PME (</a:t>
            </a:r>
            <a:r>
              <a:rPr lang="fr-FR" sz="1600" dirty="0" err="1"/>
              <a:t>Inf</a:t>
            </a:r>
            <a:r>
              <a:rPr lang="fr-FR" sz="1600" dirty="0"/>
              <a:t> 500)</a:t>
            </a:r>
          </a:p>
          <a:p>
            <a:pPr marL="285750" indent="-285750">
              <a:buFont typeface="Arial" panose="020B0604020202020204" pitchFamily="34" charset="0"/>
              <a:buChar char="•"/>
            </a:pPr>
            <a:r>
              <a:rPr lang="fr-FR" sz="1600" dirty="0"/>
              <a:t>sont sensiblement différents pour les Grandes entreprises et ETI</a:t>
            </a:r>
          </a:p>
        </p:txBody>
      </p:sp>
    </p:spTree>
    <p:extLst>
      <p:ext uri="{BB962C8B-B14F-4D97-AF65-F5344CB8AC3E}">
        <p14:creationId xmlns:p14="http://schemas.microsoft.com/office/powerpoint/2010/main" val="6739086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999</TotalTime>
  <Words>512</Words>
  <Application>Microsoft Macintosh PowerPoint</Application>
  <PresentationFormat>Grand écran</PresentationFormat>
  <Paragraphs>150</Paragraphs>
  <Slides>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vt:i4>
      </vt:variant>
    </vt:vector>
  </HeadingPairs>
  <TitlesOfParts>
    <vt:vector size="9" baseType="lpstr">
      <vt:lpstr>Aptos</vt:lpstr>
      <vt:lpstr>Aptos Display</vt:lpstr>
      <vt:lpstr>Aptos Narrow</vt:lpstr>
      <vt:lpstr>Arial</vt:lpstr>
      <vt:lpstr>Thème Office</vt:lpstr>
      <vt:lpstr>Secteur d’activité : « Recherche en Biotechnologie » Profils PhD employés source LinkedIn </vt:lpstr>
      <vt:lpstr>En bref…</vt:lpstr>
      <vt:lpstr>Grandes Entreprises &amp; ETI France et Allemagne</vt:lpstr>
      <vt:lpstr>Statistiques Comparaison France, Allemagne avril 2026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Alain Bamberger</dc:creator>
  <cp:lastModifiedBy>Alain Bamberger</cp:lastModifiedBy>
  <cp:revision>20</cp:revision>
  <dcterms:created xsi:type="dcterms:W3CDTF">2026-04-08T10:44:30Z</dcterms:created>
  <dcterms:modified xsi:type="dcterms:W3CDTF">2026-04-12T12:13:10Z</dcterms:modified>
</cp:coreProperties>
</file>