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74" r:id="rId3"/>
    <p:sldId id="266" r:id="rId4"/>
    <p:sldId id="269" r:id="rId5"/>
    <p:sldId id="275" r:id="rId6"/>
    <p:sldId id="267" r:id="rId7"/>
    <p:sldId id="268" r:id="rId8"/>
    <p:sldId id="276"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47"/>
    <p:restoredTop sz="94708"/>
  </p:normalViewPr>
  <p:slideViewPr>
    <p:cSldViewPr snapToGrid="0">
      <p:cViewPr varScale="1">
        <p:scale>
          <a:sx n="126" d="100"/>
          <a:sy n="126" d="100"/>
        </p:scale>
        <p:origin x="224" y="41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959BE2-534A-454B-AE9E-ACDA8EDFB6B8}" type="datetimeFigureOut">
              <a:rPr lang="fr-FR" smtClean="0"/>
              <a:t>06/04/2026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34C176-CFD7-2A4F-97C8-4336CF2C5943}" type="slidenum">
              <a:rPr lang="fr-FR" smtClean="0"/>
              <a:t>‹N°›</a:t>
            </a:fld>
            <a:endParaRPr lang="fr-FR"/>
          </a:p>
        </p:txBody>
      </p:sp>
    </p:spTree>
    <p:extLst>
      <p:ext uri="{BB962C8B-B14F-4D97-AF65-F5344CB8AC3E}">
        <p14:creationId xmlns:p14="http://schemas.microsoft.com/office/powerpoint/2010/main" val="11694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11797D-16A4-A897-5FE9-A344EDCD563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BBECC00-2062-3470-E5B6-21B3EAB459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A0A7AEB-A104-CE71-9F90-4B5BFFAD5EB5}"/>
              </a:ext>
            </a:extLst>
          </p:cNvPr>
          <p:cNvSpPr>
            <a:spLocks noGrp="1"/>
          </p:cNvSpPr>
          <p:nvPr>
            <p:ph type="dt" sz="half" idx="10"/>
          </p:nvPr>
        </p:nvSpPr>
        <p:spPr/>
        <p:txBody>
          <a:bodyPr/>
          <a:lstStyle/>
          <a:p>
            <a:fld id="{19EBC946-1118-2D41-AEF3-D8E0CD8084D1}" type="datetime1">
              <a:rPr lang="fr-FR" smtClean="0"/>
              <a:t>06/04/2026</a:t>
            </a:fld>
            <a:endParaRPr lang="fr-FR"/>
          </a:p>
        </p:txBody>
      </p:sp>
      <p:sp>
        <p:nvSpPr>
          <p:cNvPr id="5" name="Espace réservé du pied de page 4">
            <a:extLst>
              <a:ext uri="{FF2B5EF4-FFF2-40B4-BE49-F238E27FC236}">
                <a16:creationId xmlns:a16="http://schemas.microsoft.com/office/drawing/2014/main" id="{07E09102-4E71-8464-92E6-571877B2BA2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7F983BC-6D8F-D25E-ED08-95412F2F0950}"/>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969340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AA7BD-2BDC-6118-ACCA-F90BAB86575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624C2E5-0B8B-E88F-6C88-92839195AD5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B5A8ECF-F9CD-22E2-29FE-E6AA48C43516}"/>
              </a:ext>
            </a:extLst>
          </p:cNvPr>
          <p:cNvSpPr>
            <a:spLocks noGrp="1"/>
          </p:cNvSpPr>
          <p:nvPr>
            <p:ph type="dt" sz="half" idx="10"/>
          </p:nvPr>
        </p:nvSpPr>
        <p:spPr/>
        <p:txBody>
          <a:bodyPr/>
          <a:lstStyle/>
          <a:p>
            <a:fld id="{3C402499-1B0A-334F-95AC-42618EC4090B}" type="datetime1">
              <a:rPr lang="fr-FR" smtClean="0"/>
              <a:t>06/04/2026</a:t>
            </a:fld>
            <a:endParaRPr lang="fr-FR"/>
          </a:p>
        </p:txBody>
      </p:sp>
      <p:sp>
        <p:nvSpPr>
          <p:cNvPr id="5" name="Espace réservé du pied de page 4">
            <a:extLst>
              <a:ext uri="{FF2B5EF4-FFF2-40B4-BE49-F238E27FC236}">
                <a16:creationId xmlns:a16="http://schemas.microsoft.com/office/drawing/2014/main" id="{BAC777AE-C617-190F-76CB-19C86E61DF9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A70E6A-01AD-D61C-AF17-80EF861A2CA8}"/>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314378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8021277-DEDF-B98C-B498-C424EA37B2B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5B98EAE-57C5-ED9D-5155-33C38EB8229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16A18F-3A6E-3471-67D7-9C3CB081A44E}"/>
              </a:ext>
            </a:extLst>
          </p:cNvPr>
          <p:cNvSpPr>
            <a:spLocks noGrp="1"/>
          </p:cNvSpPr>
          <p:nvPr>
            <p:ph type="dt" sz="half" idx="10"/>
          </p:nvPr>
        </p:nvSpPr>
        <p:spPr/>
        <p:txBody>
          <a:bodyPr/>
          <a:lstStyle/>
          <a:p>
            <a:fld id="{0111CBE9-BC1B-444F-8648-221C1AB52D08}" type="datetime1">
              <a:rPr lang="fr-FR" smtClean="0"/>
              <a:t>06/04/2026</a:t>
            </a:fld>
            <a:endParaRPr lang="fr-FR"/>
          </a:p>
        </p:txBody>
      </p:sp>
      <p:sp>
        <p:nvSpPr>
          <p:cNvPr id="5" name="Espace réservé du pied de page 4">
            <a:extLst>
              <a:ext uri="{FF2B5EF4-FFF2-40B4-BE49-F238E27FC236}">
                <a16:creationId xmlns:a16="http://schemas.microsoft.com/office/drawing/2014/main" id="{2331C430-6514-F1ED-EAB1-6C310775C7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960412D-AEBC-2CA9-A810-CF3D75F0EF55}"/>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1362428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7D1B84-450B-9417-DC8A-86E5F514678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0EACBA5-9CDB-7A1A-BC5C-90F3FE9C74A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6BC5FA-1774-52DD-C697-CA200FF858C3}"/>
              </a:ext>
            </a:extLst>
          </p:cNvPr>
          <p:cNvSpPr>
            <a:spLocks noGrp="1"/>
          </p:cNvSpPr>
          <p:nvPr>
            <p:ph type="dt" sz="half" idx="10"/>
          </p:nvPr>
        </p:nvSpPr>
        <p:spPr/>
        <p:txBody>
          <a:bodyPr/>
          <a:lstStyle/>
          <a:p>
            <a:fld id="{EF0A198F-955F-E745-A925-469EE70D9C20}" type="datetime1">
              <a:rPr lang="fr-FR" smtClean="0"/>
              <a:t>06/04/2026</a:t>
            </a:fld>
            <a:endParaRPr lang="fr-FR"/>
          </a:p>
        </p:txBody>
      </p:sp>
      <p:sp>
        <p:nvSpPr>
          <p:cNvPr id="5" name="Espace réservé du pied de page 4">
            <a:extLst>
              <a:ext uri="{FF2B5EF4-FFF2-40B4-BE49-F238E27FC236}">
                <a16:creationId xmlns:a16="http://schemas.microsoft.com/office/drawing/2014/main" id="{B9C42170-A919-E6A1-C737-A52F059424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B96A1BE-6E5C-6A30-C43C-99B8AA4DEA56}"/>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4118199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494087-1FAE-3845-F08D-EC07D2AE676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7454FA-94BD-B4F7-ADAF-32B7BE192F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83B5FE1-04A2-429D-2CB6-95CE77387CA4}"/>
              </a:ext>
            </a:extLst>
          </p:cNvPr>
          <p:cNvSpPr>
            <a:spLocks noGrp="1"/>
          </p:cNvSpPr>
          <p:nvPr>
            <p:ph type="dt" sz="half" idx="10"/>
          </p:nvPr>
        </p:nvSpPr>
        <p:spPr/>
        <p:txBody>
          <a:bodyPr/>
          <a:lstStyle/>
          <a:p>
            <a:fld id="{C563AEB2-3A5D-684C-BC24-F64824F590A9}" type="datetime1">
              <a:rPr lang="fr-FR" smtClean="0"/>
              <a:t>06/04/2026</a:t>
            </a:fld>
            <a:endParaRPr lang="fr-FR"/>
          </a:p>
        </p:txBody>
      </p:sp>
      <p:sp>
        <p:nvSpPr>
          <p:cNvPr id="5" name="Espace réservé du pied de page 4">
            <a:extLst>
              <a:ext uri="{FF2B5EF4-FFF2-40B4-BE49-F238E27FC236}">
                <a16:creationId xmlns:a16="http://schemas.microsoft.com/office/drawing/2014/main" id="{F09270A0-3DB6-72C8-CB84-849B9213283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D7E9B7-21BD-F34F-8B9C-BC0941263C80}"/>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3465280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DC3BDA-5E59-9786-02A1-DAFBBFA6E38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DFAA5A9-3A57-8FB3-ACDC-E745B5F86EB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5621367-6466-48D5-5185-D87EDDC6CC6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4E7DEA3-0B08-8725-23F1-0154596C6271}"/>
              </a:ext>
            </a:extLst>
          </p:cNvPr>
          <p:cNvSpPr>
            <a:spLocks noGrp="1"/>
          </p:cNvSpPr>
          <p:nvPr>
            <p:ph type="dt" sz="half" idx="10"/>
          </p:nvPr>
        </p:nvSpPr>
        <p:spPr/>
        <p:txBody>
          <a:bodyPr/>
          <a:lstStyle/>
          <a:p>
            <a:fld id="{3C0435ED-3080-4A46-B68A-CC1184030277}" type="datetime1">
              <a:rPr lang="fr-FR" smtClean="0"/>
              <a:t>06/04/2026</a:t>
            </a:fld>
            <a:endParaRPr lang="fr-FR"/>
          </a:p>
        </p:txBody>
      </p:sp>
      <p:sp>
        <p:nvSpPr>
          <p:cNvPr id="6" name="Espace réservé du pied de page 5">
            <a:extLst>
              <a:ext uri="{FF2B5EF4-FFF2-40B4-BE49-F238E27FC236}">
                <a16:creationId xmlns:a16="http://schemas.microsoft.com/office/drawing/2014/main" id="{6BB7CE5A-303E-0D18-0650-3246ADD93A9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6FB3C8A-316C-B989-7DF3-5D6413C9F819}"/>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376491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4CE623-D108-745E-91B0-7EAB9EFD560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8443CB8-E055-6A37-5925-659E599BA3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D32FBD6-AD1C-AB17-4FFB-4158D549667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D24D998-872F-EF06-15E3-7F173EE5F1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D61E5B0-3AF3-7AAA-1FA9-D51DCF22F71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4477547-0D46-BF05-92D6-71D4A692B592}"/>
              </a:ext>
            </a:extLst>
          </p:cNvPr>
          <p:cNvSpPr>
            <a:spLocks noGrp="1"/>
          </p:cNvSpPr>
          <p:nvPr>
            <p:ph type="dt" sz="half" idx="10"/>
          </p:nvPr>
        </p:nvSpPr>
        <p:spPr/>
        <p:txBody>
          <a:bodyPr/>
          <a:lstStyle/>
          <a:p>
            <a:fld id="{448F3C44-10B3-BE4A-B064-46512C9352D9}" type="datetime1">
              <a:rPr lang="fr-FR" smtClean="0"/>
              <a:t>06/04/2026</a:t>
            </a:fld>
            <a:endParaRPr lang="fr-FR"/>
          </a:p>
        </p:txBody>
      </p:sp>
      <p:sp>
        <p:nvSpPr>
          <p:cNvPr id="8" name="Espace réservé du pied de page 7">
            <a:extLst>
              <a:ext uri="{FF2B5EF4-FFF2-40B4-BE49-F238E27FC236}">
                <a16:creationId xmlns:a16="http://schemas.microsoft.com/office/drawing/2014/main" id="{20E575FF-66F7-E63C-C4E4-69A7CAD3FE7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266372B-6C3C-3DE4-77F8-3A921110134E}"/>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3370938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48C61-1508-806C-B146-69088895F89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C1F35A7-DA03-896E-5F34-9D01EBFC035A}"/>
              </a:ext>
            </a:extLst>
          </p:cNvPr>
          <p:cNvSpPr>
            <a:spLocks noGrp="1"/>
          </p:cNvSpPr>
          <p:nvPr>
            <p:ph type="dt" sz="half" idx="10"/>
          </p:nvPr>
        </p:nvSpPr>
        <p:spPr/>
        <p:txBody>
          <a:bodyPr/>
          <a:lstStyle/>
          <a:p>
            <a:fld id="{13DF52E2-8603-9B4F-B276-EB791BB701F5}" type="datetime1">
              <a:rPr lang="fr-FR" smtClean="0"/>
              <a:t>06/04/2026</a:t>
            </a:fld>
            <a:endParaRPr lang="fr-FR"/>
          </a:p>
        </p:txBody>
      </p:sp>
      <p:sp>
        <p:nvSpPr>
          <p:cNvPr id="4" name="Espace réservé du pied de page 3">
            <a:extLst>
              <a:ext uri="{FF2B5EF4-FFF2-40B4-BE49-F238E27FC236}">
                <a16:creationId xmlns:a16="http://schemas.microsoft.com/office/drawing/2014/main" id="{5A377C86-2017-5C8A-200A-A785341C664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7246C88-D69E-C6EF-E549-89DCAB8791E5}"/>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4089948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BEABC15-2D99-7DD8-4A14-2A1C7D4BFA6F}"/>
              </a:ext>
            </a:extLst>
          </p:cNvPr>
          <p:cNvSpPr>
            <a:spLocks noGrp="1"/>
          </p:cNvSpPr>
          <p:nvPr>
            <p:ph type="dt" sz="half" idx="10"/>
          </p:nvPr>
        </p:nvSpPr>
        <p:spPr/>
        <p:txBody>
          <a:bodyPr/>
          <a:lstStyle/>
          <a:p>
            <a:fld id="{28CB0B22-AE92-C341-B11F-BD0059057228}" type="datetime1">
              <a:rPr lang="fr-FR" smtClean="0"/>
              <a:t>06/04/2026</a:t>
            </a:fld>
            <a:endParaRPr lang="fr-FR"/>
          </a:p>
        </p:txBody>
      </p:sp>
      <p:sp>
        <p:nvSpPr>
          <p:cNvPr id="3" name="Espace réservé du pied de page 2">
            <a:extLst>
              <a:ext uri="{FF2B5EF4-FFF2-40B4-BE49-F238E27FC236}">
                <a16:creationId xmlns:a16="http://schemas.microsoft.com/office/drawing/2014/main" id="{BE8A749A-693E-D8C8-73D1-48B3E677B65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CE97F08-C18B-D109-5075-1984F563525B}"/>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388092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274FE5-123A-9F9F-0DDB-9B0C6BCC7A0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E579AAD-14D3-A15F-E545-B0E675ECA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482173D-97FE-9EEF-A539-F9C2D56C0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A8120A9-FAE6-63E6-0016-51AF01002C0D}"/>
              </a:ext>
            </a:extLst>
          </p:cNvPr>
          <p:cNvSpPr>
            <a:spLocks noGrp="1"/>
          </p:cNvSpPr>
          <p:nvPr>
            <p:ph type="dt" sz="half" idx="10"/>
          </p:nvPr>
        </p:nvSpPr>
        <p:spPr/>
        <p:txBody>
          <a:bodyPr/>
          <a:lstStyle/>
          <a:p>
            <a:fld id="{165F3FBF-B82E-AB47-8757-2DBFE9BD0008}" type="datetime1">
              <a:rPr lang="fr-FR" smtClean="0"/>
              <a:t>06/04/2026</a:t>
            </a:fld>
            <a:endParaRPr lang="fr-FR"/>
          </a:p>
        </p:txBody>
      </p:sp>
      <p:sp>
        <p:nvSpPr>
          <p:cNvPr id="6" name="Espace réservé du pied de page 5">
            <a:extLst>
              <a:ext uri="{FF2B5EF4-FFF2-40B4-BE49-F238E27FC236}">
                <a16:creationId xmlns:a16="http://schemas.microsoft.com/office/drawing/2014/main" id="{EEA50859-7BD3-90DD-C702-BA6DFD0A6BD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A5678B5-3256-2B36-C146-C8E087442ABF}"/>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93760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90DD69-086D-A787-F90F-613DEEE03E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857C7D8-F5F1-1BFA-E4DE-48D0553B23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8328FE6-9BAD-A56B-5BC4-753993F6E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5FC176-4079-410B-32D2-C31E60F66D7B}"/>
              </a:ext>
            </a:extLst>
          </p:cNvPr>
          <p:cNvSpPr>
            <a:spLocks noGrp="1"/>
          </p:cNvSpPr>
          <p:nvPr>
            <p:ph type="dt" sz="half" idx="10"/>
          </p:nvPr>
        </p:nvSpPr>
        <p:spPr/>
        <p:txBody>
          <a:bodyPr/>
          <a:lstStyle/>
          <a:p>
            <a:fld id="{40459E2E-3A47-D248-8EB2-B8D541A7B532}" type="datetime1">
              <a:rPr lang="fr-FR" smtClean="0"/>
              <a:t>06/04/2026</a:t>
            </a:fld>
            <a:endParaRPr lang="fr-FR"/>
          </a:p>
        </p:txBody>
      </p:sp>
      <p:sp>
        <p:nvSpPr>
          <p:cNvPr id="6" name="Espace réservé du pied de page 5">
            <a:extLst>
              <a:ext uri="{FF2B5EF4-FFF2-40B4-BE49-F238E27FC236}">
                <a16:creationId xmlns:a16="http://schemas.microsoft.com/office/drawing/2014/main" id="{CEDD6E27-11BE-0410-E338-5C9935ADC9E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2C83613-9063-7113-70BC-3F29AE55AF7D}"/>
              </a:ext>
            </a:extLst>
          </p:cNvPr>
          <p:cNvSpPr>
            <a:spLocks noGrp="1"/>
          </p:cNvSpPr>
          <p:nvPr>
            <p:ph type="sldNum" sz="quarter" idx="12"/>
          </p:nvPr>
        </p:nvSpPr>
        <p:spPr/>
        <p:txBody>
          <a:bodyPr/>
          <a:lstStyle/>
          <a:p>
            <a:fld id="{6F0EA37E-925B-7745-9AD4-2009FE776D39}" type="slidenum">
              <a:rPr lang="fr-FR" smtClean="0"/>
              <a:t>‹N°›</a:t>
            </a:fld>
            <a:endParaRPr lang="fr-FR"/>
          </a:p>
        </p:txBody>
      </p:sp>
    </p:spTree>
    <p:extLst>
      <p:ext uri="{BB962C8B-B14F-4D97-AF65-F5344CB8AC3E}">
        <p14:creationId xmlns:p14="http://schemas.microsoft.com/office/powerpoint/2010/main" val="95812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714F565-AAE6-E073-FC14-4938888419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E096203-FEE6-2534-F1D1-D8377040F9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01207D-68AD-829E-6C0A-7C10BE9DB3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59BE0F-49FB-1E4C-A665-115096E567A1}" type="datetime1">
              <a:rPr lang="fr-FR" smtClean="0"/>
              <a:t>06/04/2026</a:t>
            </a:fld>
            <a:endParaRPr lang="fr-FR"/>
          </a:p>
        </p:txBody>
      </p:sp>
      <p:sp>
        <p:nvSpPr>
          <p:cNvPr id="5" name="Espace réservé du pied de page 4">
            <a:extLst>
              <a:ext uri="{FF2B5EF4-FFF2-40B4-BE49-F238E27FC236}">
                <a16:creationId xmlns:a16="http://schemas.microsoft.com/office/drawing/2014/main" id="{6F07DDB8-2918-5FD7-9134-69593B3A6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9FE5B83-3C49-310F-36C2-B462C1E451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F0EA37E-925B-7745-9AD4-2009FE776D39}" type="slidenum">
              <a:rPr lang="fr-FR" smtClean="0"/>
              <a:t>‹N°›</a:t>
            </a:fld>
            <a:endParaRPr lang="fr-FR"/>
          </a:p>
        </p:txBody>
      </p:sp>
    </p:spTree>
    <p:extLst>
      <p:ext uri="{BB962C8B-B14F-4D97-AF65-F5344CB8AC3E}">
        <p14:creationId xmlns:p14="http://schemas.microsoft.com/office/powerpoint/2010/main" val="2076906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s://www.linkedin.com/school/universite-de-caen-normandie/people/?facetCurrentCompany=2001079%2C11403838%2C36112084%2C5272643%2C11026824%2C5348646%2C10020540%2C3873153%2C11029103%2C28568777%2C18739083%2C9666955%2C11110622%2C11369855%2C826613%2C26174601%2C18919035%2C92763388%2C7281746%2C11076409%2C42428708%2C18993006%2C18970711%2C10353869%2C20116183%2C7284617%2C97342604%2C18440348%2C71182209%2C88160665%2C77315208%2C78459623%2C70882738%2C77022254%2C11072279%2C11146833%2C11153710%2C88634145%2C72443722%2C35640156%2C49142265%2C18271949%2C72009654%2C10162069%2C77709596%2C42274278%2C14862526%2C76138695%2C10197426%2C13002537%2C72132168%2C20366839%2C68845023%2C11850958%2C23708779%2C10106448%2C18739984%2C48182751%2C11105341%2C11237109%2C7057593%2C30741638%2C20371720%2C19005715" TargetMode="External"/><Relationship Id="rId13" Type="http://schemas.openxmlformats.org/officeDocument/2006/relationships/hyperlink" Target="https://www.linkedin.com/search/results/people/?keywords=%27%22PhD%22%20OR%20%22Ph.D%22&amp;origin=FACETED_SEARCH&amp;currentCompany=%5B%222064553%22%2C%22321056%22%2C%2239072%22%2C%228503253%22%2C%2277680211%22%2C%2210974675%22%2C%2211076528%22%2C%2211200891%22%2C%221241477%22%2C%221267053%22%2C%221456737%22%2C%2218203466%22%2C%2218262751%22%2C%2218286442%22%2C%2218887560%22%2C%2223713743%22%2C%223303714%22%2C%2236155924%22%2C%2242343%22%2C%22507383%22%2C%22507632%22%2C%225083756%22%2C%22513821%22%2C%2264257739%22%2C%2267263222%22%2C%2272425%22%2C%2282192467%22%2C%229902122%22%5D&amp;schoolFilter=%5B%22962826%22%5D&amp;page=11&amp;spellCorrectionEnabled=true&amp;prioritizeMessage=false" TargetMode="External"/><Relationship Id="rId18" Type="http://schemas.openxmlformats.org/officeDocument/2006/relationships/hyperlink" Target="https://www.linkedin.com/school/universite-de-rouen/people/?facetCurrentCompany=71735%2C962826%2C28148843%2C69060%2C15093514%2C15094898%2C18696485%2C39783%2C47886%2C15094131%2C39889%2C78141%2C315727%2C5059250%2C952462%2C10438659%2C5272314%2C18423073%2C19143575%2C352250%2C15094912%2C1231179%2C29343603%2C15092700%2C15094903%2C14803%2C24772587%2C15094140%2C15097682%2C18863041%2C15250774%2C15250261%2C15094133%2C108544%2C472434%2C28135%2C34796%2C15113763%2C963638%2C15138342%2C15093530%2C33262564%2C15092694%2C108988%2C348873%2C15101025%2C15093517%2C1280025%2C15092673%2C18387024%2C15141575%2C15092668%2C15094112%2C15114685%2C964894%2C15093527%2C544687%2C5132399%2C2960258%2C3330082%2C10799963%2C69680025%2C12987198%2C101603%2C74098764%2C15091873%2C905763%2C90118%2C15091885%2C15094111%2C280138%2C235785%2C11415%2C15094138%2C525010%2C2576145%2C200161%2C414646%2C422888%2C203652%2C5144746%2C750509%2C602218%2C785519%2C288441" TargetMode="External"/><Relationship Id="rId3" Type="http://schemas.openxmlformats.org/officeDocument/2006/relationships/hyperlink" Target="https://www.linkedin.com/search/results/people/?keywords=PhD%20OR%20Ph.D%20&amp;origin=GLOBAL_SEARCH_HEADER&amp;currentCompany=%5B%228059%22%2C%2210087305%22%2C%2210178517%22%2C%2210253722%22%2C%221032700%22%2C%2210348835%22%2C%2210561129%22%2C%2210886594%22%2C%2211215897%22%2C%221153051%22%2C%2215819052%22%2C%22162472%22%2C%2218194%22%2C%2218465343%22%2C%2218539226%22%2C%2218553348%22%2C%2218640439%22%2C%22222742%22%2C%22227489%22%2C%22243009%22%2C%2227027555%22%2C%2227081704%22%2C%2228442553%22%2C%222921922%22%2C%22307967%22%2C%22313701%22%2C%223180447%22%2C%22325872%22%2C%223354935%22%2C%2237403484%22%2C%2238162497%22%2C%22443793%22%2C%225079304%22%2C%2270920149%22%2C%2272081162%22%2C%22741350%22%2C%22793652%22%2C%22796640%22%2C%2279771145%22%2C%228626021%22%2C%22988259%22%5D&amp;schoolFilter=%5B%2271735%22%5D&amp;page=3&amp;spellCorrectionEnabled=true&amp;prioritizeMessage=false" TargetMode="External"/><Relationship Id="rId21" Type="http://schemas.openxmlformats.org/officeDocument/2006/relationships/hyperlink" Target="https://www.linkedin.com/search/results/people/?keywords=%27%22PhD%22%20OR%20%22Ph.D%22&amp;origin=FACETED_SEARCH&amp;currentCompany=%5B%2271735%22%2C%2218863041%22%2C%22962826%22%2C%2219143575%22%2C%2210826935%22%2C%2215094912%22%2C%2228148843%22%2C%22963638%22%2C%22108544%22%2C%22108988%22%2C%221201167%22%2C%221231179%22%2C%22127062%22%2C%221464400%22%2C%22149853%22%2C%2215091870%22%2C%2215092694%22%2C%2215092700%22%2C%2215093529%22%2C%2215093530%22%2C%2215094131%22%2C%2215094132%22%2C%2215094133%22%2C%2215094138%22%2C%2215094140%22%2C%2215094908%22%2C%2215097682%22%2C%2215138342%22%2C%2215250261%22%2C%2218423073%22%2C%222576145%22%2C%222590455%22%2C%22288441%22%2C%2229343603%22%2C%2229927%22%2C%22315727%22%2C%2233262564%22%2C%22348873%22%2C%22352250%22%2C%2237008515%22%2C%2239783%22%2C%2239889%22%2C%22414646%22%2C%22422888%22%2C%2245459%22%2C%22472434%22%2C%2247886%22%2C%225059250%22%2C%22525010%22%2C%225272314%22%2C%2286578%22%2C%22952462%22%5D&amp;schoolFilter=%5B%22962826%22%5D&amp;page=33&amp;spellCorrectionEnabled=true&amp;prioritizeMessage=false" TargetMode="External"/><Relationship Id="rId7" Type="http://schemas.openxmlformats.org/officeDocument/2006/relationships/hyperlink" Target="https://www.linkedin.com/search/results/people/?keywords=%27%22PhD%22%20OR%20%22Ph.D%22&amp;origin=FACETED_SEARCH&amp;currentCompany=%5B%229666955%22%2C%2210020540%22%2C%2210106448%22%2C%2210162069%22%2C%2210197426%22%2C%2210353869%22%2C%2211026824%22%2C%2211029103%22%2C%2211072279%22%2C%2211076409%22%2C%2211105341%22%2C%2211110622%22%2C%2211146833%22%2C%2211153710%22%2C%2211237109%22%2C%2211369855%22%2C%2211403838%22%2C%2211850958%22%2C%2213002537%22%2C%2214862526%22%2C%2218271949%22%2C%2218440348%22%2C%2218739083%22%2C%2218739984%22%2C%2218919035%22%2C%2218970711%22%2C%2218993006%22%2C%2219005715%22%2C%222001079%22%2C%2220116183%22%2C%2220366839%22%2C%2220371720%22%2C%2223708779%22%2C%2226174601%22%2C%2228568777%22%2C%2230741638%22%2C%2235640156%22%2C%2236112084%22%2C%223873153%22%2C%2242274278%22%2C%2242428708%22%2C%2249142265%22%2C%225272643%22%2C%225348646%22%2C%2268845023%22%2C%227057593%22%2C%2270882738%22%2C%2271182209%22%2C%2272009654%22%2C%2272132168%22%2C%2272443722%22%2C%227281746%22%2C%227284617%22%2C%2276138695%22%2C%2277315208%22%2C%2277709596%22%2C%2278459623%22%2C%22826613%22%2C%2288160665%22%2C%2288634145%22%2C%2292763388%22%2C%2297342604%22%2C%2218480010%22%5D&amp;schoolFilter=%5B%2271735%22%5D" TargetMode="External"/><Relationship Id="rId12" Type="http://schemas.openxmlformats.org/officeDocument/2006/relationships/hyperlink" Target="https://www.linkedin.com/school/universite-de-caen-normandie/people/?facetCurrentCompany=2064553%2C9902122%2C321056%2C77680211%2C18262751%2C12631645%2C64257739%2C82192467%2C42343%2C67263222%2C39072%2C1456737%2C8503253%2C36155924%2C11200891%2C18203466%2C11076528%2C3303714%2C5083756%2C1241477%2C513821%2C18286442%2C18887560%2C507632%2C507383%2C72425%2C1267053%2C10974675" TargetMode="External"/><Relationship Id="rId17" Type="http://schemas.openxmlformats.org/officeDocument/2006/relationships/hyperlink" Target="https://www.linkedin.com/search/results/people/?keywords=%27%22PhD%22%20OR%20%22Ph.D%22&amp;origin=FACETED_SEARCH&amp;currentCompany=%5B%228066%22%2C%22327066%22%2C%221193326%22%2C%22162942%22%2C%2210849%22%2C%22164385%22%2C%2228790970%22%2C%229243%22%2C%22103448298%22%2C%22104060650%22%2C%22106176621%22%2C%22106528735%22%2C%2211744159%22%2C%221315127%22%2C%22157302%22%2C%2215822176%22%2C%2215839499%22%2C%2216275%22%2C%221769637%22%2C%221848520%22%2C%2226298582%22%2C%2229607%22%2C%2271203069%22%2C%2272747808%22%2C%2275255316%22%2C%22776143%22%2C%2279871861%22%2C%2279985295%22%2C%2280893164%22%2C%22828881%22%2C%2292685846%22%2C%2298704017%22%2C%2299504038%22%5D&amp;schoolFilter=%5B%22962826%22%5D&amp;page=21&amp;spellCorrectionEnabled=true&amp;prioritizeMessage=false" TargetMode="External"/><Relationship Id="rId2" Type="http://schemas.openxmlformats.org/officeDocument/2006/relationships/hyperlink" Target="https://www.linkedin.com/school/universite-de-rouen/people/?facetCurrentCompany=243009%2C162472%2C443793%2C3180447%2C5079304%2C227489%2C79771145%2C28442553%2C796640%2C70920149%2C10886594%2C72081162%2C10253722%2C18539226%2C3354935%2C10659477%2C772270%2C6796960%2C27027555%2C27081704%2C15819052%2C18194%2C18640439%2C741350%2C325872%2C307967%2C11215897%2C793652%2C222742%2C10178517%2C37403484%2C18553348%2C10561129%2C1032700%2C76343952%2C103558121%2C2921922%2C1153051%2C988259%2C18465343%2C11045187%2C10348835%2C412401%2C542596%2C15078045%2C71499886" TargetMode="External"/><Relationship Id="rId16" Type="http://schemas.openxmlformats.org/officeDocument/2006/relationships/hyperlink" Target="https://www.linkedin.com/school/universite-de-caen-normandie/people/?facetCurrentCompany=327066%2C1193326%2C164385%2C8066%2C28790970%2C16275%2C1315127%2C15822176%2C11744159%2C162942%2C776143%2C92685846%2C106528735%2C103448298%2C80893164%2C79871861%2C38077613%2C79985295%2C98704017%2C1769637%2C71203069%2C86290435%2C99504038%2C26298582%2C15839499%2C106176621%2C29607%2C75255316%2C54105810%2C10849%2C72747808%2C157302%2C828881%2C9243" TargetMode="External"/><Relationship Id="rId20" Type="http://schemas.openxmlformats.org/officeDocument/2006/relationships/hyperlink" Target="https://www.linkedin.com/school/universite-de-caen-normandie/people/?facetCurrentCompany=71735%2C962826%2C28148843%2C69060%2C15093514%2C15094898%2C18696485%2C39783%2C47886%2C15094131%2C39889%2C78141%2C315727%2C5059250%2C952462%2C10438659%2C5272314%2C18423073%2C19143575%2C352250%2C15094912%2C1231179%2C29343603%2C15092700%2C15094903%2C14803%2C24772587%2C15094140%2C15097682%2C18863041%2C15250774%2C15250261%2C15094133%2C108544%2C472434%2C28135%2C34796%2C15113763%2C963638%2C15138342%2C15093530%2C33262564%2C15092694%2C108988%2C348873%2C15101025%2C15093517%2C1280025%2C15092673%2C18387024%2C15141575%2C15092668%2C15094112%2C15114685%2C964894%2C15093527%2C544687%2C5132399%2C2960258%2C3330082%2C10799963%2C69680025%2C12987198%2C101603%2C74098764%2C15091873%2C905763%2C90118%2C15091885%2C15094111%2C280138%2C235785%2C11415%2C15094138%2C525010%2C2576145%2C200161%2C414646%2C422888%2C203652%2C5144746%2C750509%2C602218%2C785519%2C288441" TargetMode="External"/><Relationship Id="rId1" Type="http://schemas.openxmlformats.org/officeDocument/2006/relationships/slideLayout" Target="../slideLayouts/slideLayout2.xml"/><Relationship Id="rId6" Type="http://schemas.openxmlformats.org/officeDocument/2006/relationships/hyperlink" Target="https://www.linkedin.com/school/universite-de-rouen/people/?facetCurrentCompany=2001079%2C11403838%2C36112084%2C5272643%2C11026824%2C5348646%2C10020540%2C3873153%2C11029103%2C28568777%2C18739083%2C9666955%2C11110622%2C11369855%2C826613%2C26174601%2C18919035%2C92763388%2C7281746%2C11076409%2C42428708%2C18993006%2C18970711%2C10353869%2C20116183%2C7284617%2C97342604%2C18440348%2C71182209%2C88160665%2C77315208%2C78459623%2C70882738%2C77022254%2C11072279%2C11146833%2C11153710%2C88634145%2C72443722%2C35640156%2C49142265%2C18271949%2C72009654%2C10162069%2C77709596%2C42274278%2C14862526%2C76138695%2C10197426%2C13002537%2C72132168%2C20366839%2C68845023%2C11850958%2C23708779%2C10106448%2C18739984%2C48182751%2C11105341%2C11237109%2C7057593%2C30741638%2C20371720%2C19005715" TargetMode="External"/><Relationship Id="rId11" Type="http://schemas.openxmlformats.org/officeDocument/2006/relationships/hyperlink" Target="https://www.linkedin.com/search/results/people/?keywords=%27%22PhD%22%20OR%20%22Ph.D%22&amp;origin=FACETED_SEARCH&amp;currentCompany=%5B%222064553%22%2C%22321056%22%2C%2239072%22%2C%228503253%22%2C%2277680211%22%2C%2210974675%22%2C%2211076528%22%2C%2211200891%22%2C%221241477%22%2C%221267053%22%2C%221456737%22%2C%2218203466%22%2C%2218262751%22%2C%2218286442%22%2C%2218887560%22%2C%2223713743%22%2C%223303714%22%2C%2236155924%22%2C%22507383%22%2C%22507632%22%2C%225083756%22%2C%22513821%22%2C%2264257739%22%2C%2267263222%22%2C%2272425%22%2C%2282192467%22%2C%229902122%22%2C%2242343%22%5D&amp;schoolFilter=%5B%2271735%22%5D" TargetMode="External"/><Relationship Id="rId5" Type="http://schemas.openxmlformats.org/officeDocument/2006/relationships/hyperlink" Target="https://www.linkedin.com/search/results/people/?keywords=PhD%20OR%20Ph.D%20&amp;origin=GLOBAL_SEARCH_HEADER&amp;currentCompany=%5B%228059%22%2C%2210087305%22%2C%2210178517%22%2C%2210253722%22%2C%221032700%22%2C%2210348835%22%2C%2210561129%22%2C%2210886594%22%2C%2211215897%22%2C%221153051%22%2C%2215819052%22%2C%22162472%22%2C%2218194%22%2C%2218465343%22%2C%2218539226%22%2C%2218553348%22%2C%2218640439%22%2C%22222742%22%2C%22227489%22%2C%22243009%22%2C%2227027555%22%2C%2227081704%22%2C%2228442553%22%2C%222921922%22%2C%22307967%22%2C%22313701%22%2C%223180447%22%2C%22325872%22%2C%223354935%22%2C%2237403484%22%2C%2238162497%22%2C%22443793%22%2C%225079304%22%2C%2270920149%22%2C%2272081162%22%2C%22741350%22%2C%22793652%22%2C%22796640%22%2C%2279771145%22%2C%228626021%22%2C%22988259%22%5D&amp;schoolFilter=%5B%22962826%22%5D&amp;page=2&amp;spellCorrectionEnabled=true&amp;prioritizeMessage=false" TargetMode="External"/><Relationship Id="rId15" Type="http://schemas.openxmlformats.org/officeDocument/2006/relationships/hyperlink" Target="https://www.linkedin.com/search/results/people/?keywords=%27%22PhD%22%20OR%20%22Ph.D%22&amp;origin=FACETED_SEARCH&amp;currentCompany=%5B%228066%22%2C%22327066%22%2C%221193326%22%2C%22162942%22%2C%2210849%22%2C%22164385%22%2C%2228790970%22%2C%229243%22%2C%22103448298%22%2C%22104060650%22%2C%22106176621%22%2C%22106528735%22%2C%2211744159%22%2C%221315127%22%2C%22157302%22%2C%2215822176%22%2C%2215839499%22%2C%2216275%22%2C%221769637%22%2C%221848520%22%2C%2226298582%22%2C%2229607%22%2C%2271203069%22%2C%2272747808%22%2C%2275255316%22%2C%22776143%22%2C%2279871861%22%2C%2279985295%22%2C%2280893164%22%2C%22828881%22%2C%2292685846%22%2C%2298704017%22%2C%2299504038%22%5D&amp;schoolFilter=%5B%2271735%22%5D" TargetMode="External"/><Relationship Id="rId23" Type="http://schemas.openxmlformats.org/officeDocument/2006/relationships/hyperlink" Target="https://www.linkedin.com/search/results/people/?keywords=%27%22PhD%22%20OR%20%22Ph.D%22&amp;origin=FACETED_SEARCH&amp;currentCompany=%5B%2269060%22%2C%22905763%22%2C%2210147762%22%2C%22101603%22%2C%22101604%22%2C%221034737%22%2C%2210438659%22%2C%2210799963%22%2C%2211415%22%2C%221280025%22%2C%2212987198%22%2C%2214802398%22%2C%2214803%22%2C%2215091873%22%2C%2215091885%22%2C%2215092668%22%2C%2215092673%22%2C%2215093514%22%2C%2215093516%22%2C%2215093517%22%2C%2215093527%22%2C%2215094112%22%2C%2215094898%22%2C%2215094903%22%2C%2215103795%22%2C%2215104777%22%2C%2215113763%22%2C%2215114685%22%2C%2215130932%22%2C%2215141575%22%2C%2215141702%22%2C%22163637%22%2C%2218387024%22%2C%2218696485%22%2C%22203652%22%2C%22235785%22%2C%2224772587%22%2C%22280138%22%2C%2228135%22%2C%222960258%22%2C%223330082%22%2C%2234796%22%2C%22479301%22%2C%225132399%22%2C%225144746%22%2C%2251798%22%2C%22544687%22%2C%22602218%22%2C%2269680025%22%2C%22750509%22%2C%22785519%22%2C%22878736%22%2C%2290118%22%2C%22958370%22%2C%22964894%22%5D&amp;schoolFilter=%5B%22962826%22%5D&amp;page=7&amp;spellCorrectionEnabled=true&amp;prioritizeMessage=false" TargetMode="External"/><Relationship Id="rId10" Type="http://schemas.openxmlformats.org/officeDocument/2006/relationships/hyperlink" Target="https://www.linkedin.com/school/universite-de-rouen/people/?facetCurrentCompany=2064553%2C9902122%2C321056%2C77680211%2C18262751%2C12631645%2C64257739%2C82192467%2C42343%2C67263222%2C39072%2C1456737%2C8503253%2C36155924%2C11200891%2C18203466%2C11076528%2C3303714%2C5083756%2C1241477%2C513821%2C18286442%2C18887560%2C507632%2C507383%2C72425%2C1267053%2C10974675" TargetMode="External"/><Relationship Id="rId19" Type="http://schemas.openxmlformats.org/officeDocument/2006/relationships/hyperlink" Target="https://www.linkedin.com/search/results/people/?keywords=%27%22PhD%22%20OR%20%22Ph.D%22&amp;origin=FACETED_SEARCH&amp;currentCompany=%5B%2271735%22%2C%2218863041%22%2C%22962826%22%2C%2219143575%22%2C%2210826935%22%2C%2215094912%22%2C%2228148843%22%2C%22963638%22%2C%22108544%22%2C%22108988%22%2C%221201167%22%2C%221231179%22%2C%22127062%22%2C%221464400%22%2C%22149853%22%2C%2215091870%22%2C%2215092694%22%2C%2215092700%22%2C%2215093529%22%2C%2215093530%22%2C%2215094131%22%2C%2215094132%22%2C%2215094133%22%2C%2215094138%22%2C%2215094140%22%2C%2215094908%22%2C%2215097682%22%2C%2215138342%22%2C%2215250261%22%2C%2218423073%22%2C%222576145%22%2C%222590455%22%2C%22288441%22%2C%2229343603%22%2C%2229927%22%2C%22315727%22%2C%2233262564%22%2C%22348873%22%2C%22352250%22%2C%2237008515%22%2C%2239783%22%2C%2239889%22%2C%22414646%22%2C%2245459%22%2C%22472434%22%2C%2247886%22%2C%225059250%22%2C%22525010%22%2C%225272314%22%2C%2286578%22%2C%22952462%22%2C%22422888%22%5D&amp;schoolFilter=%5B%2271735%22%5D" TargetMode="External"/><Relationship Id="rId4" Type="http://schemas.openxmlformats.org/officeDocument/2006/relationships/hyperlink" Target="https://www.linkedin.com/school/universite-de-caen-normandie/people/?facetCurrentCompany=243009%2C162472%2C443793%2C3180447%2C5079304%2C227489%2C79771145%2C28442553%2C796640%2C70920149%2C10886594%2C72081162%2C10253722%2C18539226%2C3354935%2C10659477%2C772270%2C6796960%2C27027555%2C27081704%2C15819052%2C18194%2C18640439%2C741350%2C325872%2C307967%2C11215897%2C793652%2C222742%2C10178517%2C37403484%2C18553348%2C10561129%2C1032700%2C76343952%2C103558121%2C2921922%2C1153051%2C988259%2C18465343%2C11045187%2C10348835%2C412401%2C542596%2C15078045%2C71499886" TargetMode="External"/><Relationship Id="rId9" Type="http://schemas.openxmlformats.org/officeDocument/2006/relationships/hyperlink" Target="https://www.linkedin.com/search/results/people/?keywords=%27%22PhD%22%20OR%20%22Ph.D%22&amp;origin=FACETED_SEARCH&amp;currentCompany=%5B%229666955%22%2C%2210020540%22%2C%2210106448%22%2C%2210162069%22%2C%2210197426%22%2C%2210353869%22%2C%2211026824%22%2C%2211029103%22%2C%2211072279%22%2C%2211076409%22%2C%2211105341%22%2C%2211110622%22%2C%2211146833%22%2C%2211153710%22%2C%2211237109%22%2C%2211369855%22%2C%2211403838%22%2C%2211850958%22%2C%2213002537%22%2C%2214862526%22%2C%2218271949%22%2C%2218440348%22%2C%2218739083%22%2C%2218739984%22%2C%2218919035%22%2C%2218970711%22%2C%2218993006%22%2C%2219005715%22%2C%222001079%22%2C%2220116183%22%2C%2220366839%22%2C%2220371720%22%2C%2223708779%22%2C%2226174601%22%2C%2228568777%22%2C%2230741638%22%2C%2235640156%22%2C%2236112084%22%2C%223873153%22%2C%2242274278%22%2C%2242428708%22%2C%2249142265%22%2C%225272643%22%2C%225348646%22%2C%2268845023%22%2C%227057593%22%2C%2270882738%22%2C%2271182209%22%2C%2272009654%22%2C%2272132168%22%2C%2272443722%22%2C%227281746%22%2C%227284617%22%2C%2276138695%22%2C%2277315208%22%2C%2277709596%22%2C%2278459623%22%2C%22826613%22%2C%2288160665%22%2C%2288634145%22%2C%2292763388%22%2C%2297342604%22%2C%2218480010%22%5D&amp;schoolFilter=%5B%22962826%22%5D" TargetMode="External"/><Relationship Id="rId14" Type="http://schemas.openxmlformats.org/officeDocument/2006/relationships/hyperlink" Target="https://www.linkedin.com/school/universite-de-rouen/people/?facetCurrentCompany=327066%2C1193326%2C164385%2C8066%2C28790970%2C16275%2C1315127%2C15822176%2C11744159%2C162942%2C776143%2C92685846%2C106528735%2C103448298%2C80893164%2C79871861%2C38077613%2C79985295%2C98704017%2C1769637%2C71203069%2C86290435%2C99504038%2C26298582%2C15839499%2C106176621%2C29607%2C75255316%2C54105810%2C10849%2C72747808%2C157302%2C828881%2C9243" TargetMode="External"/><Relationship Id="rId22" Type="http://schemas.openxmlformats.org/officeDocument/2006/relationships/hyperlink" Target="https://www.linkedin.com/search/results/people/?keywords=%27%22PhD%22%20OR%20%22Ph.D%22&amp;origin=FACETED_SEARCH&amp;currentCompany=%5B%2269060%22%2C%22905763%22%2C%2210147762%22%2C%22101603%22%2C%22101604%22%2C%221034737%22%2C%2210438659%22%2C%2210799963%22%2C%2211415%22%2C%221280025%22%2C%2212987198%22%2C%2214803%22%2C%2215091873%22%2C%2215091885%22%2C%2215092668%22%2C%2215092673%22%2C%2215093514%22%2C%2215093516%22%2C%2215093517%22%2C%2215093527%22%2C%2215094112%22%2C%2215094898%22%2C%2215094903%22%2C%2215103795%22%2C%2215104777%22%2C%2215113763%22%2C%2215114685%22%2C%2215130932%22%2C%2215141575%22%2C%2215141702%22%2C%22163637%22%2C%2218387024%22%2C%2218696485%22%2C%22203652%22%2C%22235785%22%2C%2224772587%22%2C%22280138%22%2C%2228135%22%2C%222960258%22%2C%223330082%22%2C%2234796%22%2C%22479301%22%2C%225132399%22%2C%225144746%22%2C%2251798%22%2C%22544687%22%2C%22602218%22%2C%2269680025%22%2C%22750509%22%2C%22785519%22%2C%22878736%22%2C%2290118%22%2C%22958370%22%2C%22964894%22%2C%2214802398%22%5D&amp;schoolFilter=%5B%2271735%22%5D&amp;page=8&amp;spellCorrectionEnabled=true&amp;prioritizeMessage=fals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3" Type="http://schemas.openxmlformats.org/officeDocument/2006/relationships/hyperlink" Target="https://www.linkedin.com/school/universite-de-caen-normandie/people/?facetCurrentCompany=4249%2C10279761%2C11455%2C1389%2C1689%2C1037919%2C4120%2C1271%2C11142%2C10670453%2C1818%2C82315716%2C3901%2C298246%2C565541%2C607957%2C715602%2C21474%2C162834%2C163332%2C74501517%2C67292165%2C715837%2C85259%2C25100%2C455961%2C549842%2C1711137%2C166785%2C2695044%2C1323314%2C2870457%2C785015%2C34681021%2C7480%2C541318%2C3900%2C549863%2C245681%2C3783876" TargetMode="External"/><Relationship Id="rId18" Type="http://schemas.openxmlformats.org/officeDocument/2006/relationships/hyperlink" Target="https://www.linkedin.com/school/universite-de-rouen/people/?facetCurrentCompany=74982084%2C85610709%2C7277364%2C11791077%2C18270426%2C11247364%2C104507613%2C1310218%2C577056%2C9191019%2C82017773%2C76997450%2C74321984%2C64555614%2C3231705%2C5107603%2C1112629%2C2900651%2C18665188%2C1010434%2C11017504%2C15822176%2C123438%2C69490870%2C12996215%2C2872549%2C5123991%2C91723106%2C79870098%2C26864284%2C2663554%2C9208013%2C1377153%2C104851425%2C11002305%2C3302257%2C28667627%2C90171%2C72394327%2C3289642%2C3057961%2C18971335%2C9234947%2C72411180%2C3845426%2C2586015%2C791598%2C14795698%2C15232475%2C35479063%2C12632136%2C68160736%2C79664132%2C38160027%2C11005891%2C10578678%2C11003039%2C2016548%2C10461306%2C26720528%2C6081332%2C2063208%2C42688200%2C3516630%2C78385961%2C103562612%2C74455198%2C1613379%2C7162303%2C68156781%2C15190078%2C79871861%2C18388208%2C2776913%2C26907403%2C9488507%2C103518650%2C1398322%2C6012668%2C9391367%2C18590149%2C76638621%2C26015329%2C48928983%2C11007974%2C11834686%2C34963264%2C11214486%2C776143%2C2773597%2C2846232%2C2052362%2C11699956%2C1856219%2C10493283%2C1638827%2C3478581%2C11184441%2C19105637%2C99256022%2C77632949%2C71264038%2C18547227%2C85971362%2C10021957%2C421176%2C579412%2C2625740%2C4346099%2C34919195" TargetMode="External"/><Relationship Id="rId26" Type="http://schemas.openxmlformats.org/officeDocument/2006/relationships/hyperlink" Target="https://www.linkedin.com/school/universite-de-caen-normandie/people/?facetCurrentCompany=72092703%2C5322%2C15541%2C15633%2C31393419%2C3592%2C37155%2C4997" TargetMode="External"/><Relationship Id="rId3" Type="http://schemas.openxmlformats.org/officeDocument/2006/relationships/hyperlink" Target="https://www.linkedin.com/school/universite-de-caen-normandie/people/?facetCurrentCompany=2221%2C811282%2C237118%2C282760%2C163967%2C9623%2C930708%2C11339321%2C34644526%2C166426%2C1123%2C12206%2C1508%2C22559%2C11448%2C14322%2C2579%2C343556%2C6331%2C439981%2C7467%2C19815%2C11305%2C1691%2C2979%2C732914%2C3880216%2C1262%2C1382%2C1241%2C1067%2C1068%2C497017%2C79376776%2C3496831%2C9218046%2C1214%2C2611817%2C718432%2C163040%2C1608360%2C2648533%2C8635%2C1347459%2C11058636%2C10017660%2C10874897%2C1701255%2C27537%2C3551273" TargetMode="External"/><Relationship Id="rId21" Type="http://schemas.openxmlformats.org/officeDocument/2006/relationships/hyperlink" Target="https://www.linkedin.com/school/universite-de-caen-normandie/people/?facetCurrentCompany=2329%2C4592%2C1015%2C1043%2C11057%2C118246%2C130786%2C162271%2C2753%2C277579%2C313679%2C360308" TargetMode="External"/><Relationship Id="rId34" Type="http://schemas.openxmlformats.org/officeDocument/2006/relationships/hyperlink" Target="applewebdata://3707CB95-BBE3-4ED9-A263-EB4F7E9E4A1E/andie/people/?facetCurrentCompany=1110%2C1060%2C1070%2C132664%2C2288%2C3014%2C3665%2C7545" TargetMode="External"/><Relationship Id="rId7" Type="http://schemas.openxmlformats.org/officeDocument/2006/relationships/hyperlink" Target="https://www.linkedin.com/school/universite-de-caen-normandie/people/?facetCurrentCompany=17577%2C2999687%2C164715%2C5790%2C164788%2C6814%2C6533%2C165528%2C165597%2C2183106%2C2831374%2C3565400%2C164412%2C13258%2C2533080%2C355329%2C21575%2C8602%2C163855%2C2924299%2C101611463%2C66256%2C53025%2C5493%2C6358%2C623842%2C11508187%2C560124%2C2706866%2C3961767%2C164666%2C14803666%2C32003%2C5001%2C1632479%2C2646%2C2029%2C5328%2C2271%2C2743%2C4688%2C162993%2C6585%2C14547911%2C1429489%2C2677%2C78704829%2C2758548" TargetMode="External"/><Relationship Id="rId12" Type="http://schemas.openxmlformats.org/officeDocument/2006/relationships/hyperlink" Target="https://www.linkedin.com/school/universite-de-rouen/people/?facetCurrentCompany=4249%2C10279761%2C11455%2C1389%2C1689%2C1037919%2C4120%2C1271%2C11142%2C10670453%2C1818%2C82315716%2C3901%2C298246%2C565541%2C607957%2C715602%2C21474%2C162834%2C163332%2C74501517%2C67292165%2C715837%2C85259%2C25100%2C455961%2C549842%2C1711137%2C166785%2C2695044%2C1323314%2C2870457%2C785015%2C34681021%2C7480%2C541318%2C3900%2C549863%2C245681%2C3783876" TargetMode="External"/><Relationship Id="rId17" Type="http://schemas.openxmlformats.org/officeDocument/2006/relationships/hyperlink" Target="https://www.linkedin.com/school/universite-de-caen-normandie/people/?facetCurrentCompany=12750252%2C63603%2C1134898%2C3624232%2C1529927%2C7098615%2C11206862%2C13023557%2C2048065%2C43289149%2C66361351%2C10363617%2C28653846%2C11568933%2C56323%2C8719582%2C10185296%2C5909806%2C1987598%2C3762482%2C18356800%2C26085437%2C6834401%2C6971954%2C11834954%2C11087548%2C70919392%2C10622339%2C9415237%2C1408791%2C4857550%2C96818260%2C101075295%2C7239314%2C138897%2C1131556%2C19016187%2C64987946%2C19171105%2C105994942%2C25540711%2C34576753%2C11248507%2C20133071%2C11228237%2C98079287%2C10987429%2C49082852%2C76802402%2C7114015%2C72390640%2C108010515" TargetMode="External"/><Relationship Id="rId25" Type="http://schemas.openxmlformats.org/officeDocument/2006/relationships/hyperlink" Target="https://www.linkedin.com/school/universite-de-caen-normandie/people/?facetCurrentCompany=1618%2C1088%2C3894%2C3608%2C2017%2C9650115%2C2148%2C1053%2C2018%2C1497%2C4472%2C52197%2C14824825%2C17220%2C258644" TargetMode="External"/><Relationship Id="rId33" Type="http://schemas.openxmlformats.org/officeDocument/2006/relationships/hyperlink" Target="https://www.linkedin.com/school/universite-de-rouen/people/?facetCurrentCompany=1110%2C1060%2C1070%2C132664%2C2288%2C3014%2C3665%2C7545" TargetMode="External"/><Relationship Id="rId2" Type="http://schemas.openxmlformats.org/officeDocument/2006/relationships/hyperlink" Target="https://www.linkedin.com/school/universite-de-rouen/people/?facetCurrentCompany=2221%2C811282%2C237118%2C282760%2C163967%2C9623%2C930708%2C11339321%2C34644526%2C166426%2C1123%2C12206%2C1508%2C22559%2C11448%2C14322%2C2579%2C343556%2C6331%2C439981%2C7467%2C19815%2C11305%2C1691%2C2979%2C732914%2C3880216%2C1262%2C1382%2C1241%2C1067%2C1068%2C497017%2C79376776%2C3496831%2C9218046%2C1214%2C2611817%2C718432%2C163040%2C1608360%2C2648533%2C8635%2C1347459%2C11058636%2C10017660%2C10874897%2C1701255%2C27537%2C3551273" TargetMode="External"/><Relationship Id="rId16" Type="http://schemas.openxmlformats.org/officeDocument/2006/relationships/hyperlink" Target="https://www.linkedin.com/school/universite-de-rouen/people/?facetCurrentCompany=12750252%2C63603%2C1134898%2C3624232%2C1529927%2C7098615%2C11206862%2C13023557%2C2048065%2C43289149%2C66361351%2C10363617%2C28653846%2C11568933%2C56323%2C8719582%2C10185296%2C5909806%2C1987598%2C3762482%2C18356800%2C26085437%2C6834401%2C6971954%2C11834954%2C11087548%2C70919392%2C10622339%2C9415237%2C1408791%2C4857550%2C96818260%2C101075295%2C7239314%2C138897%2C1131556%2C19016187%2C64987946%2C19171105%2C105994942%2C25540711%2C34576753%2C11248507%2C20133071%2C11228237%2C98079287%2C10987429%2C49082852%2C76802402%2C7114015%2C72390640%2C108010515" TargetMode="External"/><Relationship Id="rId20" Type="http://schemas.openxmlformats.org/officeDocument/2006/relationships/hyperlink" Target="https://www.linkedin.com/school/universite-de-rouen/people/?facetCurrentCompany=2329%2C4592%2C1015%2C1043%2C11057%2C118246%2C130786%2C162271%2C2753%2C277579%2C313679%2C360308" TargetMode="External"/><Relationship Id="rId29" Type="http://schemas.openxmlformats.org/officeDocument/2006/relationships/hyperlink" Target="https://www.linkedin.com/school/universite-de-rouen/people/?facetCurrentCompany=157240%2C1009%2C26684491%2C2780%2C3054%2C79383535%2C1415%2C2382910%2C1259%2C7041%2C1112%2C1956%2C162561%2C68841835%2C1028" TargetMode="External"/><Relationship Id="rId1" Type="http://schemas.openxmlformats.org/officeDocument/2006/relationships/slideLayout" Target="../slideLayouts/slideLayout2.xml"/><Relationship Id="rId6" Type="http://schemas.openxmlformats.org/officeDocument/2006/relationships/hyperlink" Target="https://www.linkedin.com/school/universite-de-rouen/people/?facetCurrentCompany=17577%2C2999687%2C164715%2C5790%2C164788%2C6814%2C6533%2C165528%2C165597%2C2183106%2C2831374%2C3565400%2C164412%2C13258%2C2533080%2C355329%2C21575%2C8602%2C163855%2C2924299%2C101611463%2C66256%2C53025%2C5493%2C6358%2C623842%2C11508187%2C560124%2C2706866%2C3961767%2C164666%2C14803666%2C32003%2C5001%2C1632479%2C2646%2C2029%2C5328%2C2271%2C2743%2C4688%2C162993%2C6585%2C14547911%2C1429489%2C2677%2C78704829%2C2758548" TargetMode="External"/><Relationship Id="rId11" Type="http://schemas.openxmlformats.org/officeDocument/2006/relationships/hyperlink" Target="https://www.linkedin.com/school/universite-de-caen-normandie/people/?facetCurrentCompany=3896%2C3488%2C1035%2C10667%2C1115%2C1441%2C1586%2C2508619%2C2528%2C3185" TargetMode="External"/><Relationship Id="rId24" Type="http://schemas.openxmlformats.org/officeDocument/2006/relationships/hyperlink" Target="https://www.linkedin.com/school/universite-de-rouen/people/?facetCurrentCompany=1618%2C1088%2C3894%2C3608%2C2017%2C9650115%2C2148%2C1053%2C2018%2C1497%2C4472%2C52197%2C14824825%2C17220%2C258644" TargetMode="External"/><Relationship Id="rId32" Type="http://schemas.openxmlformats.org/officeDocument/2006/relationships/hyperlink" Target="https://www.linkedin.com/school/universite-de-caen-normandie/people/?facetCurrentCompany=36132%2C162884%2C17727%2C7018%2C12281%2C18391%2C76738%2C18833035%2C1420193%2C162654%2C1304349%2C468160%2C157305%2C7581%2C27185562%2C3035129%2C4782%2C4422%2C3954%2C3186%2C4920%2C5829%2C4304%2C7194%2C5732%2C284053%2C107138364%2C17937327%2C102863221%2C162548%2C12383%2C11058636%2C2890648%2C10376761%2C3591088%2C5000754%2C13057615%2C11144935%2C18571104%2C395999%2C75872264%2C10381842%2C53102655%2C70968957" TargetMode="External"/><Relationship Id="rId5" Type="http://schemas.openxmlformats.org/officeDocument/2006/relationships/hyperlink" Target="https://www.linkedin.com/school/universite-de-caen-normandie/people/?facetCurrentCompany=1662%2C1642%2C9884%2C3818%2C98059616%2C4114%2C83051748%2C2633%2C165926%2C1406%2C1485%2C1399%2C165467%2C1602%2C4791%2C162715%2C4857%2C7462%2C3235%2C2227%2C1893%2C3081%2C1603%2C2562%2C5973%2C15720%2C1304385%2C5667%2C5870%2C1663%2C52615%2C4713%2C3222%2C16233341%2C6899%2C10116%2C5482%2C17609%2C8511%2C3123%2C111557%2C1185%2C1773%2C8306%2C1526%2C9711%2C24773027%2C15749%2C4891%2C2068%2C4059%2C152417" TargetMode="External"/><Relationship Id="rId15" Type="http://schemas.openxmlformats.org/officeDocument/2006/relationships/hyperlink" Target="https://www.linkedin.com/school/universite-de-caen-normandie/people/?facetCurrentCompany=1328834%2C3496010%2C6891342%2C19104481%2C18940536%2C1937174%2C790761%2C9440153%2C7271002%2C979161%2C138119%2C18317%2C10260042%2C2442970%2C2758548%2C473671%2C1891446%2C18509167%2C3999714%2C10848270%2C33267%2C28632514%2C88473230%2C452399%2C92725201%2C45923883%2C87082318%2C4003896%2C80094295%2C10244935%2C12595861%2C29344662%2C11215460%2C26694693%2C28616054%2C25346827%2C11297345%2C106876782%2C38148472%2C5237229%2C77580646%2C19121612" TargetMode="External"/><Relationship Id="rId23" Type="http://schemas.openxmlformats.org/officeDocument/2006/relationships/hyperlink" Target="https://www.linkedin.com/school/universite-de-caen-normandie/people/?facetCurrentCompany=1612%2C3727%2C9196246%2C3102%2C163905%2C2678%2C157261%2C2238%2C6150%2C15088102%2C2599%2C163668%2C78360275%2C10301627%2C1016%2C12394%2C164065%2C15100%2C3475%2C1344%2C8878%2C8483%2C39130%2C1544%2C1841%2C1344542%2C1511%2C1393%2C12951%2C1090%2C1116%2C33671%2C2981%2C82053%2C305287%2C157241%2C13173%2C3282%2C2059%2C1248%2C688652%2C73102" TargetMode="External"/><Relationship Id="rId28" Type="http://schemas.openxmlformats.org/officeDocument/2006/relationships/hyperlink" Target="https://www.linkedin.com/school/universite-de-caen-normandie/people/?facetCurrentCompany=1038%2C1033%2C10133%2C1075%2C1182854%2C1349%2C1371%2C162559%2C1784%2C2114%2C26855%2C3230748%2C4160" TargetMode="External"/><Relationship Id="rId36" Type="http://schemas.openxmlformats.org/officeDocument/2006/relationships/hyperlink" Target="https://www.linkedin.com/school/universite-de-caen-normandie/people/?facetCurrentCompany=521777%2C1951%2C2734%2C2431%2C2443%2C166019%2C66256333%2C15082918%2C542145%2C4242%2C1242225%2C10236541%2C7312%2C2669%2C8693%2C4101%2C164883%2C44455449%2C239078%2C2087%2C10055%2C78787910%2C7168%2C3211%2C8050%2C40653509%2C103120431%2C3534%2C2387%2C10181422%2C34272%2C5197819%2C2093%2C575316%2C10424531%2C3200%2C59938%2C15564%2C3745%2C7163" TargetMode="External"/><Relationship Id="rId10" Type="http://schemas.openxmlformats.org/officeDocument/2006/relationships/hyperlink" Target="https://www.linkedin.com/school/universite-de-rouen/people/?facetCurrentCompany=3896%2C3488%2C1035%2C10667%2C1115%2C1441%2C1586%2C2508619%2C2528%2C3185" TargetMode="External"/><Relationship Id="rId19" Type="http://schemas.openxmlformats.org/officeDocument/2006/relationships/hyperlink" Target="https://www.linkedin.com/school/universite-de-caen-normandie/people/?facetCurrentCompany=74982084%2C85610709%2C7277364%2C11791077%2C18270426%2C11247364%2C104507613%2C1310218%2C577056%2C9191019%2C82017773%2C76997450%2C74321984%2C64555614%2C3231705%2C5107603%2C1112629%2C2900651%2C18665188%2C1010434%2C11017504%2C15822176%2C123438%2C69490870%2C12996215%2C2872549%2C5123991%2C91723106%2C79870098%2C26864284%2C2663554%2C9208013%2C1377153%2C104851425%2C11002305%2C3302257%2C28667627%2C90171%2C72394327%2C3289642%2C3057961%2C18971335%2C9234947%2C72411180%2C3845426%2C2586015%2C791598%2C14795698%2C15232475%2C35479063%2C12632136%2C68160736%2C79664132%2C38160027%2C11005891%2C10578678%2C11003039%2C2016548%2C10461306%2C26720528%2C6081332%2C2063208%2C42688200%2C3516630%2C78385961%2C103562612%2C74455198%2C1613379%2C7162303%2C68156781%2C15190078%2C79871861%2C18388208%2C2776913%2C26907403%2C9488507%2C103518650%2C1398322%2C6012668%2C9391367%2C18590149%2C76638621%2C26015329%2C48928983%2C11007974%2C11834686%2C34963264%2C11214486%2C776143%2C2773597%2C2846232%2C2052362%2C11699956%2C1856219%2C10493283%2C1638827%2C3478581%2C11184441%2C19105637%2C99256022%2C77632949%2C71264038%2C18547227%2C85971362%2C10021957%2C421176%2C579412%2C2625740%2C4346099%2C34919195" TargetMode="External"/><Relationship Id="rId31" Type="http://schemas.openxmlformats.org/officeDocument/2006/relationships/hyperlink" Target="https://www.linkedin.com/school/universite-de-rouen/people/?facetCurrentCompany=36132%2C162884%2C17727%2C7018%2C12281%2C18391%2C76738%2C18833035%2C1420193%2C162654%2C1304349%2C468160%2C157305%2C7581%2C27185562%2C3035129%2C4782%2C4422%2C3954%2C3186%2C4920%2C5829%2C4304%2C7194%2C5732%2C284053%2C107138364%2C17937327%2C102863221%2C162548%2C12383%2C11058636%2C2890648%2C10376761%2C3591088%2C5000754%2C13057615%2C11144935%2C18571104%2C395999%2C75872264%2C10381842%2C53102655%2C70968957" TargetMode="External"/><Relationship Id="rId4" Type="http://schemas.openxmlformats.org/officeDocument/2006/relationships/hyperlink" Target="https://www.linkedin.com/school/universite-de-rouen/people/?facetCurrentCompany=1662%2C1642%2C9884%2C3818%2C98059616%2C4114%2C83051748%2C2633%2C165926%2C1406%2C1485%2C1399%2C165467%2C1602%2C4791%2C162715%2C4857%2C7462%2C3235%2C2227%2C1893%2C3081%2C1603%2C2562%2C5973%2C15720%2C1304385%2C5667%2C5870%2C1663%2C52615%2C4713%2C3222%2C16233341%2C6899%2C10116%2C5482%2C17609%2C8511%2C3123%2C111557%2C1185%2C1773%2C8306%2C1526%2C9711%2C24773027%2C15749%2C4891%2C2068%2C4059%2C152417" TargetMode="External"/><Relationship Id="rId9" Type="http://schemas.openxmlformats.org/officeDocument/2006/relationships/hyperlink" Target="https://www.linkedin.com/school/universite-de-caen-normandie/people/?facetCurrentCompany=58636%2C17796%2C1943059%2C10514999%2C25886542%2C2828217%2C3169308%2C3224429%2C44237%2C5786%2C770174%2C860481" TargetMode="External"/><Relationship Id="rId14" Type="http://schemas.openxmlformats.org/officeDocument/2006/relationships/hyperlink" Target="https://www.linkedin.com/school/universite-de-rouen/people/?facetCurrentCompany=1328834%2C3496010%2C6891342%2C19104481%2C18940536%2C1937174%2C790761%2C9440153%2C7271002%2C979161%2C138119%2C18317%2C10260042%2C2442970%2C2758548%2C473671%2C1891446%2C18509167%2C3999714%2C10848270%2C33267%2C28632514%2C88473230%2C452399%2C92725201%2C45923883%2C87082318%2C4003896%2C80094295%2C10244935%2C12595861%2C29344662%2C11215460%2C26694693%2C28616054%2C25346827%2C11297345%2C106876782%2C38148472%2C5237229%2C77580646%2C19121612" TargetMode="External"/><Relationship Id="rId22" Type="http://schemas.openxmlformats.org/officeDocument/2006/relationships/hyperlink" Target="https://www.linkedin.com/school/universite-de-rouen/people/?facetCurrentCompany=1612%2C3727%2C9196246%2C3102%2C163905%2C2678%2C157261%2C2238%2C6150%2C15088102%2C2599%2C163668%2C78360275%2C10301627%2C1016%2C12394%2C164065%2C15100%2C3475%2C1344%2C8878%2C8483%2C39130%2C1544%2C1841%2C1344542%2C1511%2C1393%2C12951%2C1090%2C1116%2C33671%2C2981%2C82053%2C305287%2C157241%2C13173%2C3282%2C2059%2C1248%2C688652%2C73102" TargetMode="External"/><Relationship Id="rId27" Type="http://schemas.openxmlformats.org/officeDocument/2006/relationships/hyperlink" Target="https://www.linkedin.com/school/universite-de-rouen/people/?facetCurrentCompany=1038%2C1033%2C10133%2C1075%2C1182854%2C1349%2C1371%2C162559%2C1784%2C2114%2C26855%2C3230748%2C4160" TargetMode="External"/><Relationship Id="rId30" Type="http://schemas.openxmlformats.org/officeDocument/2006/relationships/hyperlink" Target="https://www.linkedin.com/school/universite-de-caen-normandie/people/?facetCurrentCompany=157240%2C1009%2C26684491%2C2780%2C3054%2C79383535%2C1415%2C2382910%2C1259%2C7041%2C1112%2C1956%2C162561%2C68841835%2C1028" TargetMode="External"/><Relationship Id="rId35" Type="http://schemas.openxmlformats.org/officeDocument/2006/relationships/hyperlink" Target="https://www.linkedin.com/school/universite-de-rouen/people/?facetCurrentCompany=521777%2C1951%2C2734%2C2431%2C2443%2C166019%2C66256333%2C15082918%2C542145%2C4242%2C1242225%2C10236541%2C7312%2C2669%2C8693%2C4101%2C164883%2C44455449%2C239078%2C2087%2C10055%2C78787910%2C7168%2C3211%2C8050%2C40653509%2C103120431%2C3534%2C2387%2C10181422%2C34272%2C5197819%2C2093%2C575316%2C10424531%2C3200%2C59938%2C15564%2C3745%2C7163" TargetMode="External"/><Relationship Id="rId8" Type="http://schemas.openxmlformats.org/officeDocument/2006/relationships/hyperlink" Target="https://www.linkedin.com/school/universite-de-rouen/people/?facetCurrentCompany=58636%2C17796%2C1943059%2C10514999%2C25886542%2C2828217%2C3169308%2C3224429%2C44237%2C5786%2C770174%2C860481" TargetMode="External"/></Relationships>
</file>

<file path=ppt/slides/_rels/slide7.xml.rels><?xml version="1.0" encoding="UTF-8" standalone="yes"?>
<Relationships xmlns="http://schemas.openxmlformats.org/package/2006/relationships"><Relationship Id="rId26" Type="http://schemas.openxmlformats.org/officeDocument/2006/relationships/hyperlink" Target="https://www.linkedin.com/school/universite-de-rouen/people/?facetCurrentCompany=1618%2C1088%2C3894%2C3608%2C2017%2C9650115%2C2148%2C1053%2C2018%2C1497%2C4472%2C52197%2C14824825%2C17220%2C258644" TargetMode="External"/><Relationship Id="rId21" Type="http://schemas.openxmlformats.org/officeDocument/2006/relationships/hyperlink" Target="https://www.linkedin.com/search/results/people/?keywords=%27%22PhD%22%20OR%20%20%22Ph.D%22&amp;origin=FACETED_SEARCH&amp;currentCompany=%5B%221016%22%2C%2210301627%22%2C%221090%22%2C%221116%22%2C%2212394%22%2C%221248%22%2C%2212951%22%2C%2213173%22%2C%221344%22%2C%221344542%22%2C%221393%22%2C%2215088102%22%2C%2215100%22%2C%221511%22%2C%221544%22%2C%22157241%22%2C%22157261%22%2C%221612%22%2C%22163668%22%2C%22163905%22%2C%22164065%22%2C%221841%22%2C%222059%22%2C%222238%22%2C%222599%22%2C%222678%22%2C%222981%22%2C%22305287%22%2C%223102%22%2C%223282%22%2C%2233671%22%2C%223475%22%2C%223727%22%2C%2239130%22%2C%226150%22%2C%22688652%22%2C%2278360275%22%2C%2282053%22%2C%228483%22%2C%228878%22%2C%229196246%22%2C%2273102%22%5D&amp;schoolFilter=%5B%22962826%22%5D" TargetMode="External"/><Relationship Id="rId42" Type="http://schemas.openxmlformats.org/officeDocument/2006/relationships/hyperlink" Target="https://www.linkedin.com/school/universite-de-rouen/people/?facetCurrentCompany=2329%2C4592%2C1015%2C1043%2C11057%2C118246%2C130786%2C162271%2C2753%2C277579%2C313679%2C360308" TargetMode="External"/><Relationship Id="rId47" Type="http://schemas.openxmlformats.org/officeDocument/2006/relationships/hyperlink" Target="https://www.linkedin.com/search/results/people/?keywords=%27%22PhD%22%20OR%20%22Ph.D%22&amp;origin=FACETED_SEARCH&amp;currentCompany=%5B%22101611463%22%2C%2211508187%22%2C%2213258%22%2C%221429489%22%2C%2214547911%22%2C%2214803666%22%2C%22162993%22%2C%221632479%22%2C%22163855%22%2C%22164412%22%2C%22164666%22%2C%22164715%22%2C%22164788%22%2C%22165528%22%2C%22165597%22%2C%2217577%22%2C%222029%22%2C%2221575%22%2C%222183106%22%2C%222271%22%2C%222533080%22%2C%222646%22%2C%222677%22%2C%222706866%22%2C%222743%22%2C%222831374%22%2C%222924299%22%2C%222999687%22%2C%2232003%22%2C%22355329%22%2C%223565400%22%2C%223961767%22%2C%224688%22%2C%225001%22%2C%2253025%22%2C%225328%22%2C%225493%22%2C%22560124%22%2C%225790%22%2C%22623842%22%2C%226358%22%2C%226533%22%2C%226585%22%2C%2266256%22%2C%226814%22%2C%228602%22%5D&amp;schoolFilter=%5B%2271735%22%5D" TargetMode="External"/><Relationship Id="rId63" Type="http://schemas.openxmlformats.org/officeDocument/2006/relationships/hyperlink" Target="https://www.linkedin.com/school/universite-de-caen-normandie/people/?facetCurrentCompany=58636%2C17796%2C1943059%2C10514999%2C25886542%2C2828217%2C3169308%2C3224429%2C44237%2C5786%2C770174%2C860481" TargetMode="External"/><Relationship Id="rId68" Type="http://schemas.openxmlformats.org/officeDocument/2006/relationships/hyperlink" Target="https://www.linkedin.com/search/results/people/?keywords=%27%22PhD%22%20OR%20%22Ph.D%22&amp;origin=FACETED_SEARCH&amp;currentCompany=%5B%22102863221%22%2C%22107138364%22%2C%2212281%22%2C%2212383%22%2C%221304349%22%2C%221420193%22%2C%22157305%22%2C%22162548%22%2C%22162654%22%2C%22162884%22%2C%2217727%22%2C%2217937327%22%2C%2218391%22%2C%2218833035%22%2C%2227185562%22%2C%22284053%22%2C%223035129%22%2C%223186%22%2C%2236132%22%2C%223954%22%2C%224304%22%2C%224422%22%2C%22468160%22%2C%224782%22%2C%224920%22%2C%225732%22%2C%225829%22%2C%227018%22%2C%227194%22%2C%227581%22%2C%2276738%22%5D&amp;schoolFilter=%5B%22962826%22%5D" TargetMode="External"/><Relationship Id="rId7" Type="http://schemas.openxmlformats.org/officeDocument/2006/relationships/hyperlink" Target="https://www.linkedin.com/search/results/people/?keywords=%27%22PhD%22%20OR%20%22Ph.D%22&amp;origin=FACETED_SEARCH&amp;currentCompany=%5B%22521777%22%2C%224101%22%2C%222734%22%2C%221951%22%2C%222087%22%2C%222443%22%2C%2266256333%22%2C%2210055%22%2C%2210181422%22%2C%2210236541%22%2C%22103120431%22%2C%2210424531%22%2C%221242225%22%2C%2215082918%22%2C%2215564%22%2C%22164883%22%2C%22166019%22%2C%222093%22%2C%222387%22%2C%22239078%22%2C%222431%22%2C%222669%22%2C%223200%22%2C%223211%22%2C%2234272%22%2C%223534%22%2C%223745%22%2C%2240653509%22%2C%224242%22%2C%2244455449%22%2C%225197819%22%2C%22542145%22%2C%22575316%22%2C%2259938%22%2C%227163%22%2C%227168%22%2C%227312%22%2C%2278787910%22%2C%228050%22%2C%228693%22%5D&amp;schoolFilter=%5B%2271735%22%5D&amp;page=5&amp;spellCorrectionEnabled=true&amp;prioritizeMessage=false" TargetMode="External"/><Relationship Id="rId71" Type="http://schemas.openxmlformats.org/officeDocument/2006/relationships/hyperlink" Target="https://www.linkedin.com/school/universite-de-caen-normandie/people/?facetCurrentCompany=1328834%2C3496010%2C6891342%2C19104481%2C18940536%2C1937174%2C790761%2C9440153%2C7271002%2C979161%2C138119%2C18317%2C10260042%2C2442970%2C2758548%2C473671%2C1891446%2C18509167%2C3999714%2C10848270%2C33267%2C28632514%2C88473230%2C452399%2C92725201%2C45923883%2C87082318%2C4003896%2C80094295%2C10244935%2C12595861%2C29344662%2C11215460%2C26694693%2C28616054%2C25346827%2C11297345%2C106876782%2C38148472%2C5237229%2C77580646%2C19121612" TargetMode="External"/><Relationship Id="rId2" Type="http://schemas.openxmlformats.org/officeDocument/2006/relationships/hyperlink" Target="https://www.linkedin.com/school/universite-de-rouen/people/?facetCurrentCompany=1662%2C1642%2C9884%2C3818%2C98059616%2C4114%2C83051748%2C2633%2C165926%2C1406%2C1485%2C1399%2C165467%2C1602%2C4791%2C162715%2C4857%2C7462%2C3235%2C2227%2C1893%2C3081%2C1603%2C2562%2C5973%2C15720%2C1304385%2C5667%2C5870%2C1663%2C52615%2C4713%2C3222%2C16233341%2C6899%2C10116%2C5482%2C17609%2C8511%2C3123%2C111557%2C1185%2C1773%2C8306%2C1526%2C9711%2C24773027%2C15749%2C4891%2C2068%2C4059%2C152417" TargetMode="External"/><Relationship Id="rId16" Type="http://schemas.openxmlformats.org/officeDocument/2006/relationships/hyperlink" Target="https://www.linkedin.com/school/universite-de-caen-normandie/people/?facetCurrentCompany=74982084%2C85610709%2C7277364%2C11791077%2C18270426%2C11247364%2C104507613%2C1310218%2C577056%2C9191019%2C82017773%2C76997450%2C74321984%2C64555614%2C3231705%2C5107603%2C1112629%2C2900651%2C18665188%2C1010434%2C11017504%2C15822176%2C123438%2C69490870%2C12996215%2C2872549%2C5123991%2C91723106%2C79870098%2C26864284%2C2663554%2C9208013%2C1377153%2C104851425%2C11002305%2C3302257%2C28667627%2C90171%2C72394327%2C3289642%2C3057961%2C18971335%2C9234947%2C72411180%2C3845426%2C2586015%2C791598%2C14795698%2C15232475%2C35479063%2C12632136%2C68160736%2C79664132%2C38160027%2C11005891%2C10578678%2C11003039%2C2016548%2C10461306%2C26720528%2C6081332%2C2063208%2C42688200%2C3516630%2C78385961%2C103562612%2C74455198%2C1613379%2C7162303%2C68156781%2C15190078%2C79871861%2C18388208%2C2776913%2C26907403%2C9488507%2C103518650%2C1398322%2C6012668%2C9391367%2C18590149%2C76638621%2C26015329%2C48928983%2C11007974%2C11834686%2C34963264%2C11214486%2C776143%2C2773597%2C2846232%2C2052362%2C11699956%2C1856219%2C10493283%2C1638827%2C3478581%2C11184441%2C19105637%2C99256022%2C77632949%2C71264038%2C18547227%2C85971362%2C10021957%2C421176%2C579412%2C2625740%2C4346099%2C34919195" TargetMode="External"/><Relationship Id="rId29" Type="http://schemas.openxmlformats.org/officeDocument/2006/relationships/hyperlink" Target="https://www.linkedin.com/search/results/people/?keywords=%27%22PhD%22%20OR%20%22Ph.D%22&amp;origin=FACETED_SEARCH&amp;currentCompany=%5B%221618%22%2C%2252197%22%2C%229650115%22%2C%221053%22%2C%221088%22%2C%2214824825%22%2C%221497%22%2C%2217220%22%2C%222017%22%2C%222018%22%2C%222148%22%2C%22258644%22%2C%223608%22%2C%223894%22%2C%224472%22%5D&amp;schoolFilter=%5B%22962826%22%5D&amp;page=2&amp;spellCorrectionEnabled=true&amp;prioritizeMessage=false" TargetMode="External"/><Relationship Id="rId11" Type="http://schemas.openxmlformats.org/officeDocument/2006/relationships/hyperlink" Target="https://www.linkedin.com/search/results/people/?keywords=%27%22PhD%22%20OR%20%22Ph.D%22&amp;origin=FACETED_SEARCH&amp;currentCompany=%5B%224249%22%2C%223900%22%2C%221818%22%2C%2210279761%22%2C%221037919%22%2C%2210670453%22%2C%2211142%22%2C%2211455%22%2C%221271%22%2C%221323314%22%2C%221389%22%2C%22162834%22%2C%22163332%22%2C%22166785%22%2C%221689%22%2C%221711137%22%2C%2221474%22%2C%22245681%22%2C%2225100%22%2C%222695044%22%2C%222870457%22%2C%22298246%22%2C%2234681021%22%2C%223783876%22%2C%223901%22%2C%224120%22%2C%22455961%22%2C%22541318%22%2C%22549842%22%2C%22549863%22%2C%22565541%22%2C%22607957%22%2C%2267292165%22%2C%22715602%22%2C%22715837%22%2C%2274501517%22%2C%227480%22%2C%22785015%22%2C%2282315716%22%2C%2285259%22%5D&amp;schoolFilter=%5B%2271735%22%5D&amp;page=3&amp;spellCorrectionEnabled=true&amp;prioritizeMessage=false" TargetMode="External"/><Relationship Id="rId24" Type="http://schemas.openxmlformats.org/officeDocument/2006/relationships/hyperlink" Target="https://www.linkedin.com/school/universite-de-caen-normandie/people/?facetCurrentCompany=2221%2C811282%2C237118%2C282760%2C163967%2C9623%2C930708%2C11339321%2C34644526%2C166426%2C1123%2C12206%2C1508%2C22559%2C11448%2C14322%2C2579%2C343556%2C6331%2C439981%2C7467%2C19815%2C11305%2C1691%2C2979%2C732914%2C3880216%2C1262%2C1382%2C1241%2C1067%2C1068%2C497017%2C79376776%2C3496831%2C9218046%2C1214%2C2611817%2C718432%2C163040%2C1608360%2C2648533%2C8635%2C1347459%2C11058636%2C10017660%2C10874897%2C1701255%2C27537%2C3551273" TargetMode="External"/><Relationship Id="rId32" Type="http://schemas.openxmlformats.org/officeDocument/2006/relationships/hyperlink" Target="applewebdata://6C87DFE0-CD01-464C-9DB0-9DD7832509C8/andie/people/?facetCurrentCompany=1110%2C1060%2C1070%2C132664%2C2288%2C3014%2C3665%2C7545" TargetMode="External"/><Relationship Id="rId37" Type="http://schemas.openxmlformats.org/officeDocument/2006/relationships/hyperlink" Target="https://www.linkedin.com/search/results/people/?keywords=%27%22PhD%22%20OR%20%22Ph.D%22&amp;origin=FACETED_SEARCH&amp;currentCompany=%5B%223896%22%2C%221035%22%2C%2210667%22%2C%221115%22%2C%221441%22%2C%221586%22%2C%222508619%22%2C%222528%22%2C%223185%22%2C%223488%22%5D&amp;schoolFilter=%5B%22962826%22%5D" TargetMode="External"/><Relationship Id="rId40" Type="http://schemas.openxmlformats.org/officeDocument/2006/relationships/hyperlink" Target="https://www.linkedin.com/school/universite-de-caen-normandie/people/?facetCurrentCompany=12750252%2C63603%2C1134898%2C3624232%2C1529927%2C7098615%2C11206862%2C13023557%2C2048065%2C43289149%2C66361351%2C10363617%2C28653846%2C11568933%2C56323%2C8719582%2C10185296%2C5909806%2C1987598%2C3762482%2C18356800%2C26085437%2C6834401%2C6971954%2C11834954%2C11087548%2C70919392%2C10622339%2C9415237%2C1408791%2C4857550%2C96818260%2C101075295%2C7239314%2C138897%2C1131556%2C19016187%2C64987946%2C19171105%2C105994942%2C25540711%2C34576753%2C11248507%2C20133071%2C11228237%2C98079287%2C10987429%2C49082852%2C76802402%2C7114015%2C72390640%2C108010515" TargetMode="External"/><Relationship Id="rId45" Type="http://schemas.openxmlformats.org/officeDocument/2006/relationships/hyperlink" Target="https://www.linkedin.com/search/results/people/?keywords=%27%22PhD%22OR%20%22Ph.D%22&amp;origin=FACETED_SEARCH&amp;currentCompany=%5B%222329%22%2C%221015%22%2C%221043%22%2C%2211057%22%2C%22118246%22%2C%22130786%22%2C%22162271%22%2C%222753%22%2C%22277579%22%2C%22313679%22%2C%22360308%22%2C%224592%22%5D&amp;schoolFilter=%5B%22962826%22%5D" TargetMode="External"/><Relationship Id="rId53" Type="http://schemas.openxmlformats.org/officeDocument/2006/relationships/hyperlink" Target="https://www.linkedin.com/school/universite-de-rouen/people/?facetCurrentCompany=157240%2C1009%2C26684491%2C2780%2C3054%2C79383535%2C1415%2C2382910%2C1259%2C7041%2C1112%2C1956%2C162561%2C68841835%2C1028" TargetMode="External"/><Relationship Id="rId58" Type="http://schemas.openxmlformats.org/officeDocument/2006/relationships/hyperlink" Target="https://www.linkedin.com/search/results/people/?keywords=%27%22PhD%22%20OR%20%22Ph.D%22&amp;origin=FACETED_SEARCH&amp;currentCompany=%5B%2210133%22%2C%221033%22%2C%221038%22%2C%221075%22%2C%221182854%22%2C%221349%22%2C%221371%22%2C%22162559%22%2C%221784%22%2C%222114%22%2C%2226855%22%2C%223230748%22%2C%224160%22%5D&amp;schoolFilter=%5B%2271735%22%5D" TargetMode="External"/><Relationship Id="rId66" Type="http://schemas.openxmlformats.org/officeDocument/2006/relationships/hyperlink" Target="https://www.linkedin.com/search/results/people/?keywords=%27%22PhD%22%20OR%20%22Ph.D%22&amp;origin=FACETED_SEARCH&amp;currentCompany=%5B%22102863221%22%2C%22107138364%22%2C%2212281%22%2C%2212383%22%2C%221304349%22%2C%221420193%22%2C%22157305%22%2C%22162548%22%2C%22162654%22%2C%22162884%22%2C%2217727%22%2C%2217937327%22%2C%2218391%22%2C%2218833035%22%2C%2227185562%22%2C%22284053%22%2C%223035129%22%2C%223186%22%2C%2236132%22%2C%223954%22%2C%224304%22%2C%224422%22%2C%22468160%22%2C%224782%22%2C%224920%22%2C%225732%22%2C%225829%22%2C%227018%22%2C%227194%22%2C%227581%22%2C%2276738%22%5D&amp;schoolFilter=%5B%2271735%22%5D" TargetMode="External"/><Relationship Id="rId5" Type="http://schemas.openxmlformats.org/officeDocument/2006/relationships/hyperlink" Target="https://www.linkedin.com/search/results/people/?keywords=%27%22PhD%22%20OR%20%22Ph.D%22&amp;origin=FACETED_SEARCH&amp;currentCompany=%5B%221642%22%2C%228306%22%2C%2283051748%22%2C%229884%22%2C%2210116%22%2C%22111557%22%2C%221185%22%2C%221304385%22%2C%221399%22%2C%221406%22%2C%221485%22%2C%22152417%22%2C%221526%22%2C%2215720%22%2C%2215749%22%2C%221602%22%2C%221603%22%2C%2216233341%22%2C%22162715%22%2C%22165467%22%2C%22165926%22%2C%221662%22%2C%221663%22%2C%2217609%22%2C%221773%22%2C%221893%22%2C%222068%22%2C%222227%22%2C%2224773027%22%2C%222562%22%2C%222633%22%2C%223081%22%2C%223123%22%2C%223222%22%2C%223235%22%2C%223818%22%2C%224059%22%2C%224114%22%2C%224713%22%2C%224791%22%2C%224857%22%2C%224891%22%2C%2252615%22%2C%225482%22%2C%225667%22%2C%225870%22%2C%225973%22%2C%226899%22%2C%227462%22%2C%228511%22%2C%229711%22%2C%2298059616%22%5D&amp;schoolFilter=%5B%22962826%22%5D&amp;page=8&amp;spellCorrectionEnabled=true&amp;prioritizeMessage=false" TargetMode="External"/><Relationship Id="rId61" Type="http://schemas.openxmlformats.org/officeDocument/2006/relationships/hyperlink" Target="https://www.linkedin.com/school/universite-de-rouen/people/?facetCurrentCompany=58636%2C17796%2C1943059%2C10514999%2C25886542%2C2828217%2C3169308%2C3224429%2C44237%2C5786%2C770174%2C860481" TargetMode="External"/><Relationship Id="rId19" Type="http://schemas.openxmlformats.org/officeDocument/2006/relationships/hyperlink" Target="https://www.linkedin.com/search/results/people/?keywords=%27%22PhD%22%20OR%20%20%22Ph.D%22&amp;origin=FACETED_SEARCH&amp;currentCompany=%5B%221016%22%2C%2210301627%22%2C%221090%22%2C%221116%22%2C%2212394%22%2C%221248%22%2C%2212951%22%2C%2213173%22%2C%221344%22%2C%221344542%22%2C%221393%22%2C%2215088102%22%2C%2215100%22%2C%221511%22%2C%221544%22%2C%22157241%22%2C%22157261%22%2C%221612%22%2C%22163668%22%2C%22163905%22%2C%22164065%22%2C%221841%22%2C%222059%22%2C%222238%22%2C%222599%22%2C%222678%22%2C%222981%22%2C%22305287%22%2C%223102%22%2C%223282%22%2C%2233671%22%2C%223475%22%2C%223727%22%2C%2239130%22%2C%226150%22%2C%22688652%22%2C%2278360275%22%2C%2282053%22%2C%228483%22%2C%228878%22%2C%229196246%22%2C%2273102%22%5D&amp;schoolFilter=%5B%2271735%22%5D&amp;page=3&amp;spellCorrectionEnabled=true&amp;prioritizeMessage=false" TargetMode="External"/><Relationship Id="rId14" Type="http://schemas.openxmlformats.org/officeDocument/2006/relationships/hyperlink" Target="https://www.linkedin.com/school/universite-de-rouen/people/?facetCurrentCompany=74982084%2C85610709%2C7277364%2C11791077%2C18270426%2C11247364%2C104507613%2C1310218%2C577056%2C9191019%2C82017773%2C76997450%2C74321984%2C64555614%2C3231705%2C5107603%2C1112629%2C2900651%2C18665188%2C1010434%2C11017504%2C15822176%2C123438%2C69490870%2C12996215%2C2872549%2C5123991%2C91723106%2C79870098%2C26864284%2C2663554%2C9208013%2C1377153%2C104851425%2C11002305%2C3302257%2C28667627%2C90171%2C72394327%2C3289642%2C3057961%2C18971335%2C9234947%2C72411180%2C3845426%2C2586015%2C791598%2C14795698%2C15232475%2C35479063%2C12632136%2C68160736%2C79664132%2C38160027%2C11005891%2C10578678%2C11003039%2C2016548%2C10461306%2C26720528%2C6081332%2C2063208%2C42688200%2C3516630%2C78385961%2C103562612%2C74455198%2C1613379%2C7162303%2C68156781%2C15190078%2C79871861%2C18388208%2C2776913%2C26907403%2C9488507%2C103518650%2C1398322%2C6012668%2C9391367%2C18590149%2C76638621%2C26015329%2C48928983%2C11007974%2C11834686%2C34963264%2C11214486%2C776143%2C2773597%2C2846232%2C2052362%2C11699956%2C1856219%2C10493283%2C1638827%2C3478581%2C11184441%2C19105637%2C99256022%2C77632949%2C71264038%2C18547227%2C85971362%2C10021957%2C421176%2C579412%2C2625740%2C4346099%2C34919195" TargetMode="External"/><Relationship Id="rId22" Type="http://schemas.openxmlformats.org/officeDocument/2006/relationships/hyperlink" Target="https://www.linkedin.com/school/universite-de-rouen/people/?facetCurrentCompany=2221%2C811282%2C237118%2C282760%2C163967%2C9623%2C930708%2C11339321%2C34644526%2C166426%2C1123%2C12206%2C1508%2C22559%2C11448%2C14322%2C2579%2C343556%2C6331%2C439981%2C7467%2C19815%2C11305%2C1691%2C2979%2C732914%2C3880216%2C1262%2C1382%2C1241%2C1067%2C1068%2C497017%2C79376776%2C3496831%2C9218046%2C1214%2C2611817%2C718432%2C163040%2C1608360%2C2648533%2C8635%2C1347459%2C11058636%2C10017660%2C10874897%2C1701255%2C27537%2C3551273" TargetMode="External"/><Relationship Id="rId27" Type="http://schemas.openxmlformats.org/officeDocument/2006/relationships/hyperlink" Target="https://www.linkedin.com/search/results/people/?keywords=%27%22PhD%22%20OR%20%22Ph.D%22&amp;origin=FACETED_SEARCH&amp;currentCompany=%5B%221618%22%2C%2252197%22%2C%229650115%22%2C%221053%22%2C%221088%22%2C%2214824825%22%2C%221497%22%2C%2217220%22%2C%222017%22%2C%222018%22%2C%222148%22%2C%22258644%22%2C%223608%22%2C%223894%22%2C%224472%22%5D&amp;schoolFilter=%5B%2271735%22%5D" TargetMode="External"/><Relationship Id="rId30" Type="http://schemas.openxmlformats.org/officeDocument/2006/relationships/hyperlink" Target="https://www.linkedin.com/school/universite-de-rouen/people/?facetCurrentCompany=1110%2C1060%2C1070%2C132664%2C2288%2C3014%2C3665%2C7545" TargetMode="External"/><Relationship Id="rId35" Type="http://schemas.openxmlformats.org/officeDocument/2006/relationships/hyperlink" Target="https://www.linkedin.com/search/results/people/?keywords=%27%22PhD%22%20OR%20%22Ph.D%22&amp;origin=FACETED_SEARCH&amp;currentCompany=%5B%223896%22%2C%221035%22%2C%2210667%22%2C%221115%22%2C%221441%22%2C%221586%22%2C%222508619%22%2C%222528%22%2C%223185%22%2C%223488%22%5D&amp;schoolFilter=%5B%2271735%22%5D" TargetMode="External"/><Relationship Id="rId43" Type="http://schemas.openxmlformats.org/officeDocument/2006/relationships/hyperlink" Target="https://www.linkedin.com/search/results/people/?keywords=%27%22PhD%22OR%20%22Ph.D%22&amp;origin=FACETED_SEARCH&amp;currentCompany=%5B%222329%22%2C%221015%22%2C%221043%22%2C%2211057%22%2C%22118246%22%2C%22130786%22%2C%22162271%22%2C%222753%22%2C%22277579%22%2C%22313679%22%2C%22360308%22%2C%224592%22%5D&amp;schoolFilter=%5B%2271735%22%5D" TargetMode="External"/><Relationship Id="rId48" Type="http://schemas.openxmlformats.org/officeDocument/2006/relationships/hyperlink" Target="https://www.linkedin.com/school/universite-de-caen-normandie/people/?facetCurrentCompany=17577%2C2999687%2C164715%2C5790%2C164788%2C6814%2C6533%2C165528%2C165597%2C2183106%2C2831374%2C3565400%2C164412%2C13258%2C2533080%2C355329%2C21575%2C8602%2C163855%2C2924299%2C101611463%2C66256%2C53025%2C5493%2C6358%2C623842%2C11508187%2C560124%2C2706866%2C3961767%2C164666%2C14803666%2C32003%2C5001%2C1632479%2C2646%2C2029%2C5328%2C2271%2C2743%2C4688%2C162993%2C6585%2C14547911%2C1429489%2C2677%2C78704829%2C2758548" TargetMode="External"/><Relationship Id="rId56" Type="http://schemas.openxmlformats.org/officeDocument/2006/relationships/hyperlink" Target="https://www.linkedin.com/search/results/people/?keywords=%27%22PhD%22%20OR%20%22Ph.D%22&amp;origin=FACETED_SEARCH&amp;currentCompany=%5B%2279383535%22%2C%221009%22%2C%221028%22%2C%221112%22%2C%221259%22%2C%221415%22%2C%22157240%22%2C%22162561%22%2C%221956%22%2C%222382910%22%2C%2226684491%22%2C%222780%22%2C%223054%22%2C%2268841835%22%2C%227041%22%5D&amp;schoolFilter=%5B%22962826%22%5D&amp;page=2&amp;spellCorrectionEnabled=true&amp;prioritizeMessage=false" TargetMode="External"/><Relationship Id="rId64" Type="http://schemas.openxmlformats.org/officeDocument/2006/relationships/hyperlink" Target="https://www.linkedin.com/search/results/people/?keywords=%22PhD%22%20OR%20%22Ph.D%22&amp;origin=FACETED_SEARCH&amp;currentCompany=%5B%2210514999%22%2C%2217796%22%2C%221943059%22%2C%2225886542%22%2C%222828217%22%2C%223169308%22%2C%223224429%22%2C%2244237%22%2C%225786%22%2C%2258636%22%2C%22770174%22%2C%22860481%22%5D&amp;schoolFilter=%5B%22962826%22%5D" TargetMode="External"/><Relationship Id="rId69" Type="http://schemas.openxmlformats.org/officeDocument/2006/relationships/hyperlink" Target="https://www.linkedin.com/school/universite-de-rouen/people/?facetCurrentCompany=1328834%2C3496010%2C6891342%2C19104481%2C18940536%2C1937174%2C790761%2C9440153%2C7271002%2C979161%2C138119%2C18317%2C10260042%2C2442970%2C2758548%2C473671%2C1891446%2C18509167%2C3999714%2C10848270%2C33267%2C28632514%2C88473230%2C452399%2C92725201%2C45923883%2C87082318%2C4003896%2C80094295%2C10244935%2C12595861%2C29344662%2C11215460%2C26694693%2C28616054%2C25346827%2C11297345%2C106876782%2C38148472%2C5237229%2C77580646%2C19121612" TargetMode="External"/><Relationship Id="rId8" Type="http://schemas.openxmlformats.org/officeDocument/2006/relationships/hyperlink" Target="https://www.linkedin.com/school/universite-de-caen-normandie/people/?facetCurrentCompany=521777%2C1951%2C2734%2C2431%2C2443%2C166019%2C66256333%2C15082918%2C542145%2C4242%2C1242225%2C10236541%2C7312%2C2669%2C8693%2C4101%2C164883%2C44455449%2C239078%2C2087%2C10055%2C78787910%2C7168%2C3211%2C8050%2C40653509%2C103120431%2C3534%2C2387%2C10181422%2C34272%2C5197819%2C2093%2C575316%2C10424531%2C3200%2C59938%2C15564%2C3745%2C7163" TargetMode="External"/><Relationship Id="rId51" Type="http://schemas.openxmlformats.org/officeDocument/2006/relationships/hyperlink" Target="https://www.linkedin.com/search/results/people/?keywords=%27%22PhD%22%20OR%20%22Ph.D%22&amp;origin=FACETED_SEARCH&amp;currentCompany=%5B%2215541%22%2C%2215633%22%2C%2231393419%22%2C%223592%22%2C%2237155%22%2C%224997%22%2C%225322%22%2C%2272092703%22%5D&amp;schoolFilter=%5B%2271735%22%5D" TargetMode="External"/><Relationship Id="rId72" Type="http://schemas.openxmlformats.org/officeDocument/2006/relationships/hyperlink" Target="https://www.linkedin.com/search/results/people/?keywords=%27%22PhD%22%20OR%20%22Ph.D%22&amp;origin=FACETED_SEARCH&amp;currentCompany=%5B%2210244935%22%2C%2210260042%22%2C%22106876782%22%2C%2210848270%22%2C%2211215460%22%2C%2211297345%22%2C%2212595861%22%2C%221328834%22%2C%22138119%22%2C%2218306756%22%2C%2218317%22%2C%2218509167%22%2C%221891446%22%2C%2218940536%22%2C%2219104481%22%2C%221937174%22%2C%222442970%22%2C%2225346827%22%2C%2226694693%22%2C%222758548%22%2C%2228616054%22%2C%2228632514%22%2C%2229344662%22%2C%2233267%22%2C%223496010%22%2C%2238148472%22%2C%223999714%22%2C%224003896%22%2C%22452399%22%2C%22473671%22%2C%225237229%22%2C%226891342%22%2C%227271002%22%2C%2277580646%22%2C%22790761%22%2C%2280094295%22%2C%2287082318%22%2C%2288473230%22%2C%2292725201%22%2C%229440153%22%2C%22979161%22%2C%2219121612%22%5D&amp;schoolFilter=%5B%22962826%22%5D" TargetMode="External"/><Relationship Id="rId3" Type="http://schemas.openxmlformats.org/officeDocument/2006/relationships/hyperlink" Target="https://www.linkedin.com/search/results/people/?keywords=%27%22PhD%22%20OR%20%22Ph.D%22&amp;origin=FACETED_SEARCH&amp;currentCompany=%5B%2298059616%22%2C%22162715%22%2C%224114%22%2C%229884%22%2C%2210116%22%2C%22111557%22%2C%221185%22%2C%221304385%22%2C%221399%22%2C%221406%22%2C%221485%22%2C%22152417%22%2C%221526%22%2C%2215720%22%2C%2215749%22%2C%221602%22%2C%221603%22%2C%2216233341%22%2C%221642%22%2C%22165467%22%2C%22165926%22%2C%221662%22%2C%221663%22%2C%2217609%22%2C%221773%22%2C%221893%22%2C%222068%22%2C%222227%22%2C%2224773027%22%2C%222562%22%2C%222633%22%2C%223081%22%2C%223123%22%2C%223222%22%2C%223235%22%2C%223818%22%2C%224059%22%2C%224713%22%2C%224791%22%2C%224857%22%2C%224891%22%2C%2252615%22%2C%225482%22%2C%225667%22%2C%225870%22%2C%225973%22%2C%226899%22%2C%227462%22%2C%2283051748%22%2C%228306%22%2C%228511%22%2C%229711%22%5D&amp;schoolFilter=%5B%2271735%22%5D&amp;page=14&amp;spellCorrectionEnabled=true&amp;prioritizeMessage=false" TargetMode="External"/><Relationship Id="rId12" Type="http://schemas.openxmlformats.org/officeDocument/2006/relationships/hyperlink" Target="https://www.linkedin.com/school/universite-de-caen-normandie/people/?facetCurrentCompany=4249%2C10279761%2C11455%2C1389%2C1689%2C1037919%2C4120%2C1271%2C11142%2C10670453%2C1818%2C82315716%2C3901%2C298246%2C565541%2C607957%2C715602%2C21474%2C162834%2C163332%2C74501517%2C67292165%2C715837%2C85259%2C25100%2C455961%2C549842%2C1711137%2C166785%2C2695044%2C1323314%2C2870457%2C785015%2C34681021%2C7480%2C541318%2C3900%2C549863%2C245681%2C3783876" TargetMode="External"/><Relationship Id="rId17" Type="http://schemas.openxmlformats.org/officeDocument/2006/relationships/hyperlink" Target="https://www.linkedin.com/search/results/people/?keywords=PhD%20OR%20Ph.D%20&amp;origin=FACETED_SEARCH&amp;currentCompany=%5B%2274455198%22%2C%229234947%22%2C%2210021957%22%2C%221010434%22%2C%22103518650%22%2C%22103562612%22%2C%2210461306%22%2C%22104851425%22%2C%2210493283%22%2C%2210578678%22%2C%2211002305%22%2C%2211003039%22%2C%2211005891%22%2C%2211007974%22%2C%2211017504%22%2C%221112629%22%2C%2211214486%22%2C%2211247364%22%2C%2211699956%22%2C%2211791077%22%2C%2211834686%22%2C%22123438%22%2C%2212632136%22%2C%2212996215%22%2C%221310218%22%2C%221377153%22%2C%221398322%22%2C%2214795698%22%2C%2215190078%22%2C%2215232475%22%2C%2215822176%22%2C%221613379%22%2C%221638827%22%2C%2218270426%22%2C%2218388208%22%2C%2218547227%22%2C%221856219%22%2C%2218590149%22%2C%2218665188%22%2C%2218971335%22%2C%2219105637%22%2C%222016548%22%2C%222052362%22%2C%222063208%22%2C%222586015%22%2C%2226015329%22%2C%222625740%22%2C%222663554%22%2C%2226720528%22%2C%222683%22%2C%2226864284%22%2C%2226907403%22%2C%222773597%22%2C%222776913%22%2C%222846232%22%2C%2228667627%22%2C%222872549%22%2C%222900651%22%2C%223057961%22%2C%223231705%22%2C%223289642%22%2C%223302257%22%2C%223478581%22%2C%2234919195%22%2C%2234963264%22%2C%223516630%22%2C%2235479063%22%2C%2238160027%22%2C%223845426%22%2C%22421176%22%2C%2242688200%22%2C%224346099%22%2C%2248928983%22%2C%225107603%22%2C%225123991%22%2C%22577056%22%2C%22579412%22%2C%226012668%22%2C%226081332%22%2C%2264555614%22%2C%2265275235%22%2C%2268156781%22%2C%2268160736%22%2C%2269490870%22%2C%2271264038%22%2C%227162303%22%2C%2272394327%22%2C%2272411180%22%2C%227277364%22%2C%2274321984%22%2C%2274982084%22%2C%2276997450%22%2C%22776143%22%2C%2277632949%22%2C%2278385961%22%2C%22791598%22%2C%2279664132%22%2C%2279870098%22%2C%2279871861%22%2C%2282017773%22%2C%2285610709%22%2C%2285971362%22%2C%2290171%22%2C%2291723106%22%2C%229191019%22%2C%229208013%22%2C%229391367%22%2C%229488507%22%5D&amp;schoolFilter=%5B%22962826%22%5D&amp;page=4&amp;spellCorrectionEnabled=true&amp;prioritizeMessage=false" TargetMode="External"/><Relationship Id="rId25" Type="http://schemas.openxmlformats.org/officeDocument/2006/relationships/hyperlink" Target="https://www.linkedin.com/search/results/people/?keywords=%27%22PhD%22%20OR%20%22Ph.D%22&amp;origin=FACETED_SEARCH&amp;currentCompany=%5B%2210017660%22%2C%221067%22%2C%221068%22%2C%2211058636%22%2C%221123%22%2C%2211305%22%2C%2211339321%22%2C%2211448%22%2C%221214%22%2C%2212206%22%2C%221241%22%2C%221262%22%2C%221347459%22%2C%221382%22%2C%2214322%22%2C%221508%22%2C%221608360%22%2C%22163040%22%2C%22163967%22%2C%22166426%22%2C%221691%22%2C%221701255%22%2C%2219815%22%2C%222221%22%2C%2222559%22%2C%22237118%22%2C%222579%22%2C%222611817%22%2C%222648533%22%2C%22282760%22%2C%222979%22%2C%22343556%22%2C%2234644526%22%2C%223496831%22%2C%223880216%22%2C%22439981%22%2C%22497017%22%2C%226331%22%2C%22718432%22%2C%22732914%22%2C%227467%22%2C%2279376776%22%2C%22811282%22%2C%228635%22%2C%229218046%22%2C%22930708%22%2C%229623%22%5D&amp;schoolFilter=%5B%22962826%22%5D" TargetMode="External"/><Relationship Id="rId33" Type="http://schemas.openxmlformats.org/officeDocument/2006/relationships/hyperlink" Target="https://www.linkedin.com/search/results/people/?keywords=%27%22PhD%22%20OR%20%22Ph.D%22&amp;origin=FACETED_SEARCH&amp;currentCompany=%5B%221110%22%2C%221060%22%2C%221070%22%2C%22132664%22%2C%222288%22%2C%223014%22%2C%223665%22%2C%227545%22%5D&amp;schoolFilter=%5B%22962826%22%5D&amp;page=2&amp;spellCorrectionEnabled=true&amp;prioritizeMessage=false" TargetMode="External"/><Relationship Id="rId38" Type="http://schemas.openxmlformats.org/officeDocument/2006/relationships/hyperlink" Target="https://www.linkedin.com/school/universite-de-rouen/people/?facetCurrentCompany=12750252%2C63603%2C1134898%2C3624232%2C1529927%2C7098615%2C11206862%2C13023557%2C2048065%2C43289149%2C66361351%2C10363617%2C28653846%2C11568933%2C56323%2C8719582%2C10185296%2C5909806%2C1987598%2C3762482%2C18356800%2C26085437%2C6834401%2C6971954%2C11834954%2C11087548%2C70919392%2C10622339%2C9415237%2C1408791%2C4857550%2C96818260%2C101075295%2C7239314%2C138897%2C1131556%2C19016187%2C64987946%2C19171105%2C105994942%2C25540711%2C34576753%2C11248507%2C20133071%2C11228237%2C98079287%2C10987429%2C49082852%2C76802402%2C7114015%2C72390640%2C108010515" TargetMode="External"/><Relationship Id="rId46" Type="http://schemas.openxmlformats.org/officeDocument/2006/relationships/hyperlink" Target="https://www.linkedin.com/school/universite-de-rouen/people/?facetCurrentCompany=17577%2C2999687%2C164715%2C5790%2C164788%2C6814%2C6533%2C165528%2C165597%2C2183106%2C2831374%2C3565400%2C164412%2C13258%2C2533080%2C355329%2C21575%2C8602%2C163855%2C2924299%2C101611463%2C66256%2C53025%2C5493%2C6358%2C623842%2C11508187%2C560124%2C2706866%2C3961767%2C164666%2C14803666%2C32003%2C5001%2C1632479%2C2646%2C2029%2C5328%2C2271%2C2743%2C4688%2C162993%2C6585%2C14547911%2C1429489%2C2677%2C78704829%2C2758548" TargetMode="External"/><Relationship Id="rId59" Type="http://schemas.openxmlformats.org/officeDocument/2006/relationships/hyperlink" Target="https://www.linkedin.com/school/universite-de-caen-normandie/people/?facetCurrentCompany=1038%2C1033%2C10133%2C1075%2C1182854%2C1349%2C1371%2C162559%2C1784%2C2114%2C26855%2C3230748%2C4160" TargetMode="External"/><Relationship Id="rId67" Type="http://schemas.openxmlformats.org/officeDocument/2006/relationships/hyperlink" Target="https://www.linkedin.com/school/universite-de-caen-normandie/people/?facetCurrentCompany=36132%2C162884%2C17727%2C7018%2C12281%2C18391%2C76738%2C18833035%2C1420193%2C162654%2C1304349%2C468160%2C157305%2C7581%2C27185562%2C3035129%2C4782%2C4422%2C3954%2C3186%2C4920%2C5829%2C4304%2C7194%2C5732%2C284053%2C107138364%2C17937327%2C102863221%2C162548%2C12383%2C11058636%2C2890648%2C10376761%2C3591088%2C5000754%2C13057615%2C11144935%2C18571104%2C395999%2C75872264%2C10381842%2C53102655%2C70968957" TargetMode="External"/><Relationship Id="rId20" Type="http://schemas.openxmlformats.org/officeDocument/2006/relationships/hyperlink" Target="https://www.linkedin.com/school/universite-de-caen-normandie/people/?facetCurrentCompany=1612%2C3727%2C9196246%2C3102%2C163905%2C2678%2C157261%2C2238%2C6150%2C15088102%2C2599%2C163668%2C78360275%2C10301627%2C1016%2C12394%2C164065%2C15100%2C3475%2C1344%2C8878%2C8483%2C39130%2C1544%2C1841%2C1344542%2C1511%2C1393%2C12951%2C1090%2C1116%2C33671%2C2981%2C82053%2C305287%2C157241%2C13173%2C3282%2C2059%2C1248%2C688652" TargetMode="External"/><Relationship Id="rId41" Type="http://schemas.openxmlformats.org/officeDocument/2006/relationships/hyperlink" Target="https://www.linkedin.com/search/results/people/?keywords=%27%22PhD%22%20&amp;origin=GLOBAL_SEARCH_HEADER&amp;currentCompany=%5B%22101075295%22%2C%2210185296%22%2C%2210363617%22%2C%22105994942%22%2C%2210622339%22%2C%22108010515%22%2C%2210987429%22%2C%2211087548%22%2C%2211206862%22%2C%2211228237%22%2C%2211248507%22%2C%221131556%22%2C%221134898%22%2C%2211568933%22%2C%2211834954%22%2C%2212750252%22%2C%2213023557%22%2C%22138897%22%2C%221529927%22%2C%2218356800%22%2C%2219016187%22%2C%2219171105%22%2C%221987598%22%2C%2220133071%22%2C%222048065%22%2C%222539705%22%2C%2225540711%22%2C%2226085437%22%2C%2228653846%22%2C%2234576753%22%2C%223624232%22%2C%223762482%22%2C%2243289149%22%2C%224857550%22%2C%2249082852%22%2C%2256323%22%2C%225909806%22%2C%2263603%22%2C%2264987946%22%2C%2266361351%22%2C%226834401%22%2C%226971954%22%2C%2270919392%22%2C%227098615%22%2C%227114015%22%2C%2272390640%22%2C%227239314%22%2C%2276802402%22%2C%228719582%22%2C%229415237%22%2C%2296818260%22%2C%2298079287%22%5D&amp;schoolFilter=%5B%22962826%22%5D" TargetMode="External"/><Relationship Id="rId54" Type="http://schemas.openxmlformats.org/officeDocument/2006/relationships/hyperlink" Target="https://www.linkedin.com/search/results/people/?keywords=%27%22PhD%22%20OR%20%22Ph.D%22&amp;origin=FACETED_SEARCH&amp;currentCompany=%5B%221009%22%2C%221028%22%2C%221112%22%2C%221259%22%2C%221415%22%2C%22157240%22%2C%22162561%22%2C%221956%22%2C%222382910%22%2C%2226684491%22%2C%222780%22%2C%223054%22%2C%2268841835%22%2C%227041%22%2C%2279383535%22%5D&amp;schoolFilter=%5B%2271735%22%5D" TargetMode="External"/><Relationship Id="rId62" Type="http://schemas.openxmlformats.org/officeDocument/2006/relationships/hyperlink" Target="https://www.linkedin.com/search/results/people/?keywords=%22PhD%22%20OR%20%22Ph.D%22&amp;origin=FACETED_SEARCH&amp;currentCompany=%5B%2210514999%22%2C%2217796%22%2C%221943059%22%2C%2225886542%22%2C%222828217%22%2C%223169308%22%2C%223224429%22%2C%2244237%22%2C%225786%22%2C%2258636%22%2C%22770174%22%2C%22860481%22%5D&amp;schoolFilter=%5B%2271735%22%5D" TargetMode="External"/><Relationship Id="rId70" Type="http://schemas.openxmlformats.org/officeDocument/2006/relationships/hyperlink" Target="https://www.linkedin.com/search/results/people/?keywords=%27%22PhD%22%20OR%20%22Ph.D%22&amp;origin=FACETED_SEARCH&amp;currentCompany=%5B%2210244935%22%2C%2210260042%22%2C%22106876782%22%2C%2210848270%22%2C%2211215460%22%2C%2211297345%22%2C%2212595861%22%2C%221328834%22%2C%22138119%22%2C%2218306756%22%2C%2218317%22%2C%2218509167%22%2C%221891446%22%2C%2218940536%22%2C%2219104481%22%2C%221937174%22%2C%222442970%22%2C%2225346827%22%2C%2226694693%22%2C%222758548%22%2C%2228616054%22%2C%2228632514%22%2C%2229344662%22%2C%2233267%22%2C%223496010%22%2C%2238148472%22%2C%223999714%22%2C%224003896%22%2C%22452399%22%2C%22473671%22%2C%225237229%22%2C%226891342%22%2C%227271002%22%2C%2277580646%22%2C%22790761%22%2C%2280094295%22%2C%2287082318%22%2C%2288473230%22%2C%2292725201%22%2C%229440153%22%2C%22979161%22%2C%2219121612%22%5D&amp;schoolFilter=%5B%2271735%22%5D" TargetMode="External"/><Relationship Id="rId1" Type="http://schemas.openxmlformats.org/officeDocument/2006/relationships/slideLayout" Target="../slideLayouts/slideLayout2.xml"/><Relationship Id="rId6" Type="http://schemas.openxmlformats.org/officeDocument/2006/relationships/hyperlink" Target="https://www.linkedin.com/school/universite-de-rouen/people/?facetCurrentCompany=521777%2C1951%2C2734%2C2431%2C2443%2C166019%2C66256333%2C15082918%2C542145%2C4242%2C1242225%2C10236541%2C7312%2C2669%2C8693%2C4101%2C164883%2C44455449%2C239078%2C2087%2C10055%2C78787910%2C7168%2C3211%2C8050%2C40653509%2C103120431%2C3534%2C2387%2C10181422%2C34272%2C5197819%2C2093%2C575316%2C10424531%2C3200%2C59938%2C15564%2C3745%2C7163" TargetMode="External"/><Relationship Id="rId15" Type="http://schemas.openxmlformats.org/officeDocument/2006/relationships/hyperlink" Target="https://www.linkedin.com/search/results/people/?keywords=PhD%20OR%20Ph.D%20&amp;origin=FACETED_SEARCH&amp;currentCompany=%5B%2274455198%22%2C%229234947%22%2C%2210021957%22%2C%221010434%22%2C%22103518650%22%2C%22103562612%22%2C%2210461306%22%2C%22104851425%22%2C%2210493283%22%2C%2210578678%22%2C%2211002305%22%2C%2211003039%22%2C%2211005891%22%2C%2211007974%22%2C%2211017504%22%2C%221112629%22%2C%2211214486%22%2C%2211247364%22%2C%2211699956%22%2C%2211791077%22%2C%2211834686%22%2C%22123438%22%2C%2212632136%22%2C%2212996215%22%2C%221310218%22%2C%221377153%22%2C%221398322%22%2C%2214795698%22%2C%2215190078%22%2C%2215232475%22%2C%2215822176%22%2C%221613379%22%2C%221638827%22%2C%2218270426%22%2C%2218388208%22%2C%2218547227%22%2C%221856219%22%2C%2218590149%22%2C%2218665188%22%2C%2218971335%22%2C%2219105637%22%2C%222016548%22%2C%222052362%22%2C%222063208%22%2C%222586015%22%2C%2226015329%22%2C%222625740%22%2C%222663554%22%2C%2226720528%22%2C%222683%22%2C%2226864284%22%2C%2226907403%22%2C%222773597%22%2C%222776913%22%2C%222846232%22%2C%2228667627%22%2C%222872549%22%2C%223057961%22%2C%223231705%22%2C%223289642%22%2C%223302257%22%2C%223478581%22%2C%2234919195%22%2C%2234963264%22%2C%223516630%22%2C%2235479063%22%2C%2238160027%22%2C%223845426%22%2C%22421176%22%2C%2242688200%22%2C%224346099%22%2C%2248928983%22%2C%225107603%22%2C%225123991%22%2C%22577056%22%2C%22579412%22%2C%226012668%22%2C%226081332%22%2C%2264555614%22%2C%2265275235%22%2C%2268156781%22%2C%2268160736%22%2C%2269490870%22%2C%2271264038%22%2C%227162303%22%2C%2272394327%22%2C%2272411180%22%2C%227277364%22%2C%2274321984%22%2C%2274982084%22%2C%2276997450%22%2C%22776143%22%2C%2277632949%22%2C%2278385961%22%2C%22791598%22%2C%2279664132%22%2C%2279870098%22%2C%2279871861%22%2C%2282017773%22%2C%2285610709%22%2C%2285971362%22%2C%2290171%22%2C%2291723106%22%2C%229191019%22%2C%229208013%22%2C%229391367%22%2C%229488507%22%2C%222900651%22%5D&amp;schoolFilter=%5B%2271735%22%5D&amp;page=3&amp;spellCorrectionEnabled=true&amp;prioritizeMessage=false" TargetMode="External"/><Relationship Id="rId23" Type="http://schemas.openxmlformats.org/officeDocument/2006/relationships/hyperlink" Target="https://www.linkedin.com/search/results/people/?keywords=%27%22PhD%22%20OR%20%22Ph.D%22&amp;origin=FACETED_SEARCH&amp;currentCompany=%5B%2210017660%22%2C%221067%22%2C%221068%22%2C%2211058636%22%2C%221123%22%2C%2211305%22%2C%2211339321%22%2C%2211448%22%2C%221214%22%2C%2212206%22%2C%221241%22%2C%221262%22%2C%221347459%22%2C%221382%22%2C%2214322%22%2C%221508%22%2C%221608360%22%2C%22163040%22%2C%22163967%22%2C%22166426%22%2C%221691%22%2C%2219815%22%2C%222221%22%2C%2222559%22%2C%22237118%22%2C%222579%22%2C%222611817%22%2C%222648533%22%2C%22282760%22%2C%222979%22%2C%22343556%22%2C%2234644526%22%2C%223496831%22%2C%223880216%22%2C%22439981%22%2C%22497017%22%2C%226331%22%2C%22718432%22%2C%22732914%22%2C%227467%22%2C%2279376776%22%2C%22811282%22%2C%228635%22%2C%229218046%22%2C%22930708%22%2C%229623%22%2C%221701255%22%5D&amp;schoolFilter=%5B%2271735%22%5D&amp;page=2&amp;spellCorrectionEnabled=true&amp;prioritizeMessage=false" TargetMode="External"/><Relationship Id="rId28" Type="http://schemas.openxmlformats.org/officeDocument/2006/relationships/hyperlink" Target="https://www.linkedin.com/school/universite-de-caen-normandie/people/?facetCurrentCompany=1618%2C1088%2C3894%2C3608%2C2017%2C9650115%2C2148%2C1053%2C2018%2C1497%2C4472%2C52197%2C14824825%2C17220%2C258644" TargetMode="External"/><Relationship Id="rId36" Type="http://schemas.openxmlformats.org/officeDocument/2006/relationships/hyperlink" Target="https://www.linkedin.com/school/universite-de-caen-normandie/people/?facetCurrentCompany=3896%2C3488%2C1035%2C10667%2C1115%2C1441%2C1586%2C2508619%2C2528%2C3185" TargetMode="External"/><Relationship Id="rId49" Type="http://schemas.openxmlformats.org/officeDocument/2006/relationships/hyperlink" Target="https://www.linkedin.com/search/results/people/?keywords=%27%22PhD%22%20OR%20%22Ph.D%22&amp;origin=FACETED_SEARCH&amp;currentCompany=%5B%22101611463%22%2C%2211508187%22%2C%2213258%22%2C%221429489%22%2C%2214547911%22%2C%2214803666%22%2C%22162993%22%2C%221632479%22%2C%22163855%22%2C%22164412%22%2C%22164666%22%2C%22164715%22%2C%22164788%22%2C%22165528%22%2C%22165597%22%2C%2217577%22%2C%222029%22%2C%2221575%22%2C%222183106%22%2C%222271%22%2C%222533080%22%2C%222646%22%2C%222677%22%2C%222706866%22%2C%222743%22%2C%222831374%22%2C%222924299%22%2C%222999687%22%2C%2232003%22%2C%22355329%22%2C%223565400%22%2C%223961767%22%2C%224688%22%2C%225001%22%2C%2253025%22%2C%225328%22%2C%225493%22%2C%22560124%22%2C%225790%22%2C%22623842%22%2C%226358%22%2C%226533%22%2C%226585%22%2C%2266256%22%2C%226814%22%2C%228602%22%5D&amp;schoolFilter=%5B%22962826%22%5D" TargetMode="External"/><Relationship Id="rId57" Type="http://schemas.openxmlformats.org/officeDocument/2006/relationships/hyperlink" Target="https://www.linkedin.com/school/universite-de-rouen/people/?facetCurrentCompany=1038%2C1033%2C10133%2C1075%2C1182854%2C1349%2C1371%2C162559%2C1784%2C2114%2C26855%2C3230748%2C4160" TargetMode="External"/><Relationship Id="rId10" Type="http://schemas.openxmlformats.org/officeDocument/2006/relationships/hyperlink" Target="https://www.linkedin.com/school/universite-de-rouen/people/?facetCurrentCompany=4249%2C10279761%2C11455%2C1389%2C1689%2C1037919%2C4120%2C1271%2C11142%2C10670453%2C1818%2C82315716%2C3901%2C298246%2C565541%2C607957%2C715602%2C21474%2C162834%2C163332%2C74501517%2C67292165%2C715837%2C85259%2C25100%2C455961%2C549842%2C1711137%2C166785%2C2695044%2C1323314%2C2870457%2C785015%2C34681021%2C7480%2C541318%2C3900%2C549863%2C245681%2C3783876" TargetMode="External"/><Relationship Id="rId31" Type="http://schemas.openxmlformats.org/officeDocument/2006/relationships/hyperlink" Target="https://www.linkedin.com/search/results/people/?keywords=%27%22PhD%22%20OR%20%22Ph.D%22&amp;origin=FACETED_SEARCH&amp;currentCompany=%5B%221110%22%2C%221060%22%2C%221070%22%2C%22132664%22%2C%222288%22%2C%223014%22%2C%223665%22%2C%227545%22%5D&amp;schoolFilter=%5B%2271735%22%5D" TargetMode="External"/><Relationship Id="rId44" Type="http://schemas.openxmlformats.org/officeDocument/2006/relationships/hyperlink" Target="https://www.linkedin.com/school/universite-de-caen-normandie/people/?facetCurrentCompany=2329%2C4592%2C1015%2C1043%2C11057%2C118246%2C130786%2C162271%2C2753%2C277579%2C313679%2C360308" TargetMode="External"/><Relationship Id="rId52" Type="http://schemas.openxmlformats.org/officeDocument/2006/relationships/hyperlink" Target="https://www.linkedin.com/search/results/people/?keywords=%27%22PhD%22%20OR%20%22Ph.D%22&amp;origin=FACETED_SEARCH&amp;currentCompany=%5B%2215541%22%2C%2215633%22%2C%2231393419%22%2C%223592%22%2C%2237155%22%2C%224997%22%2C%225322%22%2C%2272092703%22%5D&amp;schoolFilter=%5B%22962826%22%5D&amp;page=2&amp;spellCorrectionEnabled=true&amp;prioritizeMessage=false" TargetMode="External"/><Relationship Id="rId60" Type="http://schemas.openxmlformats.org/officeDocument/2006/relationships/hyperlink" Target="https://www.linkedin.com/search/results/people/?keywords=%27%22PhD%22%20OR%20%22Ph.D%22&amp;origin=FACETED_SEARCH&amp;currentCompany=%5B%2210133%22%2C%221033%22%2C%221038%22%2C%221075%22%2C%221182854%22%2C%221349%22%2C%221371%22%2C%22162559%22%2C%221784%22%2C%222114%22%2C%2226855%22%2C%223230748%22%2C%224160%22%5D&amp;schoolFilter=%5B%22962826%22%5D" TargetMode="External"/><Relationship Id="rId65" Type="http://schemas.openxmlformats.org/officeDocument/2006/relationships/hyperlink" Target="https://www.linkedin.com/school/universite-de-rouen/people/?facetCurrentCompany=36132%2C162884%2C17727%2C7018%2C12281%2C18391%2C76738%2C18833035%2C1420193%2C162654%2C1304349%2C468160%2C157305%2C7581%2C27185562%2C3035129%2C4782%2C4422%2C3954%2C3186%2C4920%2C5829%2C4304%2C7194%2C5732%2C284053%2C107138364%2C17937327%2C102863221%2C162548%2C12383%2C11058636%2C2890648%2C10376761%2C3591088%2C5000754%2C13057615%2C11144935%2C18571104%2C395999%2C75872264%2C10381842%2C53102655%2C70968957" TargetMode="External"/><Relationship Id="rId4" Type="http://schemas.openxmlformats.org/officeDocument/2006/relationships/hyperlink" Target="https://www.linkedin.com/school/universite-de-caen-normandie/people/?facetCurrentCompany=1662%2C1642%2C9884%2C3818%2C98059616%2C4114%2C83051748%2C2633%2C165926%2C1406%2C1485%2C1399%2C165467%2C1602%2C4791%2C162715%2C4857%2C7462%2C3235%2C2227%2C1893%2C3081%2C1603%2C2562%2C5973%2C15720%2C1304385%2C5667%2C5870%2C1663%2C52615%2C4713%2C3222%2C16233341%2C6899%2C10116%2C5482%2C17609%2C8511%2C3123%2C111557%2C1185%2C1773%2C8306%2C1526%2C9711%2C24773027%2C15749%2C4891%2C2068%2C4059%2C152417" TargetMode="External"/><Relationship Id="rId9" Type="http://schemas.openxmlformats.org/officeDocument/2006/relationships/hyperlink" Target="https://www.linkedin.com/search/results/people/?keywords=%27%22PhD%22%20OR%20%22Ph.D%22&amp;origin=FACETED_SEARCH&amp;currentCompany=%5B%22521777%22%2C%2210055%22%2C%2210181422%22%2C%2210236541%22%2C%22103120431%22%2C%2210424531%22%2C%221242225%22%2C%2215082918%22%2C%2215564%22%2C%22164883%22%2C%22166019%22%2C%221951%22%2C%222087%22%2C%222093%22%2C%222387%22%2C%22239078%22%2C%222431%22%2C%222443%22%2C%222669%22%2C%222734%22%2C%223200%22%2C%223211%22%2C%2234272%22%2C%223534%22%2C%223745%22%2C%2240653509%22%2C%224101%22%2C%224242%22%2C%2244455449%22%2C%225197819%22%2C%22542145%22%2C%22575316%22%2C%2259938%22%2C%2266256333%22%2C%227163%22%2C%227168%22%2C%227312%22%2C%2278787910%22%2C%228050%22%2C%228693%22%5D&amp;schoolFilter=%5B%22962826%22%5D&amp;page=4&amp;spellCorrectionEnabled=true&amp;prioritizeMessage=false" TargetMode="External"/><Relationship Id="rId13" Type="http://schemas.openxmlformats.org/officeDocument/2006/relationships/hyperlink" Target="https://www.linkedin.com/search/results/people/?keywords=%27%22PhD%22%20OR%20%22Ph.D%22&amp;origin=FACETED_SEARCH&amp;currentCompany=%5B%22162834%22%2C%221818%22%2C%2210279761%22%2C%221037919%22%2C%2210670453%22%2C%2211142%22%2C%2211455%22%2C%221271%22%2C%221323314%22%2C%221389%22%2C%22163332%22%2C%22166785%22%2C%221689%22%2C%221711137%22%2C%2221474%22%2C%22245681%22%2C%2225100%22%2C%222695044%22%2C%222870457%22%2C%22298246%22%2C%2234681021%22%2C%223783876%22%2C%223900%22%2C%223901%22%2C%224120%22%2C%224249%22%2C%22455961%22%2C%22541318%22%2C%22549842%22%2C%22549863%22%2C%22565541%22%2C%22607957%22%2C%2267292165%22%2C%22715602%22%2C%22715837%22%2C%2274501517%22%2C%227480%22%2C%22785015%22%2C%2282315716%22%2C%2285259%22%5D&amp;schoolFilter=%5B%22962826%22%5D&amp;page=4&amp;spellCorrectionEnabled=true&amp;prioritizeMessage=false" TargetMode="External"/><Relationship Id="rId18" Type="http://schemas.openxmlformats.org/officeDocument/2006/relationships/hyperlink" Target="https://www.linkedin.com/school/universite-de-rouen/people/?facetCurrentCompany=1612%2C3727%2C9196246%2C3102%2C163905%2C2678%2C157261%2C2238%2C6150%2C15088102%2C2599%2C163668%2C78360275%2C10301627%2C1016%2C12394%2C164065%2C15100%2C3475%2C1344%2C8878%2C8483%2C39130%2C1544%2C1841%2C1344542%2C1511%2C1393%2C12951%2C1090%2C1116%2C33671%2C2981%2C82053%2C305287%2C157241%2C13173%2C3282%2C2059%2C1248%2C688652" TargetMode="External"/><Relationship Id="rId39" Type="http://schemas.openxmlformats.org/officeDocument/2006/relationships/hyperlink" Target="https://www.linkedin.com/search/results/people/?keywords=%27%22PhD%22%20OR%20%22Ph.D%22&amp;origin=FACETED_SEARCH&amp;currentCompany=%5B%22101075295%22%2C%2210185296%22%2C%2210363617%22%2C%22105994942%22%2C%2210622339%22%2C%22108010515%22%2C%2210987429%22%2C%2211087548%22%2C%2211206862%22%2C%2211228237%22%2C%2211248507%22%2C%221131556%22%2C%221134898%22%2C%2211568933%22%2C%2211834954%22%2C%2212750252%22%2C%2213023557%22%2C%22138897%22%2C%221529927%22%2C%2218356800%22%2C%2219016187%22%2C%2219171105%22%2C%221987598%22%2C%2220133071%22%2C%222048065%22%2C%222539705%22%2C%2225540711%22%2C%2226085437%22%2C%2228653846%22%2C%2234576753%22%2C%223624232%22%2C%223762482%22%2C%2243289149%22%2C%224857550%22%2C%2249082852%22%2C%2256323%22%2C%225909806%22%2C%2263603%22%2C%2264987946%22%2C%2266361351%22%2C%226834401%22%2C%226971954%22%2C%2270919392%22%2C%227098615%22%2C%227114015%22%2C%2272390640%22%2C%227239314%22%2C%2276802402%22%2C%228719582%22%2C%229415237%22%2C%2296818260%22%2C%2298079287%22%5D&amp;schoolFilter=%5B%2271735%22%5D" TargetMode="External"/><Relationship Id="rId34" Type="http://schemas.openxmlformats.org/officeDocument/2006/relationships/hyperlink" Target="https://www.linkedin.com/school/universite-de-rouen/people/?facetCurrentCompany=3896%2C3488%2C1035%2C10667%2C1115%2C1441%2C1586%2C2508619%2C2528%2C3185" TargetMode="External"/><Relationship Id="rId50" Type="http://schemas.openxmlformats.org/officeDocument/2006/relationships/hyperlink" Target="https://www.linkedin.com/school/universite-de-caen-normandie/people/?facetCurrentCompany=72092703%2C5322%2C15541%2C15633%2C31393419%2C3592%2C37155%2C4997" TargetMode="External"/><Relationship Id="rId55" Type="http://schemas.openxmlformats.org/officeDocument/2006/relationships/hyperlink" Target="https://www.linkedin.com/school/universite-de-caen-normandie/people/?facetCurrentCompany=157240%2C1009%2C26684491%2C2780%2C3054%2C79383535%2C1415%2C2382910%2C1259%2C7041%2C1112%2C1956%2C162561%2C68841835%2C1028"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56AAAE-6F3C-8D75-F667-48F73399C9B5}"/>
              </a:ext>
            </a:extLst>
          </p:cNvPr>
          <p:cNvSpPr>
            <a:spLocks noGrp="1"/>
          </p:cNvSpPr>
          <p:nvPr>
            <p:ph type="ctrTitle"/>
          </p:nvPr>
        </p:nvSpPr>
        <p:spPr/>
        <p:txBody>
          <a:bodyPr>
            <a:normAutofit/>
          </a:bodyPr>
          <a:lstStyle/>
          <a:p>
            <a:r>
              <a:rPr lang="fr-FR" sz="2800" dirty="0"/>
              <a:t>Profils LinkedIn Alumni &amp; Alumni PhD</a:t>
            </a:r>
            <a:br>
              <a:rPr lang="fr-FR" sz="2800" dirty="0"/>
            </a:br>
            <a:r>
              <a:rPr lang="fr-FR" sz="2400" dirty="0"/>
              <a:t>Universités de Normandie</a:t>
            </a:r>
          </a:p>
        </p:txBody>
      </p:sp>
      <p:sp>
        <p:nvSpPr>
          <p:cNvPr id="3" name="Sous-titre 2">
            <a:extLst>
              <a:ext uri="{FF2B5EF4-FFF2-40B4-BE49-F238E27FC236}">
                <a16:creationId xmlns:a16="http://schemas.microsoft.com/office/drawing/2014/main" id="{B2CA51D1-FFFE-78AC-19C0-05BCB26B4651}"/>
              </a:ext>
            </a:extLst>
          </p:cNvPr>
          <p:cNvSpPr>
            <a:spLocks noGrp="1"/>
          </p:cNvSpPr>
          <p:nvPr>
            <p:ph type="subTitle" idx="1"/>
          </p:nvPr>
        </p:nvSpPr>
        <p:spPr/>
        <p:txBody>
          <a:bodyPr/>
          <a:lstStyle/>
          <a:p>
            <a:pPr algn="l"/>
            <a:r>
              <a:rPr lang="fr-FR" dirty="0"/>
              <a:t>Partie 1: Localisation</a:t>
            </a:r>
          </a:p>
          <a:p>
            <a:pPr algn="l"/>
            <a:r>
              <a:rPr lang="fr-FR" dirty="0"/>
              <a:t>Partie 2: Secteurs d’activités</a:t>
            </a:r>
          </a:p>
          <a:p>
            <a:pPr algn="l"/>
            <a:r>
              <a:rPr lang="fr-FR" b="1" dirty="0"/>
              <a:t>Partie 3: Familles d’employeurs</a:t>
            </a:r>
          </a:p>
        </p:txBody>
      </p:sp>
      <p:sp>
        <p:nvSpPr>
          <p:cNvPr id="4" name="Espace réservé du numéro de diapositive 3">
            <a:extLst>
              <a:ext uri="{FF2B5EF4-FFF2-40B4-BE49-F238E27FC236}">
                <a16:creationId xmlns:a16="http://schemas.microsoft.com/office/drawing/2014/main" id="{B41E2E6D-2FD7-2270-E1C4-9C2A3C4E43B5}"/>
              </a:ext>
            </a:extLst>
          </p:cNvPr>
          <p:cNvSpPr>
            <a:spLocks noGrp="1"/>
          </p:cNvSpPr>
          <p:nvPr>
            <p:ph type="sldNum" sz="quarter" idx="12"/>
          </p:nvPr>
        </p:nvSpPr>
        <p:spPr/>
        <p:txBody>
          <a:bodyPr/>
          <a:lstStyle/>
          <a:p>
            <a:fld id="{6F0EA37E-925B-7745-9AD4-2009FE776D39}" type="slidenum">
              <a:rPr lang="fr-FR" smtClean="0"/>
              <a:t>1</a:t>
            </a:fld>
            <a:endParaRPr lang="fr-FR"/>
          </a:p>
        </p:txBody>
      </p:sp>
      <p:sp>
        <p:nvSpPr>
          <p:cNvPr id="5" name="ZoneTexte 4">
            <a:extLst>
              <a:ext uri="{FF2B5EF4-FFF2-40B4-BE49-F238E27FC236}">
                <a16:creationId xmlns:a16="http://schemas.microsoft.com/office/drawing/2014/main" id="{94840AFA-D533-074C-A040-C60AEA73AFC9}"/>
              </a:ext>
            </a:extLst>
          </p:cNvPr>
          <p:cNvSpPr txBox="1"/>
          <p:nvPr/>
        </p:nvSpPr>
        <p:spPr>
          <a:xfrm>
            <a:off x="575352" y="430123"/>
            <a:ext cx="3154167" cy="1200329"/>
          </a:xfrm>
          <a:prstGeom prst="rect">
            <a:avLst/>
          </a:prstGeom>
          <a:noFill/>
        </p:spPr>
        <p:txBody>
          <a:bodyPr wrap="square" rtlCol="0">
            <a:spAutoFit/>
          </a:bodyPr>
          <a:lstStyle/>
          <a:p>
            <a:r>
              <a:rPr lang="fr-FR" dirty="0"/>
              <a:t>Document de travail</a:t>
            </a:r>
          </a:p>
          <a:p>
            <a:r>
              <a:rPr lang="fr-FR" dirty="0"/>
              <a:t>Alain Bamberger</a:t>
            </a:r>
          </a:p>
          <a:p>
            <a:r>
              <a:rPr lang="fr-FR" dirty="0"/>
              <a:t>REDOC SPI</a:t>
            </a:r>
          </a:p>
          <a:p>
            <a:r>
              <a:rPr lang="fr-FR" dirty="0"/>
              <a:t>avril 2026</a:t>
            </a:r>
          </a:p>
        </p:txBody>
      </p:sp>
    </p:spTree>
    <p:extLst>
      <p:ext uri="{BB962C8B-B14F-4D97-AF65-F5344CB8AC3E}">
        <p14:creationId xmlns:p14="http://schemas.microsoft.com/office/powerpoint/2010/main" val="89572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946E4-4190-D8A5-0DE9-1D65A0CE849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27636B4-E68A-B184-545F-B7A6EC2D22D7}"/>
              </a:ext>
            </a:extLst>
          </p:cNvPr>
          <p:cNvSpPr>
            <a:spLocks noGrp="1"/>
          </p:cNvSpPr>
          <p:nvPr>
            <p:ph type="title"/>
          </p:nvPr>
        </p:nvSpPr>
        <p:spPr>
          <a:xfrm>
            <a:off x="838200" y="233045"/>
            <a:ext cx="10515600" cy="864585"/>
          </a:xfrm>
        </p:spPr>
        <p:txBody>
          <a:bodyPr>
            <a:normAutofit fontScale="90000"/>
          </a:bodyPr>
          <a:lstStyle/>
          <a:p>
            <a:pPr algn="ctr"/>
            <a:r>
              <a:rPr lang="fr-FR" sz="3200" dirty="0"/>
              <a:t>Employeurs des Profils PhD  </a:t>
            </a:r>
            <a:br>
              <a:rPr lang="fr-FR" sz="3200" dirty="0"/>
            </a:br>
            <a:r>
              <a:rPr lang="fr-FR" sz="2700" dirty="0"/>
              <a:t>Université de Rouen Normandie, </a:t>
            </a:r>
            <a:r>
              <a:rPr lang="fr-FR" sz="2700" dirty="0">
                <a:solidFill>
                  <a:schemeClr val="accent2"/>
                </a:solidFill>
              </a:rPr>
              <a:t>Université de Caen Normandie</a:t>
            </a:r>
          </a:p>
        </p:txBody>
      </p:sp>
      <p:sp>
        <p:nvSpPr>
          <p:cNvPr id="3" name="Espace réservé du numéro de diapositive 2">
            <a:extLst>
              <a:ext uri="{FF2B5EF4-FFF2-40B4-BE49-F238E27FC236}">
                <a16:creationId xmlns:a16="http://schemas.microsoft.com/office/drawing/2014/main" id="{84089CEE-BFD1-E26B-C685-188429694678}"/>
              </a:ext>
            </a:extLst>
          </p:cNvPr>
          <p:cNvSpPr>
            <a:spLocks noGrp="1"/>
          </p:cNvSpPr>
          <p:nvPr>
            <p:ph type="sldNum" sz="quarter" idx="12"/>
          </p:nvPr>
        </p:nvSpPr>
        <p:spPr/>
        <p:txBody>
          <a:bodyPr/>
          <a:lstStyle/>
          <a:p>
            <a:fld id="{6F0EA37E-925B-7745-9AD4-2009FE776D39}" type="slidenum">
              <a:rPr lang="fr-FR" smtClean="0"/>
              <a:t>2</a:t>
            </a:fld>
            <a:endParaRPr lang="fr-FR"/>
          </a:p>
        </p:txBody>
      </p:sp>
      <p:sp>
        <p:nvSpPr>
          <p:cNvPr id="5" name="ZoneTexte 4">
            <a:extLst>
              <a:ext uri="{FF2B5EF4-FFF2-40B4-BE49-F238E27FC236}">
                <a16:creationId xmlns:a16="http://schemas.microsoft.com/office/drawing/2014/main" id="{B83FB38D-B13F-D202-00D8-DB66C7CC7113}"/>
              </a:ext>
            </a:extLst>
          </p:cNvPr>
          <p:cNvSpPr txBox="1"/>
          <p:nvPr/>
        </p:nvSpPr>
        <p:spPr>
          <a:xfrm>
            <a:off x="665778" y="1198000"/>
            <a:ext cx="11429679" cy="5078313"/>
          </a:xfrm>
          <a:prstGeom prst="rect">
            <a:avLst/>
          </a:prstGeom>
          <a:noFill/>
        </p:spPr>
        <p:txBody>
          <a:bodyPr wrap="square" rtlCol="0">
            <a:spAutoFit/>
          </a:bodyPr>
          <a:lstStyle/>
          <a:p>
            <a:pPr marL="285750" indent="-285750">
              <a:buFont typeface="Arial" panose="020B0604020202020204" pitchFamily="34" charset="0"/>
              <a:buChar char="•"/>
            </a:pPr>
            <a:r>
              <a:rPr lang="fr-FR" dirty="0">
                <a:solidFill>
                  <a:srgbClr val="002060"/>
                </a:solidFill>
              </a:rPr>
              <a:t>La bonne nouvelle est que nous arrivons à identifier les Employeurs de plus de 40% des profils LinkedIn PhD pour chacune des deux Universités. (Cf. diapos « stats »). Le Lecteur dispose ainsi d’une base de données significative d’Employeurs et de profils PhD.</a:t>
            </a:r>
          </a:p>
          <a:p>
            <a:pPr marL="285750" indent="-285750">
              <a:buFont typeface="Arial" panose="020B0604020202020204" pitchFamily="34" charset="0"/>
              <a:buChar char="•"/>
            </a:pPr>
            <a:r>
              <a:rPr lang="fr-FR" dirty="0">
                <a:solidFill>
                  <a:srgbClr val="002060"/>
                </a:solidFill>
              </a:rPr>
              <a:t>Les Employeurs sont classés par secteurs d’activité en deux groupes</a:t>
            </a:r>
          </a:p>
          <a:p>
            <a:pPr marL="742950" lvl="1" indent="-285750">
              <a:buFont typeface="Arial" panose="020B0604020202020204" pitchFamily="34" charset="0"/>
              <a:buChar char="•"/>
            </a:pPr>
            <a:r>
              <a:rPr lang="fr-FR" dirty="0">
                <a:solidFill>
                  <a:srgbClr val="002060"/>
                </a:solidFill>
              </a:rPr>
              <a:t>Enseignement, Recherche, Hôpitaux</a:t>
            </a:r>
          </a:p>
          <a:p>
            <a:pPr marL="742950" lvl="1" indent="-285750">
              <a:buFont typeface="Arial" panose="020B0604020202020204" pitchFamily="34" charset="0"/>
              <a:buChar char="•"/>
            </a:pPr>
            <a:r>
              <a:rPr lang="fr-FR" dirty="0">
                <a:solidFill>
                  <a:srgbClr val="002060"/>
                </a:solidFill>
              </a:rPr>
              <a:t>Industries, Services : en majorité des grandes entreprises</a:t>
            </a:r>
          </a:p>
          <a:p>
            <a:pPr marL="285750" indent="-285750">
              <a:buFont typeface="Arial" panose="020B0604020202020204" pitchFamily="34" charset="0"/>
              <a:buChar char="•"/>
            </a:pPr>
            <a:r>
              <a:rPr lang="fr-FR" dirty="0">
                <a:solidFill>
                  <a:srgbClr val="002060"/>
                </a:solidFill>
              </a:rPr>
              <a:t>Pour chaque secteur nous publions le lien vers les Alumni employés par une sélection de quelques dizaines de grandes entreprises du secteur. Le Lecteur découvre les entreprises par ordre décroissant de profils employés. LinkedIn publie aussi le TOP 5 des résultats pour les différents filtres: lieu de résidence, occupation dans l’entreprise, compétences, études.</a:t>
            </a:r>
          </a:p>
          <a:p>
            <a:pPr marL="285750" indent="-285750">
              <a:buFont typeface="Arial" panose="020B0604020202020204" pitchFamily="34" charset="0"/>
              <a:buChar char="•"/>
            </a:pPr>
            <a:r>
              <a:rPr lang="fr-FR" dirty="0">
                <a:solidFill>
                  <a:srgbClr val="002060"/>
                </a:solidFill>
              </a:rPr>
              <a:t>Le Lecteur naviguera à travers les profils: une source d’information très riche !</a:t>
            </a:r>
          </a:p>
          <a:p>
            <a:endParaRPr lang="fr-FR" dirty="0"/>
          </a:p>
          <a:p>
            <a:r>
              <a:rPr lang="fr-FR" dirty="0"/>
              <a:t>Points d’attention</a:t>
            </a:r>
          </a:p>
          <a:p>
            <a:pPr marL="285750" indent="-285750">
              <a:buFont typeface="Arial" panose="020B0604020202020204" pitchFamily="34" charset="0"/>
              <a:buChar char="•"/>
            </a:pPr>
            <a:r>
              <a:rPr lang="fr-FR" dirty="0"/>
              <a:t>La présentation conjointe des infos sur les Alumni et Alumni PhD permet de mieux comprendre parmi les Employeurs ceux qui emploient des PhD et en quelle proportion.</a:t>
            </a:r>
          </a:p>
          <a:p>
            <a:pPr marL="285750" indent="-285750">
              <a:buFont typeface="Arial" panose="020B0604020202020204" pitchFamily="34" charset="0"/>
              <a:buChar char="•"/>
            </a:pPr>
            <a:r>
              <a:rPr lang="fr-FR" dirty="0"/>
              <a:t>La comparaison Universités de Rouen Normandie &amp; Universités de Caen Normandie met en évidence des résultats globalement très proches</a:t>
            </a:r>
          </a:p>
          <a:p>
            <a:pPr marL="285750" indent="-285750">
              <a:buFont typeface="Arial" panose="020B0604020202020204" pitchFamily="34" charset="0"/>
              <a:buChar char="•"/>
            </a:pPr>
            <a:r>
              <a:rPr lang="fr-FR" dirty="0"/>
              <a:t>Le Lecteur pourra appliquer la même démarche pour les autres établissements.</a:t>
            </a:r>
          </a:p>
        </p:txBody>
      </p:sp>
    </p:spTree>
    <p:extLst>
      <p:ext uri="{BB962C8B-B14F-4D97-AF65-F5344CB8AC3E}">
        <p14:creationId xmlns:p14="http://schemas.microsoft.com/office/powerpoint/2010/main" val="47888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168407E-9226-D775-88A4-B948ADBFA2F6}"/>
              </a:ext>
            </a:extLst>
          </p:cNvPr>
          <p:cNvSpPr>
            <a:spLocks noGrp="1"/>
          </p:cNvSpPr>
          <p:nvPr>
            <p:ph type="title"/>
          </p:nvPr>
        </p:nvSpPr>
        <p:spPr/>
        <p:txBody>
          <a:bodyPr>
            <a:normAutofit/>
          </a:bodyPr>
          <a:lstStyle/>
          <a:p>
            <a:r>
              <a:rPr lang="fr-FR" sz="3200" dirty="0"/>
              <a:t>Enseignement, Recherche, Hôpitaux</a:t>
            </a:r>
          </a:p>
        </p:txBody>
      </p:sp>
      <p:sp>
        <p:nvSpPr>
          <p:cNvPr id="6" name="Espace réservé du texte 5">
            <a:extLst>
              <a:ext uri="{FF2B5EF4-FFF2-40B4-BE49-F238E27FC236}">
                <a16:creationId xmlns:a16="http://schemas.microsoft.com/office/drawing/2014/main" id="{C76F4B7D-AEF3-0176-A208-80933F418641}"/>
              </a:ext>
            </a:extLst>
          </p:cNvPr>
          <p:cNvSpPr>
            <a:spLocks noGrp="1"/>
          </p:cNvSpPr>
          <p:nvPr>
            <p:ph type="body" idx="1"/>
          </p:nvPr>
        </p:nvSpPr>
        <p:spPr/>
        <p:txBody>
          <a:bodyPr/>
          <a:lstStyle/>
          <a:p>
            <a:r>
              <a:rPr lang="fr-FR" dirty="0"/>
              <a:t>Famille d’ Employeurs</a:t>
            </a:r>
          </a:p>
        </p:txBody>
      </p:sp>
      <p:sp>
        <p:nvSpPr>
          <p:cNvPr id="4" name="Espace réservé du numéro de diapositive 3">
            <a:extLst>
              <a:ext uri="{FF2B5EF4-FFF2-40B4-BE49-F238E27FC236}">
                <a16:creationId xmlns:a16="http://schemas.microsoft.com/office/drawing/2014/main" id="{C4A12DF0-ECAD-E5D8-74EF-240276AF4233}"/>
              </a:ext>
            </a:extLst>
          </p:cNvPr>
          <p:cNvSpPr>
            <a:spLocks noGrp="1"/>
          </p:cNvSpPr>
          <p:nvPr>
            <p:ph type="sldNum" sz="quarter" idx="12"/>
          </p:nvPr>
        </p:nvSpPr>
        <p:spPr/>
        <p:txBody>
          <a:bodyPr/>
          <a:lstStyle/>
          <a:p>
            <a:fld id="{6F0EA37E-925B-7745-9AD4-2009FE776D39}" type="slidenum">
              <a:rPr lang="fr-FR" smtClean="0"/>
              <a:t>3</a:t>
            </a:fld>
            <a:endParaRPr lang="fr-FR"/>
          </a:p>
        </p:txBody>
      </p:sp>
    </p:spTree>
    <p:extLst>
      <p:ext uri="{BB962C8B-B14F-4D97-AF65-F5344CB8AC3E}">
        <p14:creationId xmlns:p14="http://schemas.microsoft.com/office/powerpoint/2010/main" val="220734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A0FC2-CB1F-E245-2FF6-17F2DCEE16D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249C25-C1CA-787A-8B7D-E6421408491D}"/>
              </a:ext>
            </a:extLst>
          </p:cNvPr>
          <p:cNvSpPr>
            <a:spLocks noGrp="1"/>
          </p:cNvSpPr>
          <p:nvPr>
            <p:ph type="title"/>
          </p:nvPr>
        </p:nvSpPr>
        <p:spPr>
          <a:xfrm>
            <a:off x="838200" y="596353"/>
            <a:ext cx="10515600" cy="1011730"/>
          </a:xfrm>
        </p:spPr>
        <p:txBody>
          <a:bodyPr>
            <a:normAutofit/>
          </a:bodyPr>
          <a:lstStyle/>
          <a:p>
            <a:pPr algn="ctr"/>
            <a:r>
              <a:rPr lang="fr-FR" sz="2800" dirty="0"/>
              <a:t>Administrations, Enseignement &amp; Recherche, Hôpitaux</a:t>
            </a:r>
            <a:br>
              <a:rPr lang="fr-FR" sz="2800" dirty="0"/>
            </a:br>
            <a:r>
              <a:rPr lang="fr-FR" sz="2400" dirty="0"/>
              <a:t>profils </a:t>
            </a:r>
            <a:r>
              <a:rPr lang="fr-FR" sz="2400" dirty="0" err="1"/>
              <a:t>alumni</a:t>
            </a:r>
            <a:r>
              <a:rPr lang="fr-FR" sz="2400" dirty="0"/>
              <a:t> et </a:t>
            </a:r>
            <a:r>
              <a:rPr lang="fr-FR" sz="2400" dirty="0" err="1"/>
              <a:t>alumni</a:t>
            </a:r>
            <a:r>
              <a:rPr lang="fr-FR" sz="2400" dirty="0"/>
              <a:t> PhD employés de familles d’établissements</a:t>
            </a:r>
          </a:p>
        </p:txBody>
      </p:sp>
      <p:graphicFrame>
        <p:nvGraphicFramePr>
          <p:cNvPr id="4" name="Espace réservé du contenu 3">
            <a:extLst>
              <a:ext uri="{FF2B5EF4-FFF2-40B4-BE49-F238E27FC236}">
                <a16:creationId xmlns:a16="http://schemas.microsoft.com/office/drawing/2014/main" id="{78762ED3-6161-3E77-59C3-8BF0A4E87C6B}"/>
              </a:ext>
            </a:extLst>
          </p:cNvPr>
          <p:cNvGraphicFramePr>
            <a:graphicFrameLocks noGrp="1"/>
          </p:cNvGraphicFramePr>
          <p:nvPr>
            <p:ph idx="1"/>
            <p:extLst>
              <p:ext uri="{D42A27DB-BD31-4B8C-83A1-F6EECF244321}">
                <p14:modId xmlns:p14="http://schemas.microsoft.com/office/powerpoint/2010/main" val="4084993932"/>
              </p:ext>
            </p:extLst>
          </p:nvPr>
        </p:nvGraphicFramePr>
        <p:xfrm>
          <a:off x="272143" y="1945640"/>
          <a:ext cx="11709649" cy="3463925"/>
        </p:xfrm>
        <a:graphic>
          <a:graphicData uri="http://schemas.openxmlformats.org/drawingml/2006/table">
            <a:tbl>
              <a:tblPr firstRow="1" bandRow="1">
                <a:tableStyleId>{5C22544A-7EE6-4342-B048-85BDC9FD1C3A}</a:tableStyleId>
              </a:tblPr>
              <a:tblGrid>
                <a:gridCol w="3099610">
                  <a:extLst>
                    <a:ext uri="{9D8B030D-6E8A-4147-A177-3AD203B41FA5}">
                      <a16:colId xmlns:a16="http://schemas.microsoft.com/office/drawing/2014/main" val="674274589"/>
                    </a:ext>
                  </a:extLst>
                </a:gridCol>
                <a:gridCol w="1273819">
                  <a:extLst>
                    <a:ext uri="{9D8B030D-6E8A-4147-A177-3AD203B41FA5}">
                      <a16:colId xmlns:a16="http://schemas.microsoft.com/office/drawing/2014/main" val="2573874491"/>
                    </a:ext>
                  </a:extLst>
                </a:gridCol>
                <a:gridCol w="866919">
                  <a:extLst>
                    <a:ext uri="{9D8B030D-6E8A-4147-A177-3AD203B41FA5}">
                      <a16:colId xmlns:a16="http://schemas.microsoft.com/office/drawing/2014/main" val="2241567077"/>
                    </a:ext>
                  </a:extLst>
                </a:gridCol>
                <a:gridCol w="1070369">
                  <a:extLst>
                    <a:ext uri="{9D8B030D-6E8A-4147-A177-3AD203B41FA5}">
                      <a16:colId xmlns:a16="http://schemas.microsoft.com/office/drawing/2014/main" val="1805280186"/>
                    </a:ext>
                  </a:extLst>
                </a:gridCol>
                <a:gridCol w="2839091">
                  <a:extLst>
                    <a:ext uri="{9D8B030D-6E8A-4147-A177-3AD203B41FA5}">
                      <a16:colId xmlns:a16="http://schemas.microsoft.com/office/drawing/2014/main" val="3283399385"/>
                    </a:ext>
                  </a:extLst>
                </a:gridCol>
                <a:gridCol w="803441">
                  <a:extLst>
                    <a:ext uri="{9D8B030D-6E8A-4147-A177-3AD203B41FA5}">
                      <a16:colId xmlns:a16="http://schemas.microsoft.com/office/drawing/2014/main" val="649285726"/>
                    </a:ext>
                  </a:extLst>
                </a:gridCol>
                <a:gridCol w="803441">
                  <a:extLst>
                    <a:ext uri="{9D8B030D-6E8A-4147-A177-3AD203B41FA5}">
                      <a16:colId xmlns:a16="http://schemas.microsoft.com/office/drawing/2014/main" val="3001098761"/>
                    </a:ext>
                  </a:extLst>
                </a:gridCol>
                <a:gridCol w="952959">
                  <a:extLst>
                    <a:ext uri="{9D8B030D-6E8A-4147-A177-3AD203B41FA5}">
                      <a16:colId xmlns:a16="http://schemas.microsoft.com/office/drawing/2014/main" val="2335891079"/>
                    </a:ext>
                  </a:extLst>
                </a:gridCol>
              </a:tblGrid>
              <a:tr h="370840">
                <a:tc>
                  <a:txBody>
                    <a:bodyPr/>
                    <a:lstStyle/>
                    <a:p>
                      <a:pPr algn="ctr" fontAlgn="b">
                        <a:buNone/>
                      </a:pPr>
                      <a:r>
                        <a:rPr lang="fr-FR" sz="1600" b="1" i="0" u="none" strike="noStrike" dirty="0">
                          <a:solidFill>
                            <a:schemeClr val="bg1"/>
                          </a:solidFill>
                          <a:effectLst/>
                          <a:latin typeface="Aptos Narrow" panose="020B0004020202020204" pitchFamily="34" charset="0"/>
                        </a:rPr>
                        <a:t>Liens Alumni </a:t>
                      </a:r>
                    </a:p>
                    <a:p>
                      <a:pPr algn="ctr" fontAlgn="b">
                        <a:buNone/>
                      </a:pPr>
                      <a:r>
                        <a:rPr lang="fr-FR" sz="1600" b="1" i="0" u="none" strike="noStrike" dirty="0">
                          <a:solidFill>
                            <a:schemeClr val="bg1"/>
                          </a:solidFill>
                          <a:effectLst/>
                          <a:latin typeface="Aptos Narrow" panose="020B0004020202020204" pitchFamily="34" charset="0"/>
                        </a:rPr>
                        <a:t>par famille d’employeurs</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Alumni</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Liens </a:t>
                      </a:r>
                    </a:p>
                    <a:p>
                      <a:pPr algn="ctr" fontAlgn="b">
                        <a:buNone/>
                      </a:pPr>
                      <a:r>
                        <a:rPr lang="fr-FR" sz="1600" b="1" i="0" u="none" strike="noStrike" dirty="0">
                          <a:solidFill>
                            <a:schemeClr val="bg1"/>
                          </a:solidFill>
                          <a:effectLst/>
                          <a:latin typeface="Aptos Narrow" panose="020B0004020202020204" pitchFamily="34" charset="0"/>
                        </a:rPr>
                        <a:t>PhD</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Alumni</a:t>
                      </a:r>
                    </a:p>
                    <a:p>
                      <a:pPr algn="ctr" fontAlgn="b">
                        <a:buNone/>
                      </a:pPr>
                      <a:r>
                        <a:rPr lang="fr-FR" sz="1600" b="1" i="0" u="none" strike="noStrike" dirty="0">
                          <a:solidFill>
                            <a:schemeClr val="bg1"/>
                          </a:solidFill>
                          <a:effectLst/>
                          <a:latin typeface="Aptos Narrow" panose="020B0004020202020204" pitchFamily="34" charset="0"/>
                        </a:rPr>
                        <a:t>PhD</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Liens Alumni </a:t>
                      </a:r>
                    </a:p>
                    <a:p>
                      <a:pPr algn="ctr" fontAlgn="b">
                        <a:buNone/>
                      </a:pPr>
                      <a:r>
                        <a:rPr lang="fr-FR" sz="1600" b="1" i="0" u="none" strike="noStrike" dirty="0">
                          <a:solidFill>
                            <a:schemeClr val="accent2"/>
                          </a:solidFill>
                          <a:effectLst/>
                          <a:latin typeface="Aptos Narrow" panose="020B0004020202020204" pitchFamily="34" charset="0"/>
                        </a:rPr>
                        <a:t>par famille d’Employeurs</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Alumni</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Liens PhD</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Alumni</a:t>
                      </a:r>
                    </a:p>
                    <a:p>
                      <a:pPr algn="ctr" fontAlgn="b">
                        <a:buNone/>
                      </a:pPr>
                      <a:r>
                        <a:rPr lang="fr-FR" sz="1600" b="1" i="0" u="none" strike="noStrike" dirty="0">
                          <a:solidFill>
                            <a:schemeClr val="accent2"/>
                          </a:solidFill>
                          <a:effectLst/>
                          <a:latin typeface="Aptos Narrow" panose="020B0004020202020204" pitchFamily="34" charset="0"/>
                        </a:rPr>
                        <a:t>PhD</a:t>
                      </a:r>
                    </a:p>
                  </a:txBody>
                  <a:tcPr marL="9525" marR="9525" marT="9525" marB="0" anchor="ctr"/>
                </a:tc>
                <a:extLst>
                  <a:ext uri="{0D108BD9-81ED-4DB2-BD59-A6C34878D82A}">
                    <a16:rowId xmlns:a16="http://schemas.microsoft.com/office/drawing/2014/main" val="3594225536"/>
                  </a:ext>
                </a:extLst>
              </a:tr>
              <a:tr h="370840">
                <a:tc>
                  <a:txBody>
                    <a:bodyPr/>
                    <a:lstStyle/>
                    <a:p>
                      <a:pPr algn="l" fontAlgn="b">
                        <a:buNone/>
                      </a:pPr>
                      <a:r>
                        <a:rPr lang="fr-FR" sz="1400" b="0"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Administrations nationales</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1500</a:t>
                      </a: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22</a:t>
                      </a:r>
                    </a:p>
                  </a:txBody>
                  <a:tcPr marL="9525" marR="9525" marT="9525" marB="0" anchor="ctr"/>
                </a:tc>
                <a:tc>
                  <a:txBody>
                    <a:bodyPr/>
                    <a:lstStyle/>
                    <a:p>
                      <a:pPr algn="l" fontAlgn="b">
                        <a:buNone/>
                      </a:pPr>
                      <a:r>
                        <a:rPr lang="fr-FR" sz="1400" b="0" i="0" u="sng" strike="noStrike" dirty="0">
                          <a:solidFill>
                            <a:schemeClr val="accent2"/>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Administrations nationales</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1300</a:t>
                      </a:r>
                    </a:p>
                  </a:txBody>
                  <a:tcPr marL="9525" marR="9525" marT="9525" marB="0" anchor="ctr"/>
                </a:tc>
                <a:tc>
                  <a:txBody>
                    <a:bodyPr/>
                    <a:lstStyle/>
                    <a:p>
                      <a:pPr algn="ctr" fontAlgn="b">
                        <a:buNone/>
                      </a:pPr>
                      <a:r>
                        <a:rPr lang="fr-FR" sz="1400" b="0" i="0" u="sng" strike="noStrike" dirty="0">
                          <a:solidFill>
                            <a:schemeClr val="accent2"/>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1" u="none" strike="noStrike" dirty="0">
                          <a:solidFill>
                            <a:schemeClr val="accent2"/>
                          </a:solidFill>
                          <a:effectLst/>
                          <a:latin typeface="Aptos Narrow" panose="020B0004020202020204" pitchFamily="34" charset="0"/>
                        </a:rPr>
                        <a:t>17</a:t>
                      </a:r>
                    </a:p>
                  </a:txBody>
                  <a:tcPr marL="9525" marR="9525" marT="9525" marB="0" anchor="ctr"/>
                </a:tc>
                <a:extLst>
                  <a:ext uri="{0D108BD9-81ED-4DB2-BD59-A6C34878D82A}">
                    <a16:rowId xmlns:a16="http://schemas.microsoft.com/office/drawing/2014/main" val="2042629009"/>
                  </a:ext>
                </a:extLst>
              </a:tr>
              <a:tr h="370840">
                <a:tc>
                  <a:txBody>
                    <a:bodyPr/>
                    <a:lstStyle/>
                    <a:p>
                      <a:pPr algn="l" fontAlgn="b">
                        <a:buNone/>
                      </a:pPr>
                      <a:r>
                        <a:rPr lang="fr-FR" sz="1400" b="0" i="0" u="sng" strike="noStrike">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Administrations régionales</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1300</a:t>
                      </a: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8</a:t>
                      </a:r>
                    </a:p>
                  </a:txBody>
                  <a:tcPr marL="9525" marR="9525" marT="9525" marB="0" anchor="ctr"/>
                </a:tc>
                <a:tc>
                  <a:txBody>
                    <a:bodyPr/>
                    <a:lstStyle/>
                    <a:p>
                      <a:pPr algn="l" fontAlgn="b">
                        <a:buNone/>
                      </a:pPr>
                      <a:r>
                        <a:rPr lang="fr-FR" sz="1400" b="0" i="0" u="sng" strike="noStrike" dirty="0">
                          <a:solidFill>
                            <a:schemeClr val="accent2"/>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Administrations régionales</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1300</a:t>
                      </a:r>
                    </a:p>
                  </a:txBody>
                  <a:tcPr marL="9525" marR="9525" marT="9525" marB="0" anchor="ctr"/>
                </a:tc>
                <a:tc>
                  <a:txBody>
                    <a:bodyPr/>
                    <a:lstStyle/>
                    <a:p>
                      <a:pPr algn="ctr" fontAlgn="b">
                        <a:buNone/>
                      </a:pPr>
                      <a:r>
                        <a:rPr lang="fr-FR" sz="1400" b="0" i="0" u="sng" strike="noStrike" dirty="0">
                          <a:solidFill>
                            <a:schemeClr val="accent2"/>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1" u="sng" strike="noStrike" dirty="0">
                          <a:solidFill>
                            <a:schemeClr val="accent2"/>
                          </a:solidFill>
                          <a:effectLst/>
                          <a:latin typeface="Aptos Narrow" panose="020B0004020202020204" pitchFamily="34" charset="0"/>
                        </a:rPr>
                        <a:t>6</a:t>
                      </a:r>
                    </a:p>
                  </a:txBody>
                  <a:tcPr marL="9525" marR="9525" marT="9525" marB="0" anchor="ctr"/>
                </a:tc>
                <a:extLst>
                  <a:ext uri="{0D108BD9-81ED-4DB2-BD59-A6C34878D82A}">
                    <a16:rowId xmlns:a16="http://schemas.microsoft.com/office/drawing/2014/main" val="1951387050"/>
                  </a:ext>
                </a:extLst>
              </a:tr>
              <a:tr h="370840">
                <a:tc>
                  <a:txBody>
                    <a:bodyPr/>
                    <a:lstStyle/>
                    <a:p>
                      <a:pPr algn="l" fontAlgn="b">
                        <a:buNone/>
                      </a:pPr>
                      <a:r>
                        <a:rPr lang="fr-FR" sz="1400" b="0"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Hôpitaux</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1300</a:t>
                      </a: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96</a:t>
                      </a:r>
                    </a:p>
                  </a:txBody>
                  <a:tcPr marL="9525" marR="9525" marT="9525" marB="0" anchor="ctr"/>
                </a:tc>
                <a:tc>
                  <a:txBody>
                    <a:bodyPr/>
                    <a:lstStyle/>
                    <a:p>
                      <a:pPr algn="l" fontAlgn="b">
                        <a:buNone/>
                      </a:pPr>
                      <a:r>
                        <a:rPr lang="fr-FR" sz="1400" b="0" i="0" u="sng" strike="noStrike">
                          <a:solidFill>
                            <a:schemeClr val="accent2"/>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Hôpitaux</a:t>
                      </a:r>
                      <a:endParaRPr lang="fr-FR" sz="1400" b="0"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1000</a:t>
                      </a:r>
                    </a:p>
                  </a:txBody>
                  <a:tcPr marL="9525" marR="9525" marT="9525" marB="0" anchor="ctr"/>
                </a:tc>
                <a:tc>
                  <a:txBody>
                    <a:bodyPr/>
                    <a:lstStyle/>
                    <a:p>
                      <a:pPr algn="ctr" fontAlgn="b">
                        <a:buNone/>
                      </a:pPr>
                      <a:r>
                        <a:rPr lang="fr-FR" sz="1400" b="0" i="0" u="sng" strike="noStrike" dirty="0">
                          <a:solidFill>
                            <a:schemeClr val="accent2"/>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a:solidFill>
                            <a:schemeClr val="accent2"/>
                          </a:solidFill>
                          <a:effectLst/>
                          <a:latin typeface="Aptos Narrow" panose="020B0004020202020204" pitchFamily="34" charset="0"/>
                        </a:rPr>
                        <a:t>109</a:t>
                      </a:r>
                    </a:p>
                  </a:txBody>
                  <a:tcPr marL="9525" marR="9525" marT="9525" marB="0" anchor="ctr"/>
                </a:tc>
                <a:extLst>
                  <a:ext uri="{0D108BD9-81ED-4DB2-BD59-A6C34878D82A}">
                    <a16:rowId xmlns:a16="http://schemas.microsoft.com/office/drawing/2014/main" val="378629420"/>
                  </a:ext>
                </a:extLst>
              </a:tr>
              <a:tr h="370840">
                <a:tc>
                  <a:txBody>
                    <a:bodyPr/>
                    <a:lstStyle/>
                    <a:p>
                      <a:pPr algn="l" fontAlgn="b">
                        <a:buNone/>
                      </a:pPr>
                      <a:r>
                        <a:rPr lang="fr-FR" sz="1400" b="0" i="0" u="sng" strike="noStrike">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Organismes de recherche, Laboratoires</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400</a:t>
                      </a:r>
                    </a:p>
                  </a:txBody>
                  <a:tcPr marL="9525" marR="9525" marT="9525" marB="0" anchor="ctr"/>
                </a:tc>
                <a:tc>
                  <a:txBody>
                    <a:bodyPr/>
                    <a:lstStyle/>
                    <a:p>
                      <a:pPr algn="ctr" fontAlgn="ctr">
                        <a:buNone/>
                      </a:pPr>
                      <a:r>
                        <a:rPr lang="fr-FR" sz="1400" b="0" i="0" u="sng" strike="noStrike" dirty="0">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ctr">
                        <a:buNone/>
                      </a:pPr>
                      <a:r>
                        <a:rPr lang="fr-FR" sz="1400" b="0" i="0" u="none" strike="noStrike" dirty="0">
                          <a:solidFill>
                            <a:srgbClr val="002060"/>
                          </a:solidFill>
                          <a:effectLst/>
                          <a:latin typeface="Aptos Narrow" panose="020B0004020202020204" pitchFamily="34" charset="0"/>
                        </a:rPr>
                        <a:t>157</a:t>
                      </a:r>
                    </a:p>
                  </a:txBody>
                  <a:tcPr marL="9525" marR="9525" marT="9525" marB="0" anchor="ctr"/>
                </a:tc>
                <a:tc>
                  <a:txBody>
                    <a:bodyPr/>
                    <a:lstStyle/>
                    <a:p>
                      <a:pPr algn="l" fontAlgn="b">
                        <a:buNone/>
                      </a:pPr>
                      <a:r>
                        <a:rPr lang="fr-FR" sz="1400" b="0" i="0" u="sng" strike="noStrike" dirty="0">
                          <a:solidFill>
                            <a:schemeClr val="accent2"/>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Organismes de recherche, Laboratoires</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600</a:t>
                      </a:r>
                    </a:p>
                  </a:txBody>
                  <a:tcPr marL="9525" marR="9525" marT="9525" marB="0" anchor="ctr"/>
                </a:tc>
                <a:tc>
                  <a:txBody>
                    <a:bodyPr/>
                    <a:lstStyle/>
                    <a:p>
                      <a:pPr algn="ctr" fontAlgn="ctr">
                        <a:buNone/>
                      </a:pPr>
                      <a:r>
                        <a:rPr lang="fr-FR" sz="1400" b="0" i="0" u="sng" strike="noStrike" dirty="0">
                          <a:solidFill>
                            <a:schemeClr val="accent2"/>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ctr">
                        <a:buNone/>
                      </a:pPr>
                      <a:r>
                        <a:rPr lang="fr-FR" sz="1400" b="0" i="0" u="none" strike="noStrike">
                          <a:solidFill>
                            <a:schemeClr val="accent2"/>
                          </a:solidFill>
                          <a:effectLst/>
                          <a:latin typeface="Aptos Narrow" panose="020B0004020202020204" pitchFamily="34" charset="0"/>
                        </a:rPr>
                        <a:t>204</a:t>
                      </a:r>
                    </a:p>
                  </a:txBody>
                  <a:tcPr marL="9525" marR="9525" marT="9525" marB="0" anchor="ctr"/>
                </a:tc>
                <a:extLst>
                  <a:ext uri="{0D108BD9-81ED-4DB2-BD59-A6C34878D82A}">
                    <a16:rowId xmlns:a16="http://schemas.microsoft.com/office/drawing/2014/main" val="458477536"/>
                  </a:ext>
                </a:extLst>
              </a:tr>
              <a:tr h="370840">
                <a:tc>
                  <a:txBody>
                    <a:bodyPr/>
                    <a:lstStyle/>
                    <a:p>
                      <a:pPr algn="l" fontAlgn="b">
                        <a:buNone/>
                      </a:pPr>
                      <a:r>
                        <a:rPr lang="fr-FR" sz="1400" b="0"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Universités </a:t>
                      </a:r>
                      <a:endParaRPr lang="fr-FR" sz="1400" b="0" i="0" u="sng" strike="noStrike" dirty="0">
                        <a:solidFill>
                          <a:srgbClr val="002060"/>
                        </a:solidFill>
                        <a:effectLst/>
                        <a:latin typeface="Aptos Narrow" panose="020B0004020202020204" pitchFamily="34" charset="0"/>
                      </a:endParaRPr>
                    </a:p>
                  </a:txBody>
                  <a:tcPr marL="9525" marR="9525" marT="9525" marB="0" anchor="ctr"/>
                </a:tc>
                <a:tc rowSpan="2">
                  <a:txBody>
                    <a:bodyPr/>
                    <a:lstStyle/>
                    <a:p>
                      <a:pPr algn="r" fontAlgn="b">
                        <a:buNone/>
                      </a:pPr>
                      <a:r>
                        <a:rPr lang="fr-FR" sz="1600" b="0" i="0" u="none" strike="noStrike" dirty="0">
                          <a:solidFill>
                            <a:srgbClr val="002060"/>
                          </a:solidFill>
                          <a:effectLst/>
                          <a:latin typeface="Aptos Narrow" panose="020B0004020202020204" pitchFamily="34" charset="0"/>
                        </a:rPr>
                        <a:t>2200</a:t>
                      </a: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286</a:t>
                      </a:r>
                    </a:p>
                  </a:txBody>
                  <a:tcPr marL="9525" marR="9525" marT="9525" marB="0" anchor="ctr"/>
                </a:tc>
                <a:tc>
                  <a:txBody>
                    <a:bodyPr/>
                    <a:lstStyle/>
                    <a:p>
                      <a:pPr algn="l" fontAlgn="b">
                        <a:buNone/>
                      </a:pPr>
                      <a:r>
                        <a:rPr lang="fr-FR" sz="1400" b="0" i="0" u="sng" strike="noStrike" dirty="0">
                          <a:solidFill>
                            <a:schemeClr val="accent2"/>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Universités </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rowSpan="2">
                  <a:txBody>
                    <a:bodyPr/>
                    <a:lstStyle/>
                    <a:p>
                      <a:pPr algn="r" fontAlgn="b">
                        <a:buNone/>
                      </a:pPr>
                      <a:r>
                        <a:rPr lang="fr-FR" sz="1600" b="0" i="0" u="none" strike="noStrike" dirty="0">
                          <a:solidFill>
                            <a:schemeClr val="accent2"/>
                          </a:solidFill>
                          <a:effectLst/>
                          <a:latin typeface="Aptos Narrow" panose="020B0004020202020204" pitchFamily="34" charset="0"/>
                        </a:rPr>
                        <a:t>2100</a:t>
                      </a:r>
                    </a:p>
                  </a:txBody>
                  <a:tcPr marL="9525" marR="9525" marT="9525" marB="0" anchor="ctr"/>
                </a:tc>
                <a:tc>
                  <a:txBody>
                    <a:bodyPr/>
                    <a:lstStyle/>
                    <a:p>
                      <a:pPr algn="ctr" fontAlgn="b">
                        <a:buNone/>
                      </a:pPr>
                      <a:r>
                        <a:rPr lang="fr-FR" sz="1400" b="0" i="0" u="sng" strike="noStrike" dirty="0">
                          <a:solidFill>
                            <a:schemeClr val="accent2"/>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a:solidFill>
                            <a:schemeClr val="accent2"/>
                          </a:solidFill>
                          <a:effectLst/>
                          <a:latin typeface="Aptos Narrow" panose="020B0004020202020204" pitchFamily="34" charset="0"/>
                        </a:rPr>
                        <a:t>330</a:t>
                      </a:r>
                    </a:p>
                  </a:txBody>
                  <a:tcPr marL="9525" marR="9525" marT="9525" marB="0" anchor="ctr"/>
                </a:tc>
                <a:extLst>
                  <a:ext uri="{0D108BD9-81ED-4DB2-BD59-A6C34878D82A}">
                    <a16:rowId xmlns:a16="http://schemas.microsoft.com/office/drawing/2014/main" val="1451906551"/>
                  </a:ext>
                </a:extLst>
              </a:tr>
              <a:tr h="370840">
                <a:tc>
                  <a:txBody>
                    <a:bodyPr/>
                    <a:lstStyle/>
                    <a:p>
                      <a:pPr algn="l" fontAlgn="b">
                        <a:buNone/>
                      </a:pPr>
                      <a:r>
                        <a:rPr lang="fr-FR" sz="1400" b="0" i="0" u="none" strike="noStrike" dirty="0">
                          <a:solidFill>
                            <a:srgbClr val="002060"/>
                          </a:solidFill>
                          <a:effectLst/>
                          <a:latin typeface="Aptos Narrow" panose="020B0004020202020204" pitchFamily="34" charset="0"/>
                        </a:rPr>
                        <a:t>Ecoles</a:t>
                      </a:r>
                    </a:p>
                  </a:txBody>
                  <a:tcPr marL="9525" marR="9525" marT="9525" marB="0" anchor="ctr"/>
                </a:tc>
                <a:tc vMerge="1">
                  <a:txBody>
                    <a:bodyPr/>
                    <a:lstStyle/>
                    <a:p>
                      <a:pPr algn="r" fontAlgn="b">
                        <a:buNone/>
                      </a:pPr>
                      <a:endParaRPr lang="fr-FR" sz="1600" b="0"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2">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74</a:t>
                      </a:r>
                    </a:p>
                  </a:txBody>
                  <a:tcPr marL="9525" marR="9525" marT="9525" marB="0" anchor="ctr"/>
                </a:tc>
                <a:tc>
                  <a:txBody>
                    <a:bodyPr/>
                    <a:lstStyle/>
                    <a:p>
                      <a:pPr algn="l" fontAlgn="b">
                        <a:buNone/>
                      </a:pPr>
                      <a:r>
                        <a:rPr lang="fr-FR" sz="1400" b="0" i="0" u="none" strike="noStrike" dirty="0">
                          <a:solidFill>
                            <a:schemeClr val="accent2"/>
                          </a:solidFill>
                          <a:effectLst/>
                          <a:latin typeface="Aptos Narrow" panose="020B0004020202020204" pitchFamily="34" charset="0"/>
                        </a:rPr>
                        <a:t>Ecoles</a:t>
                      </a:r>
                    </a:p>
                  </a:txBody>
                  <a:tcPr marL="9525" marR="9525" marT="9525" marB="0" anchor="ctr"/>
                </a:tc>
                <a:tc vMerge="1">
                  <a:txBody>
                    <a:bodyPr/>
                    <a:lstStyle/>
                    <a:p>
                      <a:pPr algn="r" fontAlgn="b">
                        <a:buNone/>
                      </a:pPr>
                      <a:endParaRPr lang="fr-FR" sz="1600" b="0" i="0" u="none"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chemeClr val="accent2"/>
                          </a:solidFill>
                          <a:effectLst/>
                          <a:latin typeface="Aptos Narrow" panose="020B0004020202020204" pitchFamily="34" charset="0"/>
                          <a:hlinkClick r:id="rId23">
                            <a:extLst>
                              <a:ext uri="{A12FA001-AC4F-418D-AE19-62706E023703}">
                                <ahyp:hlinkClr xmlns:ahyp="http://schemas.microsoft.com/office/drawing/2018/hyperlinkcolor" val="tx"/>
                              </a:ext>
                            </a:extLst>
                          </a:hlinkClick>
                        </a:rPr>
                        <a:t>PhD</a:t>
                      </a:r>
                      <a:endParaRPr lang="fr-FR" sz="1400" b="0"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chemeClr val="accent2"/>
                          </a:solidFill>
                          <a:effectLst/>
                          <a:latin typeface="Aptos Narrow" panose="020B0004020202020204" pitchFamily="34" charset="0"/>
                        </a:rPr>
                        <a:t>65</a:t>
                      </a:r>
                    </a:p>
                  </a:txBody>
                  <a:tcPr marL="9525" marR="9525" marT="9525" marB="0" anchor="ctr"/>
                </a:tc>
                <a:extLst>
                  <a:ext uri="{0D108BD9-81ED-4DB2-BD59-A6C34878D82A}">
                    <a16:rowId xmlns:a16="http://schemas.microsoft.com/office/drawing/2014/main" val="1011897667"/>
                  </a:ext>
                </a:extLst>
              </a:tr>
              <a:tr h="370840">
                <a:tc>
                  <a:txBody>
                    <a:bodyPr/>
                    <a:lstStyle/>
                    <a:p>
                      <a:pPr algn="l" fontAlgn="b">
                        <a:buNone/>
                      </a:pPr>
                      <a:r>
                        <a:rPr lang="fr-FR" sz="1400" b="0" i="0" u="none" strike="noStrike" dirty="0">
                          <a:solidFill>
                            <a:srgbClr val="002060"/>
                          </a:solidFill>
                          <a:effectLst/>
                          <a:latin typeface="Aptos Narrow" panose="020B0004020202020204" pitchFamily="34" charset="0"/>
                        </a:rPr>
                        <a:t>Universités (hors France V1)</a:t>
                      </a: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200</a:t>
                      </a:r>
                    </a:p>
                  </a:txBody>
                  <a:tcPr marL="9525" marR="9525" marT="9525" marB="0" anchor="ctr"/>
                </a:tc>
                <a:tc>
                  <a:txBody>
                    <a:bodyPr/>
                    <a:lstStyle/>
                    <a:p>
                      <a:pPr algn="ctr" fontAlgn="b">
                        <a:buNone/>
                      </a:pPr>
                      <a:endParaRPr lang="fr-FR" sz="1400" b="0"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96</a:t>
                      </a:r>
                    </a:p>
                  </a:txBody>
                  <a:tcPr marL="9525" marR="9525" marT="9525" marB="0" anchor="ctr"/>
                </a:tc>
                <a:tc>
                  <a:txBody>
                    <a:bodyPr/>
                    <a:lstStyle/>
                    <a:p>
                      <a:pPr algn="l" fontAlgn="b">
                        <a:buNone/>
                      </a:pPr>
                      <a:r>
                        <a:rPr lang="fr-FR" sz="1400" b="0" i="0" u="none" strike="noStrike" dirty="0">
                          <a:solidFill>
                            <a:schemeClr val="accent2"/>
                          </a:solidFill>
                          <a:effectLst/>
                          <a:latin typeface="Aptos Narrow" panose="020B0004020202020204" pitchFamily="34" charset="0"/>
                        </a:rPr>
                        <a:t>Universités hors France (V1)</a:t>
                      </a: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200</a:t>
                      </a:r>
                    </a:p>
                  </a:txBody>
                  <a:tcPr marL="9525" marR="9525" marT="9525" marB="0" anchor="ctr"/>
                </a:tc>
                <a:tc>
                  <a:txBody>
                    <a:bodyPr/>
                    <a:lstStyle/>
                    <a:p>
                      <a:pPr algn="ctr" fontAlgn="b">
                        <a:buNone/>
                      </a:pPr>
                      <a:endParaRPr lang="fr-FR" sz="1400" b="0" i="0" u="none"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chemeClr val="accent2"/>
                          </a:solidFill>
                          <a:effectLst/>
                          <a:latin typeface="Aptos Narrow" panose="020B0004020202020204" pitchFamily="34" charset="0"/>
                        </a:rPr>
                        <a:t>136</a:t>
                      </a:r>
                    </a:p>
                  </a:txBody>
                  <a:tcPr marL="9525" marR="9525" marT="9525" marB="0" anchor="ctr"/>
                </a:tc>
                <a:extLst>
                  <a:ext uri="{0D108BD9-81ED-4DB2-BD59-A6C34878D82A}">
                    <a16:rowId xmlns:a16="http://schemas.microsoft.com/office/drawing/2014/main" val="3080222092"/>
                  </a:ext>
                </a:extLst>
              </a:tr>
              <a:tr h="370840">
                <a:tc>
                  <a:txBody>
                    <a:bodyPr/>
                    <a:lstStyle/>
                    <a:p>
                      <a:pPr algn="r" fontAlgn="b">
                        <a:buNone/>
                      </a:pPr>
                      <a:r>
                        <a:rPr lang="fr-FR" sz="1400" b="0" i="0" u="none" strike="noStrike" dirty="0">
                          <a:solidFill>
                            <a:srgbClr val="002060"/>
                          </a:solidFill>
                          <a:effectLst/>
                          <a:latin typeface="Aptos Narrow" panose="020B0004020202020204" pitchFamily="34" charset="0"/>
                        </a:rPr>
                        <a:t>Total</a:t>
                      </a:r>
                    </a:p>
                  </a:txBody>
                  <a:tcPr marL="9525" marR="9525" marT="9525" marB="0" anchor="ctr"/>
                </a:tc>
                <a:tc>
                  <a:txBody>
                    <a:bodyPr/>
                    <a:lstStyle/>
                    <a:p>
                      <a:pPr algn="r" fontAlgn="b">
                        <a:buNone/>
                      </a:pPr>
                      <a:r>
                        <a:rPr lang="fr-FR" sz="1600" b="0" i="0" u="none" strike="noStrike" dirty="0">
                          <a:solidFill>
                            <a:srgbClr val="002060"/>
                          </a:solidFill>
                          <a:effectLst/>
                          <a:latin typeface="Aptos Narrow" panose="020B0004020202020204" pitchFamily="34" charset="0"/>
                        </a:rPr>
                        <a:t>6900</a:t>
                      </a:r>
                    </a:p>
                  </a:txBody>
                  <a:tcPr marL="9525" marR="9525" marT="9525" marB="0" anchor="ctr"/>
                </a:tc>
                <a:tc>
                  <a:txBody>
                    <a:bodyPr/>
                    <a:lstStyle/>
                    <a:p>
                      <a:pPr algn="ctr" fontAlgn="b">
                        <a:buNone/>
                      </a:pPr>
                      <a:endParaRPr lang="fr-FR" sz="1400" b="0" i="0" u="none"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rgbClr val="002060"/>
                          </a:solidFill>
                          <a:effectLst/>
                          <a:latin typeface="Aptos Narrow" panose="020B0004020202020204" pitchFamily="34" charset="0"/>
                        </a:rPr>
                        <a:t>739</a:t>
                      </a:r>
                    </a:p>
                  </a:txBody>
                  <a:tcPr marL="9525" marR="9525" marT="9525" marB="0" anchor="ctr"/>
                </a:tc>
                <a:tc>
                  <a:txBody>
                    <a:bodyPr/>
                    <a:lstStyle/>
                    <a:p>
                      <a:pPr algn="l" fontAlgn="b">
                        <a:buNone/>
                      </a:pPr>
                      <a:endParaRPr lang="fr-FR" sz="1400" b="0" i="0" u="none"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600" b="0" i="0" u="none" strike="noStrike" dirty="0">
                          <a:solidFill>
                            <a:schemeClr val="accent2"/>
                          </a:solidFill>
                          <a:effectLst/>
                          <a:latin typeface="Aptos Narrow" panose="020B0004020202020204" pitchFamily="34" charset="0"/>
                        </a:rPr>
                        <a:t>6500</a:t>
                      </a:r>
                    </a:p>
                  </a:txBody>
                  <a:tcPr marL="9525" marR="9525" marT="9525" marB="0" anchor="ctr"/>
                </a:tc>
                <a:tc>
                  <a:txBody>
                    <a:bodyPr/>
                    <a:lstStyle/>
                    <a:p>
                      <a:pPr algn="ctr" fontAlgn="b">
                        <a:buNone/>
                      </a:pPr>
                      <a:endParaRPr lang="fr-FR" sz="1400" b="0" i="0" u="none" strike="noStrike" dirty="0">
                        <a:solidFill>
                          <a:schemeClr val="accent2"/>
                        </a:solidFill>
                        <a:effectLst/>
                        <a:latin typeface="Aptos Narrow" panose="020B0004020202020204" pitchFamily="34" charset="0"/>
                      </a:endParaRPr>
                    </a:p>
                  </a:txBody>
                  <a:tcPr marL="9525" marR="9525" marT="9525" marB="0" anchor="ctr"/>
                </a:tc>
                <a:tc>
                  <a:txBody>
                    <a:bodyPr/>
                    <a:lstStyle/>
                    <a:p>
                      <a:pPr algn="ctr" fontAlgn="b">
                        <a:buNone/>
                      </a:pPr>
                      <a:r>
                        <a:rPr lang="fr-FR" sz="1400" b="0" i="0" u="none" strike="noStrike" dirty="0">
                          <a:solidFill>
                            <a:schemeClr val="accent2"/>
                          </a:solidFill>
                          <a:effectLst/>
                          <a:latin typeface="Aptos Narrow" panose="020B0004020202020204" pitchFamily="34" charset="0"/>
                        </a:rPr>
                        <a:t>867</a:t>
                      </a:r>
                    </a:p>
                  </a:txBody>
                  <a:tcPr marL="9525" marR="9525" marT="9525" marB="0" anchor="ctr"/>
                </a:tc>
                <a:extLst>
                  <a:ext uri="{0D108BD9-81ED-4DB2-BD59-A6C34878D82A}">
                    <a16:rowId xmlns:a16="http://schemas.microsoft.com/office/drawing/2014/main" val="245516795"/>
                  </a:ext>
                </a:extLst>
              </a:tr>
            </a:tbl>
          </a:graphicData>
        </a:graphic>
      </p:graphicFrame>
      <p:sp>
        <p:nvSpPr>
          <p:cNvPr id="3" name="Espace réservé du numéro de diapositive 2">
            <a:extLst>
              <a:ext uri="{FF2B5EF4-FFF2-40B4-BE49-F238E27FC236}">
                <a16:creationId xmlns:a16="http://schemas.microsoft.com/office/drawing/2014/main" id="{C2BE0DC9-B58D-20BE-887E-B7E95E8F0314}"/>
              </a:ext>
            </a:extLst>
          </p:cNvPr>
          <p:cNvSpPr>
            <a:spLocks noGrp="1"/>
          </p:cNvSpPr>
          <p:nvPr>
            <p:ph type="sldNum" sz="quarter" idx="12"/>
          </p:nvPr>
        </p:nvSpPr>
        <p:spPr/>
        <p:txBody>
          <a:bodyPr/>
          <a:lstStyle/>
          <a:p>
            <a:fld id="{6F0EA37E-925B-7745-9AD4-2009FE776D39}" type="slidenum">
              <a:rPr lang="fr-FR" smtClean="0"/>
              <a:t>4</a:t>
            </a:fld>
            <a:endParaRPr lang="fr-FR"/>
          </a:p>
        </p:txBody>
      </p:sp>
    </p:spTree>
    <p:extLst>
      <p:ext uri="{BB962C8B-B14F-4D97-AF65-F5344CB8AC3E}">
        <p14:creationId xmlns:p14="http://schemas.microsoft.com/office/powerpoint/2010/main" val="557625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0790E-28DE-3748-6F8A-3495E1B0676D}"/>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BBF7F7EF-F05F-5C6E-BB71-E3663381BBA9}"/>
              </a:ext>
            </a:extLst>
          </p:cNvPr>
          <p:cNvSpPr>
            <a:spLocks noGrp="1"/>
          </p:cNvSpPr>
          <p:nvPr>
            <p:ph type="title"/>
          </p:nvPr>
        </p:nvSpPr>
        <p:spPr/>
        <p:txBody>
          <a:bodyPr>
            <a:normAutofit/>
          </a:bodyPr>
          <a:lstStyle/>
          <a:p>
            <a:r>
              <a:rPr lang="fr-FR" sz="3200" dirty="0"/>
              <a:t>Services, Industries</a:t>
            </a:r>
          </a:p>
        </p:txBody>
      </p:sp>
      <p:sp>
        <p:nvSpPr>
          <p:cNvPr id="6" name="Espace réservé du texte 5">
            <a:extLst>
              <a:ext uri="{FF2B5EF4-FFF2-40B4-BE49-F238E27FC236}">
                <a16:creationId xmlns:a16="http://schemas.microsoft.com/office/drawing/2014/main" id="{5895435D-5C42-8A34-4B42-5F00C502FE08}"/>
              </a:ext>
            </a:extLst>
          </p:cNvPr>
          <p:cNvSpPr>
            <a:spLocks noGrp="1"/>
          </p:cNvSpPr>
          <p:nvPr>
            <p:ph type="body" idx="1"/>
          </p:nvPr>
        </p:nvSpPr>
        <p:spPr/>
        <p:txBody>
          <a:bodyPr/>
          <a:lstStyle/>
          <a:p>
            <a:r>
              <a:rPr lang="fr-FR" dirty="0"/>
              <a:t>Famille d’ employeurs</a:t>
            </a:r>
          </a:p>
        </p:txBody>
      </p:sp>
      <p:sp>
        <p:nvSpPr>
          <p:cNvPr id="4" name="Espace réservé du numéro de diapositive 3">
            <a:extLst>
              <a:ext uri="{FF2B5EF4-FFF2-40B4-BE49-F238E27FC236}">
                <a16:creationId xmlns:a16="http://schemas.microsoft.com/office/drawing/2014/main" id="{55C981A3-7E9D-F3E4-563A-4861A572E220}"/>
              </a:ext>
            </a:extLst>
          </p:cNvPr>
          <p:cNvSpPr>
            <a:spLocks noGrp="1"/>
          </p:cNvSpPr>
          <p:nvPr>
            <p:ph type="sldNum" sz="quarter" idx="12"/>
          </p:nvPr>
        </p:nvSpPr>
        <p:spPr/>
        <p:txBody>
          <a:bodyPr/>
          <a:lstStyle/>
          <a:p>
            <a:fld id="{6F0EA37E-925B-7745-9AD4-2009FE776D39}" type="slidenum">
              <a:rPr lang="fr-FR" smtClean="0"/>
              <a:t>5</a:t>
            </a:fld>
            <a:endParaRPr lang="fr-FR"/>
          </a:p>
        </p:txBody>
      </p:sp>
    </p:spTree>
    <p:extLst>
      <p:ext uri="{BB962C8B-B14F-4D97-AF65-F5344CB8AC3E}">
        <p14:creationId xmlns:p14="http://schemas.microsoft.com/office/powerpoint/2010/main" val="1438231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D249A-5F10-FD16-9C6A-7438D7078B3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D581011-D346-4DC1-84F6-1F0C968C6015}"/>
              </a:ext>
            </a:extLst>
          </p:cNvPr>
          <p:cNvSpPr>
            <a:spLocks noGrp="1"/>
          </p:cNvSpPr>
          <p:nvPr>
            <p:ph type="title"/>
          </p:nvPr>
        </p:nvSpPr>
        <p:spPr>
          <a:xfrm>
            <a:off x="838200" y="463580"/>
            <a:ext cx="10515600" cy="864585"/>
          </a:xfrm>
        </p:spPr>
        <p:txBody>
          <a:bodyPr>
            <a:normAutofit/>
          </a:bodyPr>
          <a:lstStyle/>
          <a:p>
            <a:pPr algn="ctr"/>
            <a:r>
              <a:rPr lang="fr-FR" sz="3100" dirty="0"/>
              <a:t>Services, Industries</a:t>
            </a:r>
            <a:br>
              <a:rPr lang="fr-FR" sz="2200" dirty="0"/>
            </a:br>
            <a:r>
              <a:rPr lang="fr-FR" sz="2200" dirty="0"/>
              <a:t>Profils </a:t>
            </a:r>
            <a:r>
              <a:rPr lang="fr-FR" sz="2200" dirty="0" err="1"/>
              <a:t>alumni</a:t>
            </a:r>
            <a:r>
              <a:rPr lang="fr-FR" sz="2200" dirty="0"/>
              <a:t> employés par des familles d’entreprises</a:t>
            </a:r>
          </a:p>
        </p:txBody>
      </p:sp>
      <p:graphicFrame>
        <p:nvGraphicFramePr>
          <p:cNvPr id="4" name="Espace réservé du contenu 3">
            <a:extLst>
              <a:ext uri="{FF2B5EF4-FFF2-40B4-BE49-F238E27FC236}">
                <a16:creationId xmlns:a16="http://schemas.microsoft.com/office/drawing/2014/main" id="{8AA482A2-EC78-46C5-6A08-5B8C1C179FB3}"/>
              </a:ext>
            </a:extLst>
          </p:cNvPr>
          <p:cNvGraphicFramePr>
            <a:graphicFrameLocks noGrp="1"/>
          </p:cNvGraphicFramePr>
          <p:nvPr>
            <p:ph idx="1"/>
            <p:extLst>
              <p:ext uri="{D42A27DB-BD31-4B8C-83A1-F6EECF244321}">
                <p14:modId xmlns:p14="http://schemas.microsoft.com/office/powerpoint/2010/main" val="265481251"/>
              </p:ext>
            </p:extLst>
          </p:nvPr>
        </p:nvGraphicFramePr>
        <p:xfrm>
          <a:off x="838200" y="1460938"/>
          <a:ext cx="10670628" cy="4873006"/>
        </p:xfrm>
        <a:graphic>
          <a:graphicData uri="http://schemas.openxmlformats.org/drawingml/2006/table">
            <a:tbl>
              <a:tblPr firstRow="1" bandRow="1">
                <a:tableStyleId>{5C22544A-7EE6-4342-B048-85BDC9FD1C3A}</a:tableStyleId>
              </a:tblPr>
              <a:tblGrid>
                <a:gridCol w="4233568">
                  <a:extLst>
                    <a:ext uri="{9D8B030D-6E8A-4147-A177-3AD203B41FA5}">
                      <a16:colId xmlns:a16="http://schemas.microsoft.com/office/drawing/2014/main" val="674274589"/>
                    </a:ext>
                  </a:extLst>
                </a:gridCol>
                <a:gridCol w="1461952">
                  <a:extLst>
                    <a:ext uri="{9D8B030D-6E8A-4147-A177-3AD203B41FA5}">
                      <a16:colId xmlns:a16="http://schemas.microsoft.com/office/drawing/2014/main" val="1805280186"/>
                    </a:ext>
                  </a:extLst>
                </a:gridCol>
                <a:gridCol w="3673520">
                  <a:extLst>
                    <a:ext uri="{9D8B030D-6E8A-4147-A177-3AD203B41FA5}">
                      <a16:colId xmlns:a16="http://schemas.microsoft.com/office/drawing/2014/main" val="3283399385"/>
                    </a:ext>
                  </a:extLst>
                </a:gridCol>
                <a:gridCol w="1301588">
                  <a:extLst>
                    <a:ext uri="{9D8B030D-6E8A-4147-A177-3AD203B41FA5}">
                      <a16:colId xmlns:a16="http://schemas.microsoft.com/office/drawing/2014/main" val="2335891079"/>
                    </a:ext>
                  </a:extLst>
                </a:gridCol>
              </a:tblGrid>
              <a:tr h="243139">
                <a:tc>
                  <a:txBody>
                    <a:bodyPr/>
                    <a:lstStyle/>
                    <a:p>
                      <a:pPr algn="ctr" fontAlgn="b">
                        <a:buNone/>
                      </a:pPr>
                      <a:r>
                        <a:rPr lang="fr-FR" sz="1600" b="1" i="0" u="none" strike="noStrike" dirty="0">
                          <a:solidFill>
                            <a:schemeClr val="bg1"/>
                          </a:solidFill>
                          <a:effectLst/>
                          <a:latin typeface="Aptos Narrow" panose="020B0004020202020204" pitchFamily="34" charset="0"/>
                        </a:rPr>
                        <a:t>Liens Alumni</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Alumni</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Lien Alumni</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Alumni</a:t>
                      </a:r>
                    </a:p>
                  </a:txBody>
                  <a:tcPr marL="9525" marR="9525" marT="9525" marB="0" anchor="ctr"/>
                </a:tc>
                <a:extLst>
                  <a:ext uri="{0D108BD9-81ED-4DB2-BD59-A6C34878D82A}">
                    <a16:rowId xmlns:a16="http://schemas.microsoft.com/office/drawing/2014/main" val="3594225536"/>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Banques, assurances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1800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Banques, assurances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1500</a:t>
                      </a:r>
                    </a:p>
                  </a:txBody>
                  <a:tcPr marL="9525" marR="9525" marT="9525" marB="0" anchor="ctr"/>
                </a:tc>
                <a:extLst>
                  <a:ext uri="{0D108BD9-81ED-4DB2-BD59-A6C34878D82A}">
                    <a16:rowId xmlns:a16="http://schemas.microsoft.com/office/drawing/2014/main" val="2042629009"/>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Chimie, Pharma, Biotech</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Chimie, Pharma, Biotech</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500</a:t>
                      </a:r>
                    </a:p>
                  </a:txBody>
                  <a:tcPr marL="9525" marR="9525" marT="9525" marB="0" anchor="ctr"/>
                </a:tc>
                <a:extLst>
                  <a:ext uri="{0D108BD9-81ED-4DB2-BD59-A6C34878D82A}">
                    <a16:rowId xmlns:a16="http://schemas.microsoft.com/office/drawing/2014/main" val="1951387050"/>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Commerce de détail</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Commerce de détail</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700</a:t>
                      </a:r>
                    </a:p>
                  </a:txBody>
                  <a:tcPr marL="9525" marR="9525" marT="9525" marB="0" anchor="ctr"/>
                </a:tc>
                <a:extLst>
                  <a:ext uri="{0D108BD9-81ED-4DB2-BD59-A6C34878D82A}">
                    <a16:rowId xmlns:a16="http://schemas.microsoft.com/office/drawing/2014/main" val="378629420"/>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Construction, génie civil</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Construction, génie civil</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458477536"/>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Développement de logiciels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Développement de logiciels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1451906551"/>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Energie, environnement</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900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Energie, environnement</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900</a:t>
                      </a:r>
                    </a:p>
                  </a:txBody>
                  <a:tcPr marL="9525" marR="9525" marT="9525" marB="0" anchor="ctr"/>
                </a:tc>
                <a:extLst>
                  <a:ext uri="{0D108BD9-81ED-4DB2-BD59-A6C34878D82A}">
                    <a16:rowId xmlns:a16="http://schemas.microsoft.com/office/drawing/2014/main" val="1011897667"/>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ETI Normandie 1001 à 5000</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400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ETI Normandie 1001 à 5000</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b">
                        <a:buNone/>
                      </a:pPr>
                      <a:r>
                        <a:rPr lang="fr-FR" sz="1400" b="1" i="0" u="none" strike="noStrike" dirty="0">
                          <a:solidFill>
                            <a:schemeClr val="accent2"/>
                          </a:solidFill>
                          <a:effectLst/>
                          <a:latin typeface="Aptos Narrow" panose="020B0004020202020204" pitchFamily="34" charset="0"/>
                        </a:rPr>
                        <a:t>400</a:t>
                      </a:r>
                    </a:p>
                  </a:txBody>
                  <a:tcPr marL="9525" marR="9525" marT="9525" marB="0" anchor="b"/>
                </a:tc>
                <a:extLst>
                  <a:ext uri="{0D108BD9-81ED-4DB2-BD59-A6C34878D82A}">
                    <a16:rowId xmlns:a16="http://schemas.microsoft.com/office/drawing/2014/main" val="3080222092"/>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ETI Normandie 501 à 1000</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500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ETI Normandie 501 à 1000</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300</a:t>
                      </a:r>
                    </a:p>
                  </a:txBody>
                  <a:tcPr marL="9525" marR="9525" marT="9525" marB="0" anchor="ctr"/>
                </a:tc>
                <a:extLst>
                  <a:ext uri="{0D108BD9-81ED-4DB2-BD59-A6C34878D82A}">
                    <a16:rowId xmlns:a16="http://schemas.microsoft.com/office/drawing/2014/main" val="4107512568"/>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PME Normandie</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200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PME Normandie</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400</a:t>
                      </a:r>
                    </a:p>
                  </a:txBody>
                  <a:tcPr marL="9525" marR="9525" marT="9525" marB="0" anchor="ctr"/>
                </a:tc>
                <a:extLst>
                  <a:ext uri="{0D108BD9-81ED-4DB2-BD59-A6C34878D82A}">
                    <a16:rowId xmlns:a16="http://schemas.microsoft.com/office/drawing/2014/main" val="3117063092"/>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Fabrication de machines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Fabrication de machines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1802292212"/>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2">
                            <a:extLst>
                              <a:ext uri="{A12FA001-AC4F-418D-AE19-62706E023703}">
                                <ahyp:hlinkClr xmlns:ahyp="http://schemas.microsoft.com/office/drawing/2018/hyperlinkcolor" val="tx"/>
                              </a:ext>
                            </a:extLst>
                          </a:hlinkClick>
                        </a:rPr>
                        <a:t>Industries variées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500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23">
                            <a:extLst>
                              <a:ext uri="{A12FA001-AC4F-418D-AE19-62706E023703}">
                                <ahyp:hlinkClr xmlns:ahyp="http://schemas.microsoft.com/office/drawing/2018/hyperlinkcolor" val="tx"/>
                              </a:ext>
                            </a:extLst>
                          </a:hlinkClick>
                        </a:rPr>
                        <a:t>Industries variées</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500</a:t>
                      </a:r>
                    </a:p>
                  </a:txBody>
                  <a:tcPr marL="9525" marR="9525" marT="9525" marB="0" anchor="ctr"/>
                </a:tc>
                <a:extLst>
                  <a:ext uri="{0D108BD9-81ED-4DB2-BD59-A6C34878D82A}">
                    <a16:rowId xmlns:a16="http://schemas.microsoft.com/office/drawing/2014/main" val="1475626929"/>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4">
                            <a:extLst>
                              <a:ext uri="{A12FA001-AC4F-418D-AE19-62706E023703}">
                                <ahyp:hlinkClr xmlns:ahyp="http://schemas.microsoft.com/office/drawing/2018/hyperlinkcolor" val="tx"/>
                              </a:ext>
                            </a:extLst>
                          </a:hlinkClick>
                        </a:rPr>
                        <a:t>Semi-conducteurs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50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25">
                            <a:extLst>
                              <a:ext uri="{A12FA001-AC4F-418D-AE19-62706E023703}">
                                <ahyp:hlinkClr xmlns:ahyp="http://schemas.microsoft.com/office/drawing/2018/hyperlinkcolor" val="tx"/>
                              </a:ext>
                            </a:extLst>
                          </a:hlinkClick>
                        </a:rPr>
                        <a:t>Semi-conducteurs</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2146249573"/>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6">
                            <a:extLst>
                              <a:ext uri="{A12FA001-AC4F-418D-AE19-62706E023703}">
                                <ahyp:hlinkClr xmlns:ahyp="http://schemas.microsoft.com/office/drawing/2018/hyperlinkcolor" val="tx"/>
                              </a:ext>
                            </a:extLst>
                          </a:hlinkClick>
                        </a:rPr>
                        <a:t>Services d'ingénierie</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26">
                            <a:extLst>
                              <a:ext uri="{A12FA001-AC4F-418D-AE19-62706E023703}">
                                <ahyp:hlinkClr xmlns:ahyp="http://schemas.microsoft.com/office/drawing/2018/hyperlinkcolor" val="tx"/>
                              </a:ext>
                            </a:extLst>
                          </a:hlinkClick>
                        </a:rPr>
                        <a:t>Services d'ingénierie</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100</a:t>
                      </a:r>
                    </a:p>
                  </a:txBody>
                  <a:tcPr marL="9525" marR="9525" marT="9525" marB="0" anchor="ctr"/>
                </a:tc>
                <a:extLst>
                  <a:ext uri="{0D108BD9-81ED-4DB2-BD59-A6C34878D82A}">
                    <a16:rowId xmlns:a16="http://schemas.microsoft.com/office/drawing/2014/main" val="3256659353"/>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7">
                            <a:extLst>
                              <a:ext uri="{A12FA001-AC4F-418D-AE19-62706E023703}">
                                <ahyp:hlinkClr xmlns:ahyp="http://schemas.microsoft.com/office/drawing/2018/hyperlinkcolor" val="tx"/>
                              </a:ext>
                            </a:extLst>
                          </a:hlinkClick>
                        </a:rPr>
                        <a:t>Services et conseil aux entreprises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100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28">
                            <a:extLst>
                              <a:ext uri="{A12FA001-AC4F-418D-AE19-62706E023703}">
                                <ahyp:hlinkClr xmlns:ahyp="http://schemas.microsoft.com/office/drawing/2018/hyperlinkcolor" val="tx"/>
                              </a:ext>
                            </a:extLst>
                          </a:hlinkClick>
                        </a:rPr>
                        <a:t>Services et conseil aux entreprises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200</a:t>
                      </a:r>
                    </a:p>
                  </a:txBody>
                  <a:tcPr marL="9525" marR="9525" marT="9525" marB="0" anchor="ctr"/>
                </a:tc>
                <a:extLst>
                  <a:ext uri="{0D108BD9-81ED-4DB2-BD59-A6C34878D82A}">
                    <a16:rowId xmlns:a16="http://schemas.microsoft.com/office/drawing/2014/main" val="2895174446"/>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9">
                            <a:extLst>
                              <a:ext uri="{A12FA001-AC4F-418D-AE19-62706E023703}">
                                <ahyp:hlinkClr xmlns:ahyp="http://schemas.microsoft.com/office/drawing/2018/hyperlinkcolor" val="tx"/>
                              </a:ext>
                            </a:extLst>
                          </a:hlinkClick>
                        </a:rPr>
                        <a:t>Services et conseil en informatique</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400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0">
                            <a:extLst>
                              <a:ext uri="{A12FA001-AC4F-418D-AE19-62706E023703}">
                                <ahyp:hlinkClr xmlns:ahyp="http://schemas.microsoft.com/office/drawing/2018/hyperlinkcolor" val="tx"/>
                              </a:ext>
                            </a:extLst>
                          </a:hlinkClick>
                        </a:rPr>
                        <a:t>Services et conseil en informatique</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500</a:t>
                      </a:r>
                    </a:p>
                  </a:txBody>
                  <a:tcPr marL="9525" marR="9525" marT="9525" marB="0" anchor="ctr"/>
                </a:tc>
                <a:extLst>
                  <a:ext uri="{0D108BD9-81ED-4DB2-BD59-A6C34878D82A}">
                    <a16:rowId xmlns:a16="http://schemas.microsoft.com/office/drawing/2014/main" val="3659984062"/>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31">
                            <a:extLst>
                              <a:ext uri="{A12FA001-AC4F-418D-AE19-62706E023703}">
                                <ahyp:hlinkClr xmlns:ahyp="http://schemas.microsoft.com/office/drawing/2018/hyperlinkcolor" val="tx"/>
                              </a:ext>
                            </a:extLst>
                          </a:hlinkClick>
                        </a:rPr>
                        <a:t>Services variés (Juridique, édition, publicité…)</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300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2">
                            <a:extLst>
                              <a:ext uri="{A12FA001-AC4F-418D-AE19-62706E023703}">
                                <ahyp:hlinkClr xmlns:ahyp="http://schemas.microsoft.com/office/drawing/2018/hyperlinkcolor" val="tx"/>
                              </a:ext>
                            </a:extLst>
                          </a:hlinkClick>
                        </a:rPr>
                        <a:t>Services variés (Juridique, édition, publicité…)</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200</a:t>
                      </a:r>
                    </a:p>
                  </a:txBody>
                  <a:tcPr marL="9525" marR="9525" marT="9525" marB="0" anchor="ctr"/>
                </a:tc>
                <a:extLst>
                  <a:ext uri="{0D108BD9-81ED-4DB2-BD59-A6C34878D82A}">
                    <a16:rowId xmlns:a16="http://schemas.microsoft.com/office/drawing/2014/main" val="824033441"/>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33">
                            <a:extLst>
                              <a:ext uri="{A12FA001-AC4F-418D-AE19-62706E023703}">
                                <ahyp:hlinkClr xmlns:ahyp="http://schemas.microsoft.com/office/drawing/2018/hyperlinkcolor" val="tx"/>
                              </a:ext>
                            </a:extLst>
                          </a:hlinkClick>
                        </a:rPr>
                        <a:t>Télécommunications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200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4">
                            <a:extLst>
                              <a:ext uri="{A12FA001-AC4F-418D-AE19-62706E023703}">
                                <ahyp:hlinkClr xmlns:ahyp="http://schemas.microsoft.com/office/drawing/2018/hyperlinkcolor" val="tx"/>
                              </a:ext>
                            </a:extLst>
                          </a:hlinkClick>
                        </a:rPr>
                        <a:t>Télécommunications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200</a:t>
                      </a:r>
                    </a:p>
                  </a:txBody>
                  <a:tcPr marL="9525" marR="9525" marT="9525" marB="0" anchor="ctr"/>
                </a:tc>
                <a:extLst>
                  <a:ext uri="{0D108BD9-81ED-4DB2-BD59-A6C34878D82A}">
                    <a16:rowId xmlns:a16="http://schemas.microsoft.com/office/drawing/2014/main" val="4258387471"/>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35">
                            <a:extLst>
                              <a:ext uri="{A12FA001-AC4F-418D-AE19-62706E023703}">
                                <ahyp:hlinkClr xmlns:ahyp="http://schemas.microsoft.com/office/drawing/2018/hyperlinkcolor" val="tx"/>
                              </a:ext>
                            </a:extLst>
                          </a:hlinkClick>
                        </a:rPr>
                        <a:t>Transports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900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6">
                            <a:extLst>
                              <a:ext uri="{A12FA001-AC4F-418D-AE19-62706E023703}">
                                <ahyp:hlinkClr xmlns:ahyp="http://schemas.microsoft.com/office/drawing/2018/hyperlinkcolor" val="tx"/>
                              </a:ext>
                            </a:extLst>
                          </a:hlinkClick>
                        </a:rPr>
                        <a:t>Transports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none" strike="noStrike" dirty="0">
                          <a:solidFill>
                            <a:schemeClr val="accent2"/>
                          </a:solidFill>
                          <a:effectLst/>
                          <a:latin typeface="Aptos Narrow" panose="020B0004020202020204" pitchFamily="34" charset="0"/>
                        </a:rPr>
                        <a:t>900</a:t>
                      </a:r>
                    </a:p>
                  </a:txBody>
                  <a:tcPr marL="9525" marR="9525" marT="9525" marB="0" anchor="ctr"/>
                </a:tc>
                <a:extLst>
                  <a:ext uri="{0D108BD9-81ED-4DB2-BD59-A6C34878D82A}">
                    <a16:rowId xmlns:a16="http://schemas.microsoft.com/office/drawing/2014/main" val="3902413398"/>
                  </a:ext>
                </a:extLst>
              </a:tr>
              <a:tr h="243139">
                <a:tc>
                  <a:txBody>
                    <a:bodyPr/>
                    <a:lstStyle/>
                    <a:p>
                      <a:pPr algn="ctr" fontAlgn="b">
                        <a:buNone/>
                      </a:pPr>
                      <a:r>
                        <a:rPr lang="fr-FR" sz="1400" b="1" i="0" u="none" strike="noStrike">
                          <a:solidFill>
                            <a:srgbClr val="002060"/>
                          </a:solidFill>
                          <a:effectLst/>
                          <a:latin typeface="Aptos Narrow" panose="020B0004020202020204" pitchFamily="34" charset="0"/>
                        </a:rPr>
                        <a:t>Total</a:t>
                      </a:r>
                    </a:p>
                  </a:txBody>
                  <a:tcPr marL="9525" marR="9525" marT="9525" marB="0" anchor="b"/>
                </a:tc>
                <a:tc>
                  <a:txBody>
                    <a:bodyPr/>
                    <a:lstStyle/>
                    <a:p>
                      <a:pPr algn="ctr" fontAlgn="b">
                        <a:buNone/>
                      </a:pPr>
                      <a:r>
                        <a:rPr lang="fr-FR" sz="1400" b="0" i="0" u="none" strike="noStrike" dirty="0">
                          <a:solidFill>
                            <a:srgbClr val="002060"/>
                          </a:solidFill>
                          <a:effectLst/>
                          <a:latin typeface="Aptos Narrow" panose="020B0004020202020204" pitchFamily="34" charset="0"/>
                        </a:rPr>
                        <a:t>8900</a:t>
                      </a:r>
                    </a:p>
                  </a:txBody>
                  <a:tcPr marL="9525" marR="9525" marT="9525" marB="0" anchor="b"/>
                </a:tc>
                <a:tc>
                  <a:txBody>
                    <a:bodyPr/>
                    <a:lstStyle/>
                    <a:p>
                      <a:pPr algn="ctr" fontAlgn="b">
                        <a:buNone/>
                      </a:pPr>
                      <a:r>
                        <a:rPr lang="fr-FR" sz="1400" b="1" i="0" u="none" strike="noStrike">
                          <a:solidFill>
                            <a:schemeClr val="accent2"/>
                          </a:solidFill>
                          <a:effectLst/>
                          <a:latin typeface="Aptos Narrow" panose="020B0004020202020204" pitchFamily="34" charset="0"/>
                        </a:rPr>
                        <a:t>Total</a:t>
                      </a:r>
                    </a:p>
                  </a:txBody>
                  <a:tcPr marL="9525" marR="9525" marT="9525" marB="0" anchor="b"/>
                </a:tc>
                <a:tc>
                  <a:txBody>
                    <a:bodyPr/>
                    <a:lstStyle/>
                    <a:p>
                      <a:pPr algn="ctr" fontAlgn="b">
                        <a:buNone/>
                      </a:pPr>
                      <a:r>
                        <a:rPr lang="fr-FR" sz="1400" b="1" i="0" u="none" strike="noStrike" dirty="0">
                          <a:solidFill>
                            <a:schemeClr val="accent2"/>
                          </a:solidFill>
                          <a:effectLst/>
                          <a:latin typeface="Aptos Narrow" panose="020B0004020202020204" pitchFamily="34" charset="0"/>
                        </a:rPr>
                        <a:t>7500</a:t>
                      </a:r>
                    </a:p>
                  </a:txBody>
                  <a:tcPr marL="9525" marR="9525" marT="9525" marB="0" anchor="b"/>
                </a:tc>
                <a:extLst>
                  <a:ext uri="{0D108BD9-81ED-4DB2-BD59-A6C34878D82A}">
                    <a16:rowId xmlns:a16="http://schemas.microsoft.com/office/drawing/2014/main" val="2167500179"/>
                  </a:ext>
                </a:extLst>
              </a:tr>
            </a:tbl>
          </a:graphicData>
        </a:graphic>
      </p:graphicFrame>
      <p:sp>
        <p:nvSpPr>
          <p:cNvPr id="3" name="Espace réservé du numéro de diapositive 2">
            <a:extLst>
              <a:ext uri="{FF2B5EF4-FFF2-40B4-BE49-F238E27FC236}">
                <a16:creationId xmlns:a16="http://schemas.microsoft.com/office/drawing/2014/main" id="{AB5D7632-4CED-95CE-E297-F90CD686468D}"/>
              </a:ext>
            </a:extLst>
          </p:cNvPr>
          <p:cNvSpPr>
            <a:spLocks noGrp="1"/>
          </p:cNvSpPr>
          <p:nvPr>
            <p:ph type="sldNum" sz="quarter" idx="12"/>
          </p:nvPr>
        </p:nvSpPr>
        <p:spPr/>
        <p:txBody>
          <a:bodyPr/>
          <a:lstStyle/>
          <a:p>
            <a:fld id="{6F0EA37E-925B-7745-9AD4-2009FE776D39}" type="slidenum">
              <a:rPr lang="fr-FR" smtClean="0"/>
              <a:t>6</a:t>
            </a:fld>
            <a:endParaRPr lang="fr-FR"/>
          </a:p>
        </p:txBody>
      </p:sp>
    </p:spTree>
    <p:extLst>
      <p:ext uri="{BB962C8B-B14F-4D97-AF65-F5344CB8AC3E}">
        <p14:creationId xmlns:p14="http://schemas.microsoft.com/office/powerpoint/2010/main" val="313200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F7FAF-2E4B-E3C6-6920-2C3B6816DF3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A35BD39-73E2-3E86-BD01-7019992AD432}"/>
              </a:ext>
            </a:extLst>
          </p:cNvPr>
          <p:cNvSpPr>
            <a:spLocks noGrp="1"/>
          </p:cNvSpPr>
          <p:nvPr>
            <p:ph type="title"/>
          </p:nvPr>
        </p:nvSpPr>
        <p:spPr>
          <a:xfrm>
            <a:off x="838200" y="463580"/>
            <a:ext cx="10515600" cy="864585"/>
          </a:xfrm>
        </p:spPr>
        <p:txBody>
          <a:bodyPr>
            <a:normAutofit/>
          </a:bodyPr>
          <a:lstStyle/>
          <a:p>
            <a:pPr algn="ctr"/>
            <a:r>
              <a:rPr lang="fr-FR" sz="2200" dirty="0"/>
              <a:t>Services, Industries</a:t>
            </a:r>
            <a:br>
              <a:rPr lang="fr-FR" sz="2200" dirty="0"/>
            </a:br>
            <a:r>
              <a:rPr lang="fr-FR" sz="2200" dirty="0"/>
              <a:t>Profils Alumni PhD employés de familles d’entreprises</a:t>
            </a:r>
          </a:p>
        </p:txBody>
      </p:sp>
      <p:graphicFrame>
        <p:nvGraphicFramePr>
          <p:cNvPr id="4" name="Espace réservé du contenu 3">
            <a:extLst>
              <a:ext uri="{FF2B5EF4-FFF2-40B4-BE49-F238E27FC236}">
                <a16:creationId xmlns:a16="http://schemas.microsoft.com/office/drawing/2014/main" id="{F89033CE-502A-5573-6F93-D4D41D067366}"/>
              </a:ext>
            </a:extLst>
          </p:cNvPr>
          <p:cNvGraphicFramePr>
            <a:graphicFrameLocks noGrp="1"/>
          </p:cNvGraphicFramePr>
          <p:nvPr>
            <p:ph idx="1"/>
            <p:extLst>
              <p:ext uri="{D42A27DB-BD31-4B8C-83A1-F6EECF244321}">
                <p14:modId xmlns:p14="http://schemas.microsoft.com/office/powerpoint/2010/main" val="1298678348"/>
              </p:ext>
            </p:extLst>
          </p:nvPr>
        </p:nvGraphicFramePr>
        <p:xfrm>
          <a:off x="367862" y="1460938"/>
          <a:ext cx="10300138" cy="4873006"/>
        </p:xfrm>
        <a:graphic>
          <a:graphicData uri="http://schemas.openxmlformats.org/drawingml/2006/table">
            <a:tbl>
              <a:tblPr firstRow="1" bandRow="1">
                <a:tableStyleId>{5C22544A-7EE6-4342-B048-85BDC9FD1C3A}</a:tableStyleId>
              </a:tblPr>
              <a:tblGrid>
                <a:gridCol w="2848304">
                  <a:extLst>
                    <a:ext uri="{9D8B030D-6E8A-4147-A177-3AD203B41FA5}">
                      <a16:colId xmlns:a16="http://schemas.microsoft.com/office/drawing/2014/main" val="674274589"/>
                    </a:ext>
                  </a:extLst>
                </a:gridCol>
                <a:gridCol w="924910">
                  <a:extLst>
                    <a:ext uri="{9D8B030D-6E8A-4147-A177-3AD203B41FA5}">
                      <a16:colId xmlns:a16="http://schemas.microsoft.com/office/drawing/2014/main" val="1805280186"/>
                    </a:ext>
                  </a:extLst>
                </a:gridCol>
                <a:gridCol w="977462">
                  <a:extLst>
                    <a:ext uri="{9D8B030D-6E8A-4147-A177-3AD203B41FA5}">
                      <a16:colId xmlns:a16="http://schemas.microsoft.com/office/drawing/2014/main" val="3332949422"/>
                    </a:ext>
                  </a:extLst>
                </a:gridCol>
                <a:gridCol w="2826582">
                  <a:extLst>
                    <a:ext uri="{9D8B030D-6E8A-4147-A177-3AD203B41FA5}">
                      <a16:colId xmlns:a16="http://schemas.microsoft.com/office/drawing/2014/main" val="3283399385"/>
                    </a:ext>
                  </a:extLst>
                </a:gridCol>
                <a:gridCol w="1288432">
                  <a:extLst>
                    <a:ext uri="{9D8B030D-6E8A-4147-A177-3AD203B41FA5}">
                      <a16:colId xmlns:a16="http://schemas.microsoft.com/office/drawing/2014/main" val="2335891079"/>
                    </a:ext>
                  </a:extLst>
                </a:gridCol>
                <a:gridCol w="1434448">
                  <a:extLst>
                    <a:ext uri="{9D8B030D-6E8A-4147-A177-3AD203B41FA5}">
                      <a16:colId xmlns:a16="http://schemas.microsoft.com/office/drawing/2014/main" val="394341047"/>
                    </a:ext>
                  </a:extLst>
                </a:gridCol>
              </a:tblGrid>
              <a:tr h="243139">
                <a:tc>
                  <a:txBody>
                    <a:bodyPr/>
                    <a:lstStyle/>
                    <a:p>
                      <a:pPr algn="ctr" fontAlgn="b">
                        <a:buNone/>
                      </a:pPr>
                      <a:r>
                        <a:rPr lang="fr-FR" sz="1600" b="1" i="0" u="none" strike="noStrike" dirty="0">
                          <a:solidFill>
                            <a:schemeClr val="bg1"/>
                          </a:solidFill>
                          <a:effectLst/>
                          <a:latin typeface="Aptos Narrow" panose="020B0004020202020204" pitchFamily="34" charset="0"/>
                        </a:rPr>
                        <a:t>Liens Alumni</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Liens PhD</a:t>
                      </a: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PhD</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Secteurs d'activité</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Liens PhD</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PhD</a:t>
                      </a:r>
                    </a:p>
                  </a:txBody>
                  <a:tcPr marL="9525" marR="9525" marT="9525" marB="0" anchor="ctr"/>
                </a:tc>
                <a:extLst>
                  <a:ext uri="{0D108BD9-81ED-4DB2-BD59-A6C34878D82A}">
                    <a16:rowId xmlns:a16="http://schemas.microsoft.com/office/drawing/2014/main" val="3594225536"/>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Chimie, Pharma, Biotech</a:t>
                      </a:r>
                      <a:r>
                        <a:rPr lang="fr-FR" sz="1400" b="1" i="0" u="sng" strike="noStrike" dirty="0">
                          <a:solidFill>
                            <a:srgbClr val="002060"/>
                          </a:solidFill>
                          <a:effectLst/>
                          <a:latin typeface="Aptos Narrow" panose="020B0004020202020204" pitchFamily="34" charset="0"/>
                        </a:rPr>
                        <a:t>, Cosmétique</a:t>
                      </a: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132</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Chimie, Pharma, Biotech</a:t>
                      </a:r>
                      <a:r>
                        <a:rPr lang="fr-FR" sz="1400" b="1" i="0" u="sng" strike="noStrike" dirty="0">
                          <a:solidFill>
                            <a:schemeClr val="accent2"/>
                          </a:solidFill>
                          <a:effectLst/>
                          <a:latin typeface="Aptos Narrow" panose="020B0004020202020204" pitchFamily="34" charset="0"/>
                        </a:rPr>
                        <a:t>, Cosmétique</a:t>
                      </a: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71</a:t>
                      </a:r>
                    </a:p>
                  </a:txBody>
                  <a:tcPr marL="9525" marR="9525" marT="9525" marB="0" anchor="b"/>
                </a:tc>
                <a:extLst>
                  <a:ext uri="{0D108BD9-81ED-4DB2-BD59-A6C34878D82A}">
                    <a16:rowId xmlns:a16="http://schemas.microsoft.com/office/drawing/2014/main" val="2042629009"/>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Transports</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50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Transports</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34</a:t>
                      </a:r>
                    </a:p>
                  </a:txBody>
                  <a:tcPr marL="9525" marR="9525" marT="9525" marB="0" anchor="b"/>
                </a:tc>
                <a:extLst>
                  <a:ext uri="{0D108BD9-81ED-4DB2-BD59-A6C34878D82A}">
                    <a16:rowId xmlns:a16="http://schemas.microsoft.com/office/drawing/2014/main" val="1951387050"/>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Energie, environnement</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30</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Energie, environnement</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33</a:t>
                      </a:r>
                    </a:p>
                  </a:txBody>
                  <a:tcPr marL="9525" marR="9525" marT="9525" marB="0" anchor="b"/>
                </a:tc>
                <a:extLst>
                  <a:ext uri="{0D108BD9-81ED-4DB2-BD59-A6C34878D82A}">
                    <a16:rowId xmlns:a16="http://schemas.microsoft.com/office/drawing/2014/main" val="378629420"/>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PME Normandie</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27</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PME Normandie</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32</a:t>
                      </a:r>
                    </a:p>
                  </a:txBody>
                  <a:tcPr marL="9525" marR="9525" marT="9525" marB="0" anchor="b"/>
                </a:tc>
                <a:extLst>
                  <a:ext uri="{0D108BD9-81ED-4DB2-BD59-A6C34878D82A}">
                    <a16:rowId xmlns:a16="http://schemas.microsoft.com/office/drawing/2014/main" val="1481585543"/>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Industries variées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25</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Industries variées</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9</a:t>
                      </a:r>
                    </a:p>
                  </a:txBody>
                  <a:tcPr marL="9525" marR="9525" marT="9525" marB="0" anchor="b"/>
                </a:tc>
                <a:extLst>
                  <a:ext uri="{0D108BD9-81ED-4DB2-BD59-A6C34878D82A}">
                    <a16:rowId xmlns:a16="http://schemas.microsoft.com/office/drawing/2014/main" val="458477536"/>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22">
                            <a:extLst>
                              <a:ext uri="{A12FA001-AC4F-418D-AE19-62706E023703}">
                                <ahyp:hlinkClr xmlns:ahyp="http://schemas.microsoft.com/office/drawing/2018/hyperlinkcolor" val="tx"/>
                              </a:ext>
                            </a:extLst>
                          </a:hlinkClick>
                        </a:rPr>
                        <a:t>Banques, assurances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23">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14</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24">
                            <a:extLst>
                              <a:ext uri="{A12FA001-AC4F-418D-AE19-62706E023703}">
                                <ahyp:hlinkClr xmlns:ahyp="http://schemas.microsoft.com/office/drawing/2018/hyperlinkcolor" val="tx"/>
                              </a:ext>
                            </a:extLst>
                          </a:hlinkClick>
                        </a:rPr>
                        <a:t>Banques, assurances</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25">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8</a:t>
                      </a:r>
                    </a:p>
                  </a:txBody>
                  <a:tcPr marL="9525" marR="9525" marT="9525" marB="0" anchor="b"/>
                </a:tc>
                <a:extLst>
                  <a:ext uri="{0D108BD9-81ED-4DB2-BD59-A6C34878D82A}">
                    <a16:rowId xmlns:a16="http://schemas.microsoft.com/office/drawing/2014/main" val="1451906551"/>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26">
                            <a:extLst>
                              <a:ext uri="{A12FA001-AC4F-418D-AE19-62706E023703}">
                                <ahyp:hlinkClr xmlns:ahyp="http://schemas.microsoft.com/office/drawing/2018/hyperlinkcolor" val="tx"/>
                              </a:ext>
                            </a:extLst>
                          </a:hlinkClick>
                        </a:rPr>
                        <a:t>Semi-conducteurs</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27">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10</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28">
                            <a:extLst>
                              <a:ext uri="{A12FA001-AC4F-418D-AE19-62706E023703}">
                                <ahyp:hlinkClr xmlns:ahyp="http://schemas.microsoft.com/office/drawing/2018/hyperlinkcolor" val="tx"/>
                              </a:ext>
                            </a:extLst>
                          </a:hlinkClick>
                        </a:rPr>
                        <a:t>Semi-conducteurs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29">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15</a:t>
                      </a:r>
                    </a:p>
                  </a:txBody>
                  <a:tcPr marL="9525" marR="9525" marT="9525" marB="0" anchor="b"/>
                </a:tc>
                <a:extLst>
                  <a:ext uri="{0D108BD9-81ED-4DB2-BD59-A6C34878D82A}">
                    <a16:rowId xmlns:a16="http://schemas.microsoft.com/office/drawing/2014/main" val="1011897667"/>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30">
                            <a:extLst>
                              <a:ext uri="{A12FA001-AC4F-418D-AE19-62706E023703}">
                                <ahyp:hlinkClr xmlns:ahyp="http://schemas.microsoft.com/office/drawing/2018/hyperlinkcolor" val="tx"/>
                              </a:ext>
                            </a:extLst>
                          </a:hlinkClick>
                        </a:rPr>
                        <a:t>Télécommunications</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31">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9</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2">
                            <a:extLst>
                              <a:ext uri="{A12FA001-AC4F-418D-AE19-62706E023703}">
                                <ahyp:hlinkClr xmlns:ahyp="http://schemas.microsoft.com/office/drawing/2018/hyperlinkcolor" val="tx"/>
                              </a:ext>
                            </a:extLst>
                          </a:hlinkClick>
                        </a:rPr>
                        <a:t>Télécommunications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33">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18</a:t>
                      </a:r>
                    </a:p>
                  </a:txBody>
                  <a:tcPr marL="9525" marR="9525" marT="9525" marB="0" anchor="b"/>
                </a:tc>
                <a:extLst>
                  <a:ext uri="{0D108BD9-81ED-4DB2-BD59-A6C34878D82A}">
                    <a16:rowId xmlns:a16="http://schemas.microsoft.com/office/drawing/2014/main" val="3080222092"/>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34">
                            <a:extLst>
                              <a:ext uri="{A12FA001-AC4F-418D-AE19-62706E023703}">
                                <ahyp:hlinkClr xmlns:ahyp="http://schemas.microsoft.com/office/drawing/2018/hyperlinkcolor" val="tx"/>
                              </a:ext>
                            </a:extLst>
                          </a:hlinkClick>
                        </a:rPr>
                        <a:t>Développement de logiciels</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35">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8</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36">
                            <a:extLst>
                              <a:ext uri="{A12FA001-AC4F-418D-AE19-62706E023703}">
                                <ahyp:hlinkClr xmlns:ahyp="http://schemas.microsoft.com/office/drawing/2018/hyperlinkcolor" val="tx"/>
                              </a:ext>
                            </a:extLst>
                          </a:hlinkClick>
                        </a:rPr>
                        <a:t>Développement de logiciels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dirty="0">
                          <a:solidFill>
                            <a:schemeClr val="accent2"/>
                          </a:solidFill>
                          <a:effectLst/>
                          <a:latin typeface="Aptos Narrow" panose="020B0004020202020204" pitchFamily="34" charset="0"/>
                          <a:hlinkClick r:id="rId37">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8</a:t>
                      </a:r>
                    </a:p>
                  </a:txBody>
                  <a:tcPr marL="9525" marR="9525" marT="9525" marB="0" anchor="b"/>
                </a:tc>
                <a:extLst>
                  <a:ext uri="{0D108BD9-81ED-4DB2-BD59-A6C34878D82A}">
                    <a16:rowId xmlns:a16="http://schemas.microsoft.com/office/drawing/2014/main" val="4107512568"/>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38">
                            <a:extLst>
                              <a:ext uri="{A12FA001-AC4F-418D-AE19-62706E023703}">
                                <ahyp:hlinkClr xmlns:ahyp="http://schemas.microsoft.com/office/drawing/2018/hyperlinkcolor" val="tx"/>
                              </a:ext>
                            </a:extLst>
                          </a:hlinkClick>
                        </a:rPr>
                        <a:t>ETI Normandie 501 à 1000</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39">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7</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40">
                            <a:extLst>
                              <a:ext uri="{A12FA001-AC4F-418D-AE19-62706E023703}">
                                <ahyp:hlinkClr xmlns:ahyp="http://schemas.microsoft.com/office/drawing/2018/hyperlinkcolor" val="tx"/>
                              </a:ext>
                            </a:extLst>
                          </a:hlinkClick>
                        </a:rPr>
                        <a:t>ETI Normandie 501 à 1000</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41">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0</a:t>
                      </a:r>
                    </a:p>
                  </a:txBody>
                  <a:tcPr marL="9525" marR="9525" marT="9525" marB="0" anchor="b"/>
                </a:tc>
                <a:extLst>
                  <a:ext uri="{0D108BD9-81ED-4DB2-BD59-A6C34878D82A}">
                    <a16:rowId xmlns:a16="http://schemas.microsoft.com/office/drawing/2014/main" val="1802292212"/>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42">
                            <a:extLst>
                              <a:ext uri="{A12FA001-AC4F-418D-AE19-62706E023703}">
                                <ahyp:hlinkClr xmlns:ahyp="http://schemas.microsoft.com/office/drawing/2018/hyperlinkcolor" val="tx"/>
                              </a:ext>
                            </a:extLst>
                          </a:hlinkClick>
                        </a:rPr>
                        <a:t>Fabrication de machines</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43">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7</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44">
                            <a:extLst>
                              <a:ext uri="{A12FA001-AC4F-418D-AE19-62706E023703}">
                                <ahyp:hlinkClr xmlns:ahyp="http://schemas.microsoft.com/office/drawing/2018/hyperlinkcolor" val="tx"/>
                              </a:ext>
                            </a:extLst>
                          </a:hlinkClick>
                        </a:rPr>
                        <a:t>Fabrication de machines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45">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2</a:t>
                      </a:r>
                    </a:p>
                  </a:txBody>
                  <a:tcPr marL="9525" marR="9525" marT="9525" marB="0" anchor="b"/>
                </a:tc>
                <a:extLst>
                  <a:ext uri="{0D108BD9-81ED-4DB2-BD59-A6C34878D82A}">
                    <a16:rowId xmlns:a16="http://schemas.microsoft.com/office/drawing/2014/main" val="1475626929"/>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46">
                            <a:extLst>
                              <a:ext uri="{A12FA001-AC4F-418D-AE19-62706E023703}">
                                <ahyp:hlinkClr xmlns:ahyp="http://schemas.microsoft.com/office/drawing/2018/hyperlinkcolor" val="tx"/>
                              </a:ext>
                            </a:extLst>
                          </a:hlinkClick>
                        </a:rPr>
                        <a:t>Commerce de détail</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47">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6</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48">
                            <a:extLst>
                              <a:ext uri="{A12FA001-AC4F-418D-AE19-62706E023703}">
                                <ahyp:hlinkClr xmlns:ahyp="http://schemas.microsoft.com/office/drawing/2018/hyperlinkcolor" val="tx"/>
                              </a:ext>
                            </a:extLst>
                          </a:hlinkClick>
                        </a:rPr>
                        <a:t>Commerce de détail</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49">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1</a:t>
                      </a:r>
                    </a:p>
                  </a:txBody>
                  <a:tcPr marL="9525" marR="9525" marT="9525" marB="0" anchor="b"/>
                </a:tc>
                <a:extLst>
                  <a:ext uri="{0D108BD9-81ED-4DB2-BD59-A6C34878D82A}">
                    <a16:rowId xmlns:a16="http://schemas.microsoft.com/office/drawing/2014/main" val="2146249573"/>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50">
                            <a:extLst>
                              <a:ext uri="{A12FA001-AC4F-418D-AE19-62706E023703}">
                                <ahyp:hlinkClr xmlns:ahyp="http://schemas.microsoft.com/office/drawing/2018/hyperlinkcolor" val="tx"/>
                              </a:ext>
                            </a:extLst>
                          </a:hlinkClick>
                        </a:rPr>
                        <a:t>Services d'ingénierie</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51">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6</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50">
                            <a:extLst>
                              <a:ext uri="{A12FA001-AC4F-418D-AE19-62706E023703}">
                                <ahyp:hlinkClr xmlns:ahyp="http://schemas.microsoft.com/office/drawing/2018/hyperlinkcolor" val="tx"/>
                              </a:ext>
                            </a:extLst>
                          </a:hlinkClick>
                        </a:rPr>
                        <a:t>Services d'ingénierie</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52">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12</a:t>
                      </a:r>
                    </a:p>
                  </a:txBody>
                  <a:tcPr marL="9525" marR="9525" marT="9525" marB="0" anchor="b"/>
                </a:tc>
                <a:extLst>
                  <a:ext uri="{0D108BD9-81ED-4DB2-BD59-A6C34878D82A}">
                    <a16:rowId xmlns:a16="http://schemas.microsoft.com/office/drawing/2014/main" val="3256659353"/>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53">
                            <a:extLst>
                              <a:ext uri="{A12FA001-AC4F-418D-AE19-62706E023703}">
                                <ahyp:hlinkClr xmlns:ahyp="http://schemas.microsoft.com/office/drawing/2018/hyperlinkcolor" val="tx"/>
                              </a:ext>
                            </a:extLst>
                          </a:hlinkClick>
                        </a:rPr>
                        <a:t>Services et conseil en informatique</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54">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6</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55">
                            <a:extLst>
                              <a:ext uri="{A12FA001-AC4F-418D-AE19-62706E023703}">
                                <ahyp:hlinkClr xmlns:ahyp="http://schemas.microsoft.com/office/drawing/2018/hyperlinkcolor" val="tx"/>
                              </a:ext>
                            </a:extLst>
                          </a:hlinkClick>
                        </a:rPr>
                        <a:t>Services et conseil en informatique</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56">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16</a:t>
                      </a:r>
                    </a:p>
                  </a:txBody>
                  <a:tcPr marL="9525" marR="9525" marT="9525" marB="0" anchor="b"/>
                </a:tc>
                <a:extLst>
                  <a:ext uri="{0D108BD9-81ED-4DB2-BD59-A6C34878D82A}">
                    <a16:rowId xmlns:a16="http://schemas.microsoft.com/office/drawing/2014/main" val="2895174446"/>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57">
                            <a:extLst>
                              <a:ext uri="{A12FA001-AC4F-418D-AE19-62706E023703}">
                                <ahyp:hlinkClr xmlns:ahyp="http://schemas.microsoft.com/office/drawing/2018/hyperlinkcolor" val="tx"/>
                              </a:ext>
                            </a:extLst>
                          </a:hlinkClick>
                        </a:rPr>
                        <a:t>Services et conseil aux entreprises</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58">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4</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59">
                            <a:extLst>
                              <a:ext uri="{A12FA001-AC4F-418D-AE19-62706E023703}">
                                <ahyp:hlinkClr xmlns:ahyp="http://schemas.microsoft.com/office/drawing/2018/hyperlinkcolor" val="tx"/>
                              </a:ext>
                            </a:extLst>
                          </a:hlinkClick>
                        </a:rPr>
                        <a:t>Services et conseil aux entreprises</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60">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3</a:t>
                      </a:r>
                    </a:p>
                  </a:txBody>
                  <a:tcPr marL="9525" marR="9525" marT="9525" marB="0" anchor="b"/>
                </a:tc>
                <a:extLst>
                  <a:ext uri="{0D108BD9-81ED-4DB2-BD59-A6C34878D82A}">
                    <a16:rowId xmlns:a16="http://schemas.microsoft.com/office/drawing/2014/main" val="3659984062"/>
                  </a:ext>
                </a:extLst>
              </a:tr>
              <a:tr h="243139">
                <a:tc>
                  <a:txBody>
                    <a:bodyPr/>
                    <a:lstStyle/>
                    <a:p>
                      <a:pPr algn="l" fontAlgn="b">
                        <a:buNone/>
                      </a:pPr>
                      <a:r>
                        <a:rPr lang="fr-FR" sz="1400" b="1" i="0" u="sng" strike="noStrike">
                          <a:solidFill>
                            <a:srgbClr val="002060"/>
                          </a:solidFill>
                          <a:effectLst/>
                          <a:latin typeface="Aptos Narrow" panose="020B0004020202020204" pitchFamily="34" charset="0"/>
                          <a:hlinkClick r:id="rId61">
                            <a:extLst>
                              <a:ext uri="{A12FA001-AC4F-418D-AE19-62706E023703}">
                                <ahyp:hlinkClr xmlns:ahyp="http://schemas.microsoft.com/office/drawing/2018/hyperlinkcolor" val="tx"/>
                              </a:ext>
                            </a:extLst>
                          </a:hlinkClick>
                        </a:rPr>
                        <a:t>Construction, génie civil</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a:solidFill>
                            <a:srgbClr val="002060"/>
                          </a:solidFill>
                          <a:effectLst/>
                          <a:latin typeface="Aptos Narrow" panose="020B0004020202020204" pitchFamily="34" charset="0"/>
                          <a:hlinkClick r:id="rId62">
                            <a:extLst>
                              <a:ext uri="{A12FA001-AC4F-418D-AE19-62706E023703}">
                                <ahyp:hlinkClr xmlns:ahyp="http://schemas.microsoft.com/office/drawing/2018/hyperlinkcolor" val="tx"/>
                              </a:ext>
                            </a:extLst>
                          </a:hlinkClick>
                        </a:rPr>
                        <a:t>PhD</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a:t>
                      </a:r>
                    </a:p>
                  </a:txBody>
                  <a:tcPr marL="9525" marR="9525" marT="9525" marB="0" anchor="b"/>
                </a:tc>
                <a:tc>
                  <a:txBody>
                    <a:bodyPr/>
                    <a:lstStyle/>
                    <a:p>
                      <a:pPr algn="l" fontAlgn="b">
                        <a:buNone/>
                      </a:pPr>
                      <a:r>
                        <a:rPr lang="fr-FR" sz="1400" b="1" i="0" u="sng" strike="noStrike">
                          <a:solidFill>
                            <a:schemeClr val="accent2"/>
                          </a:solidFill>
                          <a:effectLst/>
                          <a:latin typeface="Aptos Narrow" panose="020B0004020202020204" pitchFamily="34" charset="0"/>
                          <a:hlinkClick r:id="rId63">
                            <a:extLst>
                              <a:ext uri="{A12FA001-AC4F-418D-AE19-62706E023703}">
                                <ahyp:hlinkClr xmlns:ahyp="http://schemas.microsoft.com/office/drawing/2018/hyperlinkcolor" val="tx"/>
                              </a:ext>
                            </a:extLst>
                          </a:hlinkClick>
                        </a:rPr>
                        <a:t>Construction, génie civil</a:t>
                      </a:r>
                      <a:endParaRPr lang="fr-FR" sz="1400" b="1" i="0" u="sng" strike="noStrike">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64">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1</a:t>
                      </a:r>
                    </a:p>
                  </a:txBody>
                  <a:tcPr marL="9525" marR="9525" marT="9525" marB="0" anchor="b"/>
                </a:tc>
                <a:extLst>
                  <a:ext uri="{0D108BD9-81ED-4DB2-BD59-A6C34878D82A}">
                    <a16:rowId xmlns:a16="http://schemas.microsoft.com/office/drawing/2014/main" val="824033441"/>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65">
                            <a:extLst>
                              <a:ext uri="{A12FA001-AC4F-418D-AE19-62706E023703}">
                                <ahyp:hlinkClr xmlns:ahyp="http://schemas.microsoft.com/office/drawing/2018/hyperlinkcolor" val="tx"/>
                              </a:ext>
                            </a:extLst>
                          </a:hlinkClick>
                        </a:rPr>
                        <a:t>Services variés </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66">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67">
                            <a:extLst>
                              <a:ext uri="{A12FA001-AC4F-418D-AE19-62706E023703}">
                                <ahyp:hlinkClr xmlns:ahyp="http://schemas.microsoft.com/office/drawing/2018/hyperlinkcolor" val="tx"/>
                              </a:ext>
                            </a:extLst>
                          </a:hlinkClick>
                        </a:rPr>
                        <a:t>Services variés </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ctr">
                        <a:buNone/>
                      </a:pPr>
                      <a:r>
                        <a:rPr lang="fr-FR" sz="1400" b="1" i="0" u="sng" strike="noStrike">
                          <a:solidFill>
                            <a:schemeClr val="accent2"/>
                          </a:solidFill>
                          <a:effectLst/>
                          <a:latin typeface="Aptos Narrow" panose="020B0004020202020204" pitchFamily="34" charset="0"/>
                          <a:hlinkClick r:id="rId68">
                            <a:extLst>
                              <a:ext uri="{A12FA001-AC4F-418D-AE19-62706E023703}">
                                <ahyp:hlinkClr xmlns:ahyp="http://schemas.microsoft.com/office/drawing/2018/hyperlinkcolor" val="tx"/>
                              </a:ext>
                            </a:extLst>
                          </a:hlinkClick>
                        </a:rPr>
                        <a:t>PhD</a:t>
                      </a:r>
                      <a:endParaRPr lang="fr-FR" sz="1400" b="1" i="0" u="sng" strike="noStrike">
                        <a:solidFill>
                          <a:schemeClr val="accent2"/>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2</a:t>
                      </a:r>
                    </a:p>
                  </a:txBody>
                  <a:tcPr marL="9525" marR="9525" marT="9525" marB="0" anchor="b"/>
                </a:tc>
                <a:extLst>
                  <a:ext uri="{0D108BD9-81ED-4DB2-BD59-A6C34878D82A}">
                    <a16:rowId xmlns:a16="http://schemas.microsoft.com/office/drawing/2014/main" val="4258387471"/>
                  </a:ext>
                </a:extLst>
              </a:tr>
              <a:tr h="243139">
                <a:tc>
                  <a:txBody>
                    <a:bodyPr/>
                    <a:lstStyle/>
                    <a:p>
                      <a:pPr algn="l" fontAlgn="b">
                        <a:buNone/>
                      </a:pPr>
                      <a:r>
                        <a:rPr lang="fr-FR" sz="1400" b="1" i="0" u="sng" strike="noStrike" dirty="0">
                          <a:solidFill>
                            <a:srgbClr val="002060"/>
                          </a:solidFill>
                          <a:effectLst/>
                          <a:latin typeface="Aptos Narrow" panose="020B0004020202020204" pitchFamily="34" charset="0"/>
                          <a:hlinkClick r:id="rId69">
                            <a:extLst>
                              <a:ext uri="{A12FA001-AC4F-418D-AE19-62706E023703}">
                                <ahyp:hlinkClr xmlns:ahyp="http://schemas.microsoft.com/office/drawing/2018/hyperlinkcolor" val="tx"/>
                              </a:ext>
                            </a:extLst>
                          </a:hlinkClick>
                        </a:rPr>
                        <a:t>ETI Normandie 1001 à 5000</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rgbClr val="002060"/>
                          </a:solidFill>
                          <a:effectLst/>
                          <a:latin typeface="Aptos Narrow" panose="020B0004020202020204" pitchFamily="34" charset="0"/>
                          <a:hlinkClick r:id="rId70">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1</a:t>
                      </a:r>
                    </a:p>
                  </a:txBody>
                  <a:tcPr marL="9525" marR="9525" marT="9525" marB="0" anchor="b"/>
                </a:tc>
                <a:tc>
                  <a:txBody>
                    <a:bodyPr/>
                    <a:lstStyle/>
                    <a:p>
                      <a:pPr algn="l" fontAlgn="b">
                        <a:buNone/>
                      </a:pPr>
                      <a:r>
                        <a:rPr lang="fr-FR" sz="1400" b="1" i="0" u="sng" strike="noStrike" dirty="0">
                          <a:solidFill>
                            <a:schemeClr val="accent2"/>
                          </a:solidFill>
                          <a:effectLst/>
                          <a:latin typeface="Aptos Narrow" panose="020B0004020202020204" pitchFamily="34" charset="0"/>
                          <a:hlinkClick r:id="rId71">
                            <a:extLst>
                              <a:ext uri="{A12FA001-AC4F-418D-AE19-62706E023703}">
                                <ahyp:hlinkClr xmlns:ahyp="http://schemas.microsoft.com/office/drawing/2018/hyperlinkcolor" val="tx"/>
                              </a:ext>
                            </a:extLst>
                          </a:hlinkClick>
                        </a:rPr>
                        <a:t>ETI Normandie 1001 à 5000</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ctr" fontAlgn="b">
                        <a:buNone/>
                      </a:pPr>
                      <a:r>
                        <a:rPr lang="fr-FR" sz="1400" b="1" i="0" u="sng" strike="noStrike" dirty="0">
                          <a:solidFill>
                            <a:schemeClr val="accent2"/>
                          </a:solidFill>
                          <a:effectLst/>
                          <a:latin typeface="Aptos Narrow" panose="020B0004020202020204" pitchFamily="34" charset="0"/>
                          <a:hlinkClick r:id="rId72">
                            <a:extLst>
                              <a:ext uri="{A12FA001-AC4F-418D-AE19-62706E023703}">
                                <ahyp:hlinkClr xmlns:ahyp="http://schemas.microsoft.com/office/drawing/2018/hyperlinkcolor" val="tx"/>
                              </a:ext>
                            </a:extLst>
                          </a:hlinkClick>
                        </a:rPr>
                        <a:t>PhD</a:t>
                      </a:r>
                      <a:endParaRPr lang="fr-FR" sz="14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chemeClr val="accent2"/>
                          </a:solidFill>
                          <a:effectLst/>
                          <a:latin typeface="Aptos Narrow" panose="020B0004020202020204" pitchFamily="34" charset="0"/>
                        </a:rPr>
                        <a:t>3</a:t>
                      </a:r>
                    </a:p>
                  </a:txBody>
                  <a:tcPr marL="9525" marR="9525" marT="9525" marB="0" anchor="b"/>
                </a:tc>
                <a:extLst>
                  <a:ext uri="{0D108BD9-81ED-4DB2-BD59-A6C34878D82A}">
                    <a16:rowId xmlns:a16="http://schemas.microsoft.com/office/drawing/2014/main" val="3902413398"/>
                  </a:ext>
                </a:extLst>
              </a:tr>
              <a:tr h="243139">
                <a:tc>
                  <a:txBody>
                    <a:bodyPr/>
                    <a:lstStyle/>
                    <a:p>
                      <a:pPr algn="ctr" fontAlgn="b">
                        <a:buNone/>
                      </a:pPr>
                      <a:r>
                        <a:rPr lang="fr-FR" sz="1400" b="1" i="0" u="none" strike="noStrike">
                          <a:solidFill>
                            <a:srgbClr val="002060"/>
                          </a:solidFill>
                          <a:effectLst/>
                          <a:latin typeface="Aptos Narrow" panose="020B0004020202020204" pitchFamily="34" charset="0"/>
                        </a:rPr>
                        <a:t>Total</a:t>
                      </a:r>
                    </a:p>
                  </a:txBody>
                  <a:tcPr marL="9525" marR="9525" marT="9525" marB="0" anchor="b"/>
                </a:tc>
                <a:tc>
                  <a:txBody>
                    <a:bodyPr/>
                    <a:lstStyle/>
                    <a:p>
                      <a:pPr algn="ct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rgbClr val="002060"/>
                          </a:solidFill>
                          <a:effectLst/>
                          <a:latin typeface="Aptos Narrow" panose="020B0004020202020204" pitchFamily="34" charset="0"/>
                        </a:rPr>
                        <a:t>340</a:t>
                      </a:r>
                    </a:p>
                  </a:txBody>
                  <a:tcPr marL="9525" marR="9525" marT="9525" marB="0" anchor="b"/>
                </a:tc>
                <a:tc>
                  <a:txBody>
                    <a:bodyPr/>
                    <a:lstStyle/>
                    <a:p>
                      <a:pPr algn="ctr" fontAlgn="b">
                        <a:buNone/>
                      </a:pPr>
                      <a:r>
                        <a:rPr lang="fr-FR" sz="1400" b="1" i="0" u="none" strike="noStrike" dirty="0">
                          <a:solidFill>
                            <a:schemeClr val="accent2"/>
                          </a:solidFill>
                          <a:effectLst/>
                          <a:latin typeface="Aptos Narrow" panose="020B0004020202020204" pitchFamily="34" charset="0"/>
                        </a:rPr>
                        <a:t>Total</a:t>
                      </a:r>
                    </a:p>
                  </a:txBody>
                  <a:tcPr marL="9525" marR="9525" marT="9525" marB="0" anchor="b"/>
                </a:tc>
                <a:tc>
                  <a:txBody>
                    <a:bodyPr/>
                    <a:lstStyle/>
                    <a:p>
                      <a:pPr algn="ctr" fontAlgn="b">
                        <a:buNone/>
                      </a:pPr>
                      <a:endParaRPr lang="fr-FR" sz="1400" b="1" i="0" u="none"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dirty="0">
                          <a:solidFill>
                            <a:schemeClr val="accent2"/>
                          </a:solidFill>
                          <a:effectLst/>
                          <a:latin typeface="Aptos Narrow" panose="020B0004020202020204" pitchFamily="34" charset="0"/>
                        </a:rPr>
                        <a:t>236</a:t>
                      </a:r>
                    </a:p>
                  </a:txBody>
                  <a:tcPr marL="9525" marR="9525" marT="9525" marB="0" anchor="b"/>
                </a:tc>
                <a:extLst>
                  <a:ext uri="{0D108BD9-81ED-4DB2-BD59-A6C34878D82A}">
                    <a16:rowId xmlns:a16="http://schemas.microsoft.com/office/drawing/2014/main" val="2167500179"/>
                  </a:ext>
                </a:extLst>
              </a:tr>
            </a:tbl>
          </a:graphicData>
        </a:graphic>
      </p:graphicFrame>
      <p:sp>
        <p:nvSpPr>
          <p:cNvPr id="3" name="Espace réservé du numéro de diapositive 2">
            <a:extLst>
              <a:ext uri="{FF2B5EF4-FFF2-40B4-BE49-F238E27FC236}">
                <a16:creationId xmlns:a16="http://schemas.microsoft.com/office/drawing/2014/main" id="{7E23525C-4808-6912-67BC-E88AC236A491}"/>
              </a:ext>
            </a:extLst>
          </p:cNvPr>
          <p:cNvSpPr>
            <a:spLocks noGrp="1"/>
          </p:cNvSpPr>
          <p:nvPr>
            <p:ph type="sldNum" sz="quarter" idx="12"/>
          </p:nvPr>
        </p:nvSpPr>
        <p:spPr/>
        <p:txBody>
          <a:bodyPr/>
          <a:lstStyle/>
          <a:p>
            <a:fld id="{6F0EA37E-925B-7745-9AD4-2009FE776D39}" type="slidenum">
              <a:rPr lang="fr-FR" smtClean="0"/>
              <a:t>7</a:t>
            </a:fld>
            <a:endParaRPr lang="fr-FR"/>
          </a:p>
        </p:txBody>
      </p:sp>
    </p:spTree>
    <p:extLst>
      <p:ext uri="{BB962C8B-B14F-4D97-AF65-F5344CB8AC3E}">
        <p14:creationId xmlns:p14="http://schemas.microsoft.com/office/powerpoint/2010/main" val="1654307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93D2A-7DB8-79F0-F493-259B44DD460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DC6D96-1B60-89CA-5E61-259FA10E18CF}"/>
              </a:ext>
            </a:extLst>
          </p:cNvPr>
          <p:cNvSpPr>
            <a:spLocks noGrp="1"/>
          </p:cNvSpPr>
          <p:nvPr>
            <p:ph type="title"/>
          </p:nvPr>
        </p:nvSpPr>
        <p:spPr>
          <a:xfrm>
            <a:off x="838200" y="365125"/>
            <a:ext cx="10515600" cy="864585"/>
          </a:xfrm>
        </p:spPr>
        <p:txBody>
          <a:bodyPr>
            <a:normAutofit/>
          </a:bodyPr>
          <a:lstStyle/>
          <a:p>
            <a:pPr algn="ctr"/>
            <a:r>
              <a:rPr lang="fr-FR" sz="2800" b="1" dirty="0">
                <a:solidFill>
                  <a:srgbClr val="002060"/>
                </a:solidFill>
              </a:rPr>
              <a:t>Statistiques</a:t>
            </a:r>
          </a:p>
        </p:txBody>
      </p:sp>
      <p:graphicFrame>
        <p:nvGraphicFramePr>
          <p:cNvPr id="4" name="Espace réservé du contenu 3">
            <a:extLst>
              <a:ext uri="{FF2B5EF4-FFF2-40B4-BE49-F238E27FC236}">
                <a16:creationId xmlns:a16="http://schemas.microsoft.com/office/drawing/2014/main" id="{FD8D794A-4607-1F56-030E-796504C6FD6B}"/>
              </a:ext>
            </a:extLst>
          </p:cNvPr>
          <p:cNvGraphicFramePr>
            <a:graphicFrameLocks noGrp="1"/>
          </p:cNvGraphicFramePr>
          <p:nvPr>
            <p:ph idx="1"/>
            <p:extLst>
              <p:ext uri="{D42A27DB-BD31-4B8C-83A1-F6EECF244321}">
                <p14:modId xmlns:p14="http://schemas.microsoft.com/office/powerpoint/2010/main" val="4288536953"/>
              </p:ext>
            </p:extLst>
          </p:nvPr>
        </p:nvGraphicFramePr>
        <p:xfrm>
          <a:off x="519334" y="2093528"/>
          <a:ext cx="11429679" cy="2265257"/>
        </p:xfrm>
        <a:graphic>
          <a:graphicData uri="http://schemas.openxmlformats.org/drawingml/2006/table">
            <a:tbl>
              <a:tblPr firstRow="1" bandRow="1">
                <a:tableStyleId>{5C22544A-7EE6-4342-B048-85BDC9FD1C3A}</a:tableStyleId>
              </a:tblPr>
              <a:tblGrid>
                <a:gridCol w="1354381">
                  <a:extLst>
                    <a:ext uri="{9D8B030D-6E8A-4147-A177-3AD203B41FA5}">
                      <a16:colId xmlns:a16="http://schemas.microsoft.com/office/drawing/2014/main" val="1257155371"/>
                    </a:ext>
                  </a:extLst>
                </a:gridCol>
                <a:gridCol w="3592354">
                  <a:extLst>
                    <a:ext uri="{9D8B030D-6E8A-4147-A177-3AD203B41FA5}">
                      <a16:colId xmlns:a16="http://schemas.microsoft.com/office/drawing/2014/main" val="1805280186"/>
                    </a:ext>
                  </a:extLst>
                </a:gridCol>
                <a:gridCol w="3736543">
                  <a:extLst>
                    <a:ext uri="{9D8B030D-6E8A-4147-A177-3AD203B41FA5}">
                      <a16:colId xmlns:a16="http://schemas.microsoft.com/office/drawing/2014/main" val="2572726485"/>
                    </a:ext>
                  </a:extLst>
                </a:gridCol>
                <a:gridCol w="2746401">
                  <a:extLst>
                    <a:ext uri="{9D8B030D-6E8A-4147-A177-3AD203B41FA5}">
                      <a16:colId xmlns:a16="http://schemas.microsoft.com/office/drawing/2014/main" val="2335891079"/>
                    </a:ext>
                  </a:extLst>
                </a:gridCol>
              </a:tblGrid>
              <a:tr h="402802">
                <a:tc>
                  <a:txBody>
                    <a:bodyPr/>
                    <a:lstStyle/>
                    <a:p>
                      <a:pPr algn="ctr" fontAlgn="b">
                        <a:buNone/>
                      </a:pPr>
                      <a:endParaRPr lang="fr-FR" sz="1400" b="1" i="0" u="none" strike="noStrike" dirty="0">
                        <a:solidFill>
                          <a:schemeClr val="bg1"/>
                        </a:solidFill>
                        <a:effectLst/>
                        <a:latin typeface="Aptos Narrow" panose="020B0004020202020204" pitchFamily="34" charset="0"/>
                      </a:endParaRPr>
                    </a:p>
                  </a:txBody>
                  <a:tcPr marL="9525" marR="9525" marT="9525" marB="0" anchor="ctr"/>
                </a:tc>
                <a:tc>
                  <a:txBody>
                    <a:bodyPr/>
                    <a:lstStyle/>
                    <a:p>
                      <a:pPr algn="ctr" fontAlgn="b">
                        <a:buNone/>
                      </a:pPr>
                      <a:r>
                        <a:rPr lang="fr-FR" sz="1600" b="1" i="0" u="none" strike="noStrike" dirty="0">
                          <a:solidFill>
                            <a:schemeClr val="bg1"/>
                          </a:solidFill>
                          <a:effectLst/>
                          <a:latin typeface="Aptos Narrow" panose="020B0004020202020204" pitchFamily="34" charset="0"/>
                        </a:rPr>
                        <a:t>Monde</a:t>
                      </a:r>
                    </a:p>
                  </a:txBody>
                  <a:tcPr marL="9525" marR="9525" marT="9525" marB="0" anchor="ctr"/>
                </a:tc>
                <a:tc>
                  <a:txBody>
                    <a:bodyPr/>
                    <a:lstStyle/>
                    <a:p>
                      <a:pPr algn="ctr" fontAlgn="b">
                        <a:buNone/>
                      </a:pPr>
                      <a:r>
                        <a:rPr lang="fr-FR" sz="1600" b="0" i="0" u="none" strike="noStrike" dirty="0">
                          <a:solidFill>
                            <a:schemeClr val="bg1"/>
                          </a:solidFill>
                          <a:effectLst/>
                          <a:latin typeface="Aptos Narrow" panose="020B0004020202020204" pitchFamily="34" charset="0"/>
                        </a:rPr>
                        <a:t>Rouen</a:t>
                      </a:r>
                    </a:p>
                  </a:txBody>
                  <a:tcPr marL="9525" marR="9525" marT="9525" marB="0" anchor="ctr"/>
                </a:tc>
                <a:tc>
                  <a:txBody>
                    <a:bodyPr/>
                    <a:lstStyle/>
                    <a:p>
                      <a:pPr algn="ctr"/>
                      <a:r>
                        <a:rPr lang="fr-FR" sz="1600" b="1" dirty="0">
                          <a:solidFill>
                            <a:schemeClr val="accent2"/>
                          </a:solidFill>
                          <a:latin typeface="Aptos Narrow" panose="020B0004020202020204" pitchFamily="34" charset="0"/>
                        </a:rPr>
                        <a:t>Caen</a:t>
                      </a:r>
                    </a:p>
                  </a:txBody>
                  <a:tcPr anchor="ctr"/>
                </a:tc>
                <a:extLst>
                  <a:ext uri="{0D108BD9-81ED-4DB2-BD59-A6C34878D82A}">
                    <a16:rowId xmlns:a16="http://schemas.microsoft.com/office/drawing/2014/main" val="1873037226"/>
                  </a:ext>
                </a:extLst>
              </a:tr>
              <a:tr h="370840">
                <a:tc rowSpan="3">
                  <a:txBody>
                    <a:bodyPr/>
                    <a:lstStyle/>
                    <a:p>
                      <a:pPr algn="ctr" fontAlgn="b">
                        <a:buNone/>
                      </a:pPr>
                      <a:r>
                        <a:rPr lang="fr-FR" sz="1600" b="1" i="0" u="none" strike="noStrike" dirty="0">
                          <a:solidFill>
                            <a:srgbClr val="002060"/>
                          </a:solidFill>
                          <a:effectLst/>
                          <a:latin typeface="Aptos Narrow" panose="020B0004020202020204" pitchFamily="34" charset="0"/>
                        </a:rPr>
                        <a:t>Employeurs</a:t>
                      </a:r>
                    </a:p>
                    <a:p>
                      <a:pPr algn="ctr" fontAlgn="b">
                        <a:buNone/>
                      </a:pPr>
                      <a:r>
                        <a:rPr lang="fr-FR" sz="1600" b="1" i="0" u="none" strike="noStrike" dirty="0">
                          <a:solidFill>
                            <a:srgbClr val="002060"/>
                          </a:solidFill>
                          <a:effectLst/>
                          <a:latin typeface="Aptos Narrow" panose="020B0004020202020204" pitchFamily="34" charset="0"/>
                        </a:rPr>
                        <a:t>identifiés</a:t>
                      </a:r>
                    </a:p>
                  </a:txBody>
                  <a:tcPr marL="9525" marR="9525" marT="9525" marB="0" anchor="ctr"/>
                </a:tc>
                <a:tc>
                  <a:txBody>
                    <a:bodyPr/>
                    <a:lstStyle/>
                    <a:p>
                      <a:pPr algn="l" fontAlgn="b">
                        <a:buNone/>
                      </a:pPr>
                      <a:r>
                        <a:rPr lang="fr-FR" sz="1600" b="1" i="0" u="none" strike="noStrike" dirty="0">
                          <a:solidFill>
                            <a:srgbClr val="002060"/>
                          </a:solidFill>
                          <a:effectLst/>
                          <a:latin typeface="Aptos Narrow" panose="020B0004020202020204" pitchFamily="34" charset="0"/>
                        </a:rPr>
                        <a:t>Enseignement &amp; Recherche, Hôpitaux</a:t>
                      </a:r>
                    </a:p>
                  </a:txBody>
                  <a:tcPr marL="9525" marR="9525" marT="9525" marB="0" anchor="ctr"/>
                </a:tc>
                <a:tc>
                  <a:txBody>
                    <a:bodyPr/>
                    <a:lstStyle/>
                    <a:p>
                      <a:pPr algn="ctr" fontAlgn="b">
                        <a:buNone/>
                      </a:pPr>
                      <a:r>
                        <a:rPr lang="fr-FR" sz="1600" b="1" i="0" u="none" strike="noStrike" dirty="0">
                          <a:solidFill>
                            <a:srgbClr val="002060"/>
                          </a:solidFill>
                          <a:effectLst/>
                          <a:latin typeface="Aptos Narrow" panose="020B0004020202020204" pitchFamily="34" charset="0"/>
                        </a:rPr>
                        <a:t>740 profils PhD</a:t>
                      </a:r>
                    </a:p>
                    <a:p>
                      <a:pPr algn="ctr" fontAlgn="b">
                        <a:buNone/>
                      </a:pPr>
                      <a:r>
                        <a:rPr lang="fr-FR" sz="1600" b="0" i="0" u="none" strike="noStrike" dirty="0">
                          <a:solidFill>
                            <a:srgbClr val="002060"/>
                          </a:solidFill>
                          <a:effectLst/>
                          <a:latin typeface="Aptos Narrow" panose="020B0004020202020204" pitchFamily="34" charset="0"/>
                        </a:rPr>
                        <a:t>68% des profils PhD « identifiés »</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870 profils PhD</a:t>
                      </a:r>
                    </a:p>
                    <a:p>
                      <a:pPr algn="ctr" fontAlgn="b">
                        <a:buNone/>
                      </a:pPr>
                      <a:r>
                        <a:rPr lang="fr-FR" sz="1600" b="0" i="0" u="none" strike="noStrike" dirty="0">
                          <a:solidFill>
                            <a:schemeClr val="accent2"/>
                          </a:solidFill>
                          <a:effectLst/>
                          <a:latin typeface="Aptos Narrow" panose="020B0004020202020204" pitchFamily="34" charset="0"/>
                        </a:rPr>
                        <a:t>76% des profils PhD « identifiés »</a:t>
                      </a:r>
                    </a:p>
                  </a:txBody>
                  <a:tcPr marL="9525" marR="9525" marT="9525" marB="0" anchor="ctr"/>
                </a:tc>
                <a:extLst>
                  <a:ext uri="{0D108BD9-81ED-4DB2-BD59-A6C34878D82A}">
                    <a16:rowId xmlns:a16="http://schemas.microsoft.com/office/drawing/2014/main" val="2745148610"/>
                  </a:ext>
                </a:extLst>
              </a:tr>
              <a:tr h="370840">
                <a:tc vMerge="1">
                  <a:txBody>
                    <a:bodyPr/>
                    <a:lstStyle/>
                    <a:p>
                      <a:pPr algn="l"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r>
                        <a:rPr lang="fr-FR" sz="1600" b="1" i="0" u="none" strike="noStrike" dirty="0">
                          <a:solidFill>
                            <a:srgbClr val="002060"/>
                          </a:solidFill>
                          <a:effectLst/>
                          <a:latin typeface="Aptos Narrow" panose="020B0004020202020204" pitchFamily="34" charset="0"/>
                        </a:rPr>
                        <a:t>Industries, Services</a:t>
                      </a:r>
                    </a:p>
                  </a:txBody>
                  <a:tcPr marL="9525" marR="9525" marT="9525" marB="0" anchor="ctr"/>
                </a:tc>
                <a:tc>
                  <a:txBody>
                    <a:bodyPr/>
                    <a:lstStyle/>
                    <a:p>
                      <a:pPr algn="ctr" fontAlgn="b">
                        <a:buNone/>
                      </a:pPr>
                      <a:r>
                        <a:rPr lang="fr-FR" sz="1600" b="1" i="0" u="none" strike="noStrike" dirty="0">
                          <a:solidFill>
                            <a:srgbClr val="002060"/>
                          </a:solidFill>
                          <a:effectLst/>
                          <a:latin typeface="Aptos Narrow" panose="020B0004020202020204" pitchFamily="34" charset="0"/>
                        </a:rPr>
                        <a:t>340 profils PhD</a:t>
                      </a:r>
                    </a:p>
                    <a:p>
                      <a:pPr algn="ctr" fontAlgn="b">
                        <a:buNone/>
                      </a:pPr>
                      <a:r>
                        <a:rPr lang="fr-FR" sz="1600" b="0" i="0" u="none" strike="noStrike" dirty="0">
                          <a:solidFill>
                            <a:srgbClr val="002060"/>
                          </a:solidFill>
                          <a:effectLst/>
                          <a:latin typeface="Aptos Narrow" panose="020B0004020202020204" pitchFamily="34" charset="0"/>
                        </a:rPr>
                        <a:t>32% des profils PhD « identifiés</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270 profils PhD</a:t>
                      </a:r>
                    </a:p>
                    <a:p>
                      <a:pPr algn="ctr" fontAlgn="b">
                        <a:buNone/>
                      </a:pPr>
                      <a:r>
                        <a:rPr lang="fr-FR" sz="1600" b="0" i="0" u="none" strike="noStrike" dirty="0">
                          <a:solidFill>
                            <a:schemeClr val="accent2"/>
                          </a:solidFill>
                          <a:effectLst/>
                          <a:latin typeface="Aptos Narrow" panose="020B0004020202020204" pitchFamily="34" charset="0"/>
                        </a:rPr>
                        <a:t>24% des profils PhD « Identifiés »</a:t>
                      </a:r>
                    </a:p>
                  </a:txBody>
                  <a:tcPr marL="9525" marR="9525" marT="9525" marB="0" anchor="ctr"/>
                </a:tc>
                <a:extLst>
                  <a:ext uri="{0D108BD9-81ED-4DB2-BD59-A6C34878D82A}">
                    <a16:rowId xmlns:a16="http://schemas.microsoft.com/office/drawing/2014/main" val="3800827780"/>
                  </a:ext>
                </a:extLst>
              </a:tr>
              <a:tr h="370840">
                <a:tc v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600" b="1" i="0" u="none" strike="noStrike" dirty="0">
                          <a:solidFill>
                            <a:srgbClr val="002060"/>
                          </a:solidFill>
                          <a:effectLst/>
                          <a:latin typeface="Aptos Narrow" panose="020B0004020202020204" pitchFamily="34" charset="0"/>
                        </a:rPr>
                        <a:t>Somme</a:t>
                      </a:r>
                    </a:p>
                  </a:txBody>
                  <a:tcPr marL="9525" marR="9525" marT="9525" marB="0" anchor="ctr"/>
                </a:tc>
                <a:tc>
                  <a:txBody>
                    <a:bodyPr/>
                    <a:lstStyle/>
                    <a:p>
                      <a:pPr algn="ctr" fontAlgn="b">
                        <a:buNone/>
                      </a:pPr>
                      <a:r>
                        <a:rPr lang="fr-FR" sz="1600" b="1" i="0" u="none" strike="noStrike" dirty="0">
                          <a:solidFill>
                            <a:srgbClr val="002060"/>
                          </a:solidFill>
                          <a:effectLst/>
                          <a:latin typeface="Aptos Narrow" panose="020B0004020202020204" pitchFamily="34" charset="0"/>
                        </a:rPr>
                        <a:t>1080 profils PhD</a:t>
                      </a:r>
                    </a:p>
                    <a:p>
                      <a:pPr algn="ctr" fontAlgn="b">
                        <a:buNone/>
                      </a:pPr>
                      <a:r>
                        <a:rPr lang="fr-FR" sz="1600" b="0" i="0" u="none" strike="noStrike" dirty="0">
                          <a:solidFill>
                            <a:srgbClr val="002060"/>
                          </a:solidFill>
                          <a:effectLst/>
                          <a:latin typeface="Aptos Narrow" panose="020B0004020202020204" pitchFamily="34" charset="0"/>
                        </a:rPr>
                        <a:t>41% Total Alumni</a:t>
                      </a:r>
                    </a:p>
                  </a:txBody>
                  <a:tcPr marL="9525" marR="9525" marT="9525" marB="0" anchor="ctr"/>
                </a:tc>
                <a:tc>
                  <a:txBody>
                    <a:bodyPr/>
                    <a:lstStyle/>
                    <a:p>
                      <a:pPr algn="ctr" fontAlgn="b">
                        <a:buNone/>
                      </a:pPr>
                      <a:r>
                        <a:rPr lang="fr-FR" sz="1600" b="1" i="0" u="none" strike="noStrike" dirty="0">
                          <a:solidFill>
                            <a:schemeClr val="accent2"/>
                          </a:solidFill>
                          <a:effectLst/>
                          <a:latin typeface="Aptos Narrow" panose="020B0004020202020204" pitchFamily="34" charset="0"/>
                        </a:rPr>
                        <a:t>1140 profils PhD</a:t>
                      </a:r>
                    </a:p>
                    <a:p>
                      <a:pPr algn="ctr" fontAlgn="b">
                        <a:buNone/>
                      </a:pPr>
                      <a:r>
                        <a:rPr lang="fr-FR" sz="1600" b="0" i="0" u="none" strike="noStrike" dirty="0">
                          <a:solidFill>
                            <a:schemeClr val="accent2"/>
                          </a:solidFill>
                          <a:effectLst/>
                          <a:latin typeface="Aptos Narrow" panose="020B0004020202020204" pitchFamily="34" charset="0"/>
                        </a:rPr>
                        <a:t>41% Total Alumni</a:t>
                      </a:r>
                    </a:p>
                  </a:txBody>
                  <a:tcPr marL="9525" marR="9525" marT="9525" marB="0" anchor="ctr"/>
                </a:tc>
                <a:extLst>
                  <a:ext uri="{0D108BD9-81ED-4DB2-BD59-A6C34878D82A}">
                    <a16:rowId xmlns:a16="http://schemas.microsoft.com/office/drawing/2014/main" val="1794295930"/>
                  </a:ext>
                </a:extLst>
              </a:tr>
              <a:tr h="370840">
                <a:tc>
                  <a:txBody>
                    <a:bodyPr/>
                    <a:lstStyle/>
                    <a:p>
                      <a:pPr algn="ctr" fontAlgn="b">
                        <a:buNone/>
                      </a:pPr>
                      <a:endParaRPr lang="fr-FR" sz="16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600" b="1" i="0" u="none" strike="noStrike" dirty="0">
                          <a:solidFill>
                            <a:srgbClr val="002060"/>
                          </a:solidFill>
                          <a:effectLst/>
                          <a:latin typeface="Aptos Narrow" panose="020B0004020202020204" pitchFamily="34" charset="0"/>
                        </a:rPr>
                        <a:t>Total Alumni</a:t>
                      </a:r>
                    </a:p>
                  </a:txBody>
                  <a:tcPr marL="9525" marR="9525" marT="9525" marB="0" anchor="ctr"/>
                </a:tc>
                <a:tc>
                  <a:txBody>
                    <a:bodyPr/>
                    <a:lstStyle/>
                    <a:p>
                      <a:pPr algn="ctr" fontAlgn="b">
                        <a:buNone/>
                      </a:pPr>
                      <a:r>
                        <a:rPr lang="fr-FR" sz="1600" b="1" i="0" u="none" strike="noStrike" dirty="0">
                          <a:solidFill>
                            <a:srgbClr val="002060"/>
                          </a:solidFill>
                          <a:effectLst/>
                          <a:latin typeface="Aptos Narrow" panose="020B0004020202020204" pitchFamily="34" charset="0"/>
                        </a:rPr>
                        <a:t>2660</a:t>
                      </a:r>
                    </a:p>
                  </a:txBody>
                  <a:tcPr marL="9525" marR="9525" marT="9525" marB="0" anchor="ctr"/>
                </a:tc>
                <a:tc>
                  <a:txBody>
                    <a:bodyPr/>
                    <a:lstStyle/>
                    <a:p>
                      <a:pPr algn="ctr"/>
                      <a:r>
                        <a:rPr lang="fr-FR" sz="1600" b="1" dirty="0">
                          <a:solidFill>
                            <a:schemeClr val="accent2"/>
                          </a:solidFill>
                          <a:latin typeface="Aptos Narrow" panose="020B0004020202020204" pitchFamily="34" charset="0"/>
                        </a:rPr>
                        <a:t>2770</a:t>
                      </a:r>
                    </a:p>
                  </a:txBody>
                  <a:tcPr anchor="ctr"/>
                </a:tc>
                <a:extLst>
                  <a:ext uri="{0D108BD9-81ED-4DB2-BD59-A6C34878D82A}">
                    <a16:rowId xmlns:a16="http://schemas.microsoft.com/office/drawing/2014/main" val="1532770143"/>
                  </a:ext>
                </a:extLst>
              </a:tr>
            </a:tbl>
          </a:graphicData>
        </a:graphic>
      </p:graphicFrame>
      <p:sp>
        <p:nvSpPr>
          <p:cNvPr id="3" name="Espace réservé du numéro de diapositive 2">
            <a:extLst>
              <a:ext uri="{FF2B5EF4-FFF2-40B4-BE49-F238E27FC236}">
                <a16:creationId xmlns:a16="http://schemas.microsoft.com/office/drawing/2014/main" id="{FDDF4B42-F159-17B6-1AE7-5055A95B6819}"/>
              </a:ext>
            </a:extLst>
          </p:cNvPr>
          <p:cNvSpPr>
            <a:spLocks noGrp="1"/>
          </p:cNvSpPr>
          <p:nvPr>
            <p:ph type="sldNum" sz="quarter" idx="12"/>
          </p:nvPr>
        </p:nvSpPr>
        <p:spPr/>
        <p:txBody>
          <a:bodyPr/>
          <a:lstStyle/>
          <a:p>
            <a:fld id="{6F0EA37E-925B-7745-9AD4-2009FE776D39}" type="slidenum">
              <a:rPr lang="fr-FR" smtClean="0"/>
              <a:t>8</a:t>
            </a:fld>
            <a:endParaRPr lang="fr-FR"/>
          </a:p>
        </p:txBody>
      </p:sp>
    </p:spTree>
    <p:extLst>
      <p:ext uri="{BB962C8B-B14F-4D97-AF65-F5344CB8AC3E}">
        <p14:creationId xmlns:p14="http://schemas.microsoft.com/office/powerpoint/2010/main" val="9952679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1080</TotalTime>
  <Words>862</Words>
  <Application>Microsoft Macintosh PowerPoint</Application>
  <PresentationFormat>Grand écran</PresentationFormat>
  <Paragraphs>327</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Aptos</vt:lpstr>
      <vt:lpstr>Aptos Display</vt:lpstr>
      <vt:lpstr>Aptos Narrow</vt:lpstr>
      <vt:lpstr>Arial</vt:lpstr>
      <vt:lpstr>Thème Office</vt:lpstr>
      <vt:lpstr>Profils LinkedIn Alumni &amp; Alumni PhD Universités de Normandie</vt:lpstr>
      <vt:lpstr>Employeurs des Profils PhD   Université de Rouen Normandie, Université de Caen Normandie</vt:lpstr>
      <vt:lpstr>Enseignement, Recherche, Hôpitaux</vt:lpstr>
      <vt:lpstr>Administrations, Enseignement &amp; Recherche, Hôpitaux profils alumni et alumni PhD employés de familles d’établissements</vt:lpstr>
      <vt:lpstr>Services, Industries</vt:lpstr>
      <vt:lpstr>Services, Industries Profils alumni employés par des familles d’entreprises</vt:lpstr>
      <vt:lpstr>Services, Industries Profils Alumni PhD employés de familles d’entreprises</vt:lpstr>
      <vt:lpstr>Statistiques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Bamberger</dc:creator>
  <cp:lastModifiedBy>Alain Bamberger</cp:lastModifiedBy>
  <cp:revision>29</cp:revision>
  <dcterms:created xsi:type="dcterms:W3CDTF">2026-04-01T09:24:24Z</dcterms:created>
  <dcterms:modified xsi:type="dcterms:W3CDTF">2026-04-06T16:01:39Z</dcterms:modified>
</cp:coreProperties>
</file>