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9" r:id="rId3"/>
    <p:sldId id="258" r:id="rId4"/>
    <p:sldId id="257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>
        <p:scale>
          <a:sx n="136" d="100"/>
          <a:sy n="136" d="100"/>
        </p:scale>
        <p:origin x="21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7C1C59-4CF8-8B44-B868-190D4598F9CA}" type="datetimeFigureOut">
              <a:rPr lang="fr-FR" smtClean="0"/>
              <a:t>15/04/2026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0DCC4C-FB18-6242-ABFB-A86DB64459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084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462E97-23BB-8F44-3634-DBFC860A4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2504926-B4DE-D7E7-9D6A-CB93826711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72198B9-1975-BBC8-A915-42AD309B91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BCF4CF6-D664-65B8-B907-C585478F66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0DCC4C-FB18-6242-ABFB-A86DB6445927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2878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0DCC4C-FB18-6242-ABFB-A86DB6445927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2595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47BCDF-911E-9C1B-DB6E-AA5BBB1E14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BD8DF2E-A708-CA64-6A5A-EB521801A6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CC98CB-2AD0-93CA-38EA-D9A3BB1D4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86BB0-6862-C94D-A533-6450E90FFC8B}" type="datetime1">
              <a:rPr lang="fr-FR" smtClean="0"/>
              <a:t>15/04/2026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D166EF-FD38-43EF-D215-2A72B7891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C1FA7F-42F4-4505-CB5F-A63CAF61D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6039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C9F264-6AB1-B163-BBA5-D4A024575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AF7122C-C8B5-8FB4-9D19-82455F24D1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45AA2D-1AEE-2B27-E12C-915D47F15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C29EB-B18A-C540-84B0-DFA1FCC6292C}" type="datetime1">
              <a:rPr lang="fr-FR" smtClean="0"/>
              <a:t>15/04/2026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2DE0A0-3F0B-C72E-8A9C-D2D17C35B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1FA012-DD87-F5AD-B68E-AA518D148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0728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5F2BCA9-A2B8-D8B1-84FD-6820FE4997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BCD9636-6039-6D39-1F51-E84477E34C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8DC39E-8121-65D2-2C6E-0895E77E7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66A9D-4B57-3C4F-90FE-869AD0546DFB}" type="datetime1">
              <a:rPr lang="fr-FR" smtClean="0"/>
              <a:t>15/04/2026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F7F0FB-5714-097B-6CDF-E22726C84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63C59B-5D6C-C599-7797-253975375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45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8D651F-B252-A66A-4214-DD49065DD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9BF4B2C-6E1D-9834-CD57-59E2A0CC6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6C461F-28ED-8226-5B7B-D1D31ADF6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C1AEE-B80B-6A45-A308-3E6BD30B3F0D}" type="datetime1">
              <a:rPr lang="fr-FR" smtClean="0"/>
              <a:t>15/04/2026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5FA1D0-774C-0480-C453-FFAC1D11F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CD13B8-DB61-B428-23C0-F7003F5AC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2603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84E87D-2AD4-79F3-5530-E241BD18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A723211-51BD-49C0-D033-111E5E6AC2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5B393B-1758-F67A-A251-17356737B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A6041-402F-8643-9759-CABD5B2A9C4C}" type="datetime1">
              <a:rPr lang="fr-FR" smtClean="0"/>
              <a:t>15/04/2026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D117779-F476-C4B1-BE5C-6E8B48615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73F530-B171-195D-D28A-E537ECC8C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7535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3C16B0-65A1-4A6F-14B0-59F87CBDA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18B3FB-83E5-4360-80E9-11AB6DCDB1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192DBCA-355B-896E-46A3-10D74C5A45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4FAD25D-BD19-8674-B314-199735122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90E7F-7BBB-B141-95E1-0667A8666A9B}" type="datetime1">
              <a:rPr lang="fr-FR" smtClean="0"/>
              <a:t>15/04/2026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4E7E8B5-5121-8A6D-75A5-5DE4394DB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A027CF7-1485-5143-2110-5813CB61D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7356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AB1A00-6F87-EF0E-9611-D24FE230C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AAD5D-4208-AEAC-BBB6-DC376350C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AB9B8CF-CDF8-49D2-8CE2-67AF9A4D1B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46F75AE-28D5-FCB1-67D7-79AA410176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D8E6CCE-F118-CCEE-8E97-ED9D875C0E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EDD7B54-FB17-609C-C1FC-A669AD584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254E0-8CCD-9E4C-AEC8-1CF3AEA47ACF}" type="datetime1">
              <a:rPr lang="fr-FR" smtClean="0"/>
              <a:t>15/04/2026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04DCC66-09E3-FA59-A3D0-172551286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865C1D7-2C9E-E28B-CDD1-0D3D9CE39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5420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88A69-E0F2-8CED-5926-44678F9DA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54D5CFB-D971-4DE9-DA79-4E8C5BBD3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2C718-43B5-5942-BB81-22D8CF4DC265}" type="datetime1">
              <a:rPr lang="fr-FR" smtClean="0"/>
              <a:t>15/04/2026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05BBEA4-2AF3-A334-DA91-BD8455571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E926A8C-52FF-5F1D-B041-ECC4F1E8F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2132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220EC31-0350-DE58-660A-D3348DD5B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A9C2F-F687-2043-91F5-36DD1909D962}" type="datetime1">
              <a:rPr lang="fr-FR" smtClean="0"/>
              <a:t>15/04/2026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7AEE658-5F2C-E912-6547-614508A96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54A0D1D-1024-A140-933D-36D301B51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2233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65A1C2-58DE-21FC-0FDD-307B900B3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60C46B-EC6E-539F-EFF2-2EC6AD42C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C6F85F4-C737-64BA-D70B-EDA3D5E869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04B5EA3-19F3-EFDE-3D62-C3F369729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84515-2B78-FA42-87CC-8F6CA210DA6B}" type="datetime1">
              <a:rPr lang="fr-FR" smtClean="0"/>
              <a:t>15/04/2026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51026D-491A-F4C5-C91A-19F3008F4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4C77D04-3919-212D-1E4A-FF833E34B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0380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AA28D7-1E6C-B1AC-EAE9-B1C582A8A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9A35F73-C0FC-D392-3C52-3C70A9B36A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2A33ADE-DC63-8AC6-364E-498ED2493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95EB8AF-1754-515B-BF30-9DD93E4F7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FBC73-F75A-6A48-AFFF-DFA1A5E33956}" type="datetime1">
              <a:rPr lang="fr-FR" smtClean="0"/>
              <a:t>15/04/2026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1BF32DF-D87C-9AD7-E9F2-993AAE508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12C4EBF-6390-F9B4-9D88-94D209E32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6949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4CEE5D6-B8EA-2B4B-61A7-0C7AD4815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6587E87-2838-E2A0-B97D-5582874B87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27DF20-0659-13E2-7941-DDBCB11029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455A25-1A73-1D48-AA9F-49D76C6D19CF}" type="datetime1">
              <a:rPr lang="fr-FR" smtClean="0"/>
              <a:t>15/04/2026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90DEE0-F9D9-FCAD-2945-855D4BCB7B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1C2501-1268-00F0-4495-7B42776D19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99F3A7-BC2A-FF49-B6BB-29EDFC9D6E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2746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search/results/people/?keywords=PhD%20OR%20Ph.D%20&amp;origin=FACETED_SEARCH&amp;currentCompany=%5B%2210171905%22%2C%2210516274%22%2C%221064389%22%2C%2210881235%22%2C%2210986159%22%2C%2211065830%22%2C%2211208609%22%2C%221136891%22%2C%2211451995%22%2C%2212179258%22%2C%22123438%22%2C%2213001291%22%2C%22139843%22%2C%221458609%22%2C%2216182930%22%2C%2218457613%22%2C%2218496556%22%2C%2218498248%22%2C%221851475%22%2C%222196635%22%2C%222471648%22%2C%2225439401%22%2C%222583045%22%2C%2226699890%22%2C%2228648695%22%2C%222993051%22%2C%223107848%22%2C%223232320%22%2C%223317653%22%2C%2234966475%22%2C%2235618981%22%2C%2245281262%22%2C%224783943%22%2C%225034567%22%2C%22695814%22%2C%2271502882%22%2C%2276586298%22%2C%2287229195%22%2C%2294237897%22%2C%22980740%22%2C%22105486748%22%5D" TargetMode="External"/><Relationship Id="rId7" Type="http://schemas.openxmlformats.org/officeDocument/2006/relationships/hyperlink" Target="https://www.linkedin.com/search/results/companies/?origin=FACETED_SEARCH&amp;spellCorrectionEnabled=true&amp;companyHqGeo=%5B%22105015875%22%5D&amp;companySize=%5B%22F%22%5D&amp;industryCompanyVertical=%5B%22112%22%5D&amp;page=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linkedin.com/search/results/people/?keywords=PhD%20OR%20Ph.D&amp;origin=FACETED_SEARCH&amp;currentCompany=%5B%2210058710%22%2C%2210398925%22%2C%2213173%22%2C%2218471680%22%2C%2218913171%22%2C%2227127553%22%2C%2228957441%22%2C%222977751%22%2C%223899%22%2C%2240792927%22%2C%2244575%22%2C%22484176%22%2C%22504765%22%2C%2269260940%22%2C%2271824507%22%2C%228483%22%2C%2291521078%22%2C%2217933151%22%5D" TargetMode="External"/><Relationship Id="rId5" Type="http://schemas.openxmlformats.org/officeDocument/2006/relationships/hyperlink" Target="https://www.linkedin.com/search/results/people/?keywords=PhD%20OR%20Ph.D&amp;origin=FACETED_SEARCH&amp;currentCompany=%5B%2210258278%22%2C%2210274583%22%2C%2211121425%22%2C%221337094%22%2C%2214004%22%2C%22151279%22%2C%22165813%22%2C%221906003%22%2C%22212533%22%2C%2228824703%22%2C%222970824%22%2C%223054779%22%2C%2238077%22%2C%22460994%22%2C%225375781%22%2C%226505599%22%2C%2266500%22%2C%2290960944%22%2C%22733068%22%5D&amp;page=17&amp;spellCorrectionEnabled=true&amp;prioritizeMessage=false" TargetMode="External"/><Relationship Id="rId4" Type="http://schemas.openxmlformats.org/officeDocument/2006/relationships/hyperlink" Target="https://www.linkedin.com/search/results/people/?keywords=PhD%20OR%20Ph.D&amp;origin=FACETED_SEARCH&amp;currentCompany=%5B%2210174701%22%2C%221025838%22%2C%221064636%22%2C%2211092263%22%2C%22116736%22%2C%2218513677%22%2C%2218546557%22%2C%222070058%22%2C%2224791455%22%2C%2227118432%22%2C%222802022%22%2C%2228613695%22%2C%223112135%22%2C%224813109%22%2C%225064403%22%2C%225263527%22%2C%225395190%22%2C%2265436151%22%2C%2268831891%22%2C%2271464%22%2C%2277208998%22%2C%228505782%22%2C%2285365851%22%2C%2291623959%22%2C%22942411%22%2C%2299353%22%2C%22879644%22%5D&amp;page=9&amp;spellCorrectionEnabled=true&amp;prioritizeMessage=false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search/results/people/?keywords=PhD%20OR%20Ph.D%20&amp;origin=FACETED_SEARCH&amp;currentCompany=%5B%22879644%22%5D&amp;page=4&amp;spellCorrectionEnabled=true&amp;prioritizeMessage=false" TargetMode="External"/><Relationship Id="rId3" Type="http://schemas.openxmlformats.org/officeDocument/2006/relationships/hyperlink" Target="https://www.linkedin.com/company/saft/" TargetMode="External"/><Relationship Id="rId7" Type="http://schemas.openxmlformats.org/officeDocument/2006/relationships/hyperlink" Target="https://www.linkedin.com/company/symbiofuelcell/people/" TargetMode="External"/><Relationship Id="rId12" Type="http://schemas.openxmlformats.org/officeDocument/2006/relationships/hyperlink" Target="https://www.linkedin.com/search/results/people/?keywords=PhD%20OR%20Ph.D%20&amp;origin=FACETED_SEARCH&amp;currentCompany=%5B%2228613695%22%5D&amp;page=2&amp;spellCorrectionEnabled=true&amp;prioritizeMessage=fals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linkedin.com/search/results/people/?keywords=PhD%20OR%20Ph.D%20&amp;origin=FACETED_SEARCH&amp;currentCompany=%5B%22733068%22%5D&amp;page=4&amp;spellCorrectionEnabled=true&amp;prioritizeMessage=false" TargetMode="External"/><Relationship Id="rId11" Type="http://schemas.openxmlformats.org/officeDocument/2006/relationships/hyperlink" Target="https://www.linkedin.com/company/lumibird-group/" TargetMode="External"/><Relationship Id="rId5" Type="http://schemas.openxmlformats.org/officeDocument/2006/relationships/hyperlink" Target="https://www.linkedin.com/company/l-acoustics/" TargetMode="External"/><Relationship Id="rId10" Type="http://schemas.openxmlformats.org/officeDocument/2006/relationships/hyperlink" Target="https://www.linkedin.com/search/results/people/?keywords=PhD%20OR%20Ph.D%20&amp;origin=FACETED_SEARCH&amp;currentCompany=%5B%2210058710%22%2C%2227127553%22%2C%2244580%22%2C%228483%22%2C%221013377%22%5D&amp;page=3&amp;spellCorrectionEnabled=true&amp;prioritizeMessage=false" TargetMode="External"/><Relationship Id="rId4" Type="http://schemas.openxmlformats.org/officeDocument/2006/relationships/hyperlink" Target="https://www.linkedin.com/search/results/people/?keywords=PhD%20OR%20Ph.D%20&amp;origin=FACETED_SEARCH&amp;currentCompany=%5B%22165813%22%5D&amp;page=9&amp;spellCorrectionEnabled=true&amp;prioritizeMessage=false" TargetMode="External"/><Relationship Id="rId9" Type="http://schemas.openxmlformats.org/officeDocument/2006/relationships/hyperlink" Target="https://www.linkedin.com/company/legrand/peopl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C04CA7-BF17-0080-5F74-9ADE3A233B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3200" dirty="0"/>
              <a:t>Secteur d’activité</a:t>
            </a:r>
            <a:br>
              <a:rPr lang="fr-FR" sz="3200" dirty="0"/>
            </a:br>
            <a:r>
              <a:rPr lang="fr-FR" sz="2400" dirty="0"/>
              <a:t>Fabrication d’appareils électroménagers, électriques et électroniques</a:t>
            </a:r>
            <a:br>
              <a:rPr lang="fr-FR" sz="2800" dirty="0"/>
            </a:br>
            <a:endParaRPr lang="fr-FR" sz="28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C8AF91D-9FDF-19DB-CF9E-BCBF3AC75E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Entreprises 200 et plus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172AF42-F618-078C-AFBB-EC24CF414079}"/>
              </a:ext>
            </a:extLst>
          </p:cNvPr>
          <p:cNvSpPr txBox="1"/>
          <p:nvPr/>
        </p:nvSpPr>
        <p:spPr>
          <a:xfrm>
            <a:off x="1292772" y="830317"/>
            <a:ext cx="2753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Version 1</a:t>
            </a:r>
          </a:p>
          <a:p>
            <a:r>
              <a:rPr lang="fr-FR" dirty="0"/>
              <a:t>Avril 2026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79A617F-304A-84CA-1362-3491393E1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3706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A5B3B0-C941-D576-FE76-5000AFC21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dirty="0"/>
              <a:t>Résumé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3A57D9-77D2-13BA-E5D2-3499B7C64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/>
              <a:t>L’analyse porte sur 105 Entreprises de taille supérieure à 200</a:t>
            </a:r>
          </a:p>
          <a:p>
            <a:r>
              <a:rPr lang="fr-FR" sz="2000" dirty="0"/>
              <a:t>Profils PhD: 430</a:t>
            </a:r>
          </a:p>
          <a:p>
            <a:r>
              <a:rPr lang="fr-FR" sz="2000" dirty="0"/>
              <a:t>5 TOP entreprises en nombre de profils PhD avec 195 </a:t>
            </a:r>
            <a:r>
              <a:rPr lang="fr-FR" sz="2000" dirty="0" err="1"/>
              <a:t>prfoils</a:t>
            </a:r>
            <a:r>
              <a:rPr lang="fr-FR" sz="2000" dirty="0"/>
              <a:t> PhD</a:t>
            </a: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F1D441D-E38F-0DA9-6F47-B76CD6766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2317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2E2A75-DC86-8FBC-0229-55915A6AE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F345C7-0771-E059-1EB0-8D72CAFC9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400" dirty="0"/>
              <a:t>Liens vers profils</a:t>
            </a:r>
            <a:br>
              <a:rPr lang="fr-FR" sz="2400" dirty="0"/>
            </a:br>
            <a:r>
              <a:rPr lang="fr-FR" sz="2400" dirty="0"/>
              <a:t>Groupes d’entreprises par taille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956763C-02D8-891D-8D7A-9FE05226F4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2248" y="1968610"/>
            <a:ext cx="5055476" cy="2956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dirty="0"/>
              <a:t>Nous formons 4 groupes d’entreprises par taille</a:t>
            </a:r>
          </a:p>
          <a:p>
            <a:pPr marL="0" indent="0">
              <a:buNone/>
            </a:pPr>
            <a:r>
              <a:rPr lang="fr-FR" sz="2000" dirty="0"/>
              <a:t>avec en tout </a:t>
            </a:r>
          </a:p>
          <a:p>
            <a:r>
              <a:rPr lang="fr-FR" sz="2000" dirty="0"/>
              <a:t>105 entreprises </a:t>
            </a:r>
          </a:p>
          <a:p>
            <a:r>
              <a:rPr lang="fr-FR" sz="2000" dirty="0"/>
              <a:t> 434 profils PhD</a:t>
            </a:r>
          </a:p>
          <a:p>
            <a:pPr marL="0" indent="0">
              <a:buNone/>
            </a:pPr>
            <a:r>
              <a:rPr lang="fr-FR" sz="2000" dirty="0"/>
              <a:t>TOP entreprises : diapo suivante</a:t>
            </a: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E4F11A62-5671-B75C-F995-FCC516F5456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23473526"/>
              </p:ext>
            </p:extLst>
          </p:nvPr>
        </p:nvGraphicFramePr>
        <p:xfrm>
          <a:off x="5496909" y="1968610"/>
          <a:ext cx="4021959" cy="2441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5342">
                  <a:extLst>
                    <a:ext uri="{9D8B030D-6E8A-4147-A177-3AD203B41FA5}">
                      <a16:colId xmlns:a16="http://schemas.microsoft.com/office/drawing/2014/main" val="1802412046"/>
                    </a:ext>
                  </a:extLst>
                </a:gridCol>
                <a:gridCol w="1313125">
                  <a:extLst>
                    <a:ext uri="{9D8B030D-6E8A-4147-A177-3AD203B41FA5}">
                      <a16:colId xmlns:a16="http://schemas.microsoft.com/office/drawing/2014/main" val="4183709643"/>
                    </a:ext>
                  </a:extLst>
                </a:gridCol>
                <a:gridCol w="1043492">
                  <a:extLst>
                    <a:ext uri="{9D8B030D-6E8A-4147-A177-3AD203B41FA5}">
                      <a16:colId xmlns:a16="http://schemas.microsoft.com/office/drawing/2014/main" val="3788564542"/>
                    </a:ext>
                  </a:extLst>
                </a:gridCol>
              </a:tblGrid>
              <a:tr h="587704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Aptos Narrow" panose="020B0004020202020204" pitchFamily="34" charset="0"/>
                        </a:rPr>
                        <a:t>Liens vers profils regroupés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Aptos Narrow" panose="020B0004020202020204" pitchFamily="34" charset="0"/>
                        </a:rPr>
                        <a:t>Nombre</a:t>
                      </a:r>
                    </a:p>
                    <a:p>
                      <a:pPr algn="ctr"/>
                      <a:r>
                        <a:rPr lang="fr-FR" sz="1400" dirty="0">
                          <a:latin typeface="Aptos Narrow" panose="020B0004020202020204" pitchFamily="34" charset="0"/>
                        </a:rPr>
                        <a:t>profils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Aptos Narrow" panose="020B0004020202020204" pitchFamily="34" charset="0"/>
                        </a:rPr>
                        <a:t>Nombre </a:t>
                      </a:r>
                    </a:p>
                    <a:p>
                      <a:pPr algn="ctr"/>
                      <a:r>
                        <a:rPr lang="fr-FR" sz="1400" dirty="0">
                          <a:latin typeface="Aptos Narrow" panose="020B0004020202020204" pitchFamily="34" charset="0"/>
                        </a:rPr>
                        <a:t>Entreprises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3745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201 à 500</a:t>
                      </a:r>
                      <a:endParaRPr lang="fr-FR" sz="14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4860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501 à 1000</a:t>
                      </a:r>
                      <a:endParaRPr lang="fr-FR" sz="14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041154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1000 à 5000</a:t>
                      </a:r>
                      <a:endParaRPr lang="fr-FR" sz="14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88269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0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Grandes entreprises</a:t>
                      </a:r>
                      <a:endParaRPr lang="fr-FR" sz="1400" b="0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65225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2924338"/>
                  </a:ext>
                </a:extLst>
              </a:tr>
            </a:tbl>
          </a:graphicData>
        </a:graphic>
      </p:graphicFrame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340CE2B-9B82-01A4-3876-A2933EE316A0}"/>
              </a:ext>
            </a:extLst>
          </p:cNvPr>
          <p:cNvSpPr/>
          <p:nvPr/>
        </p:nvSpPr>
        <p:spPr>
          <a:xfrm>
            <a:off x="945930" y="5203092"/>
            <a:ext cx="3878318" cy="53602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Lien vers l’annuaire </a:t>
            </a:r>
            <a:r>
              <a:rPr lang="fr-FR" dirty="0">
                <a:solidFill>
                  <a:schemeClr val="bg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LinkedIn </a:t>
            </a: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des Entreprises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E66EC88-AC58-398D-8594-1BEE50578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0365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18A151-CC94-E0AE-798C-6ABAE8F6F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400" dirty="0"/>
              <a:t>TOP entreprises</a:t>
            </a: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985217B2-67C5-D00F-6199-69FD557C444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61838178"/>
              </p:ext>
            </p:extLst>
          </p:nvPr>
        </p:nvGraphicFramePr>
        <p:xfrm>
          <a:off x="1198180" y="1950720"/>
          <a:ext cx="8071944" cy="2812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1448">
                  <a:extLst>
                    <a:ext uri="{9D8B030D-6E8A-4147-A177-3AD203B41FA5}">
                      <a16:colId xmlns:a16="http://schemas.microsoft.com/office/drawing/2014/main" val="173767495"/>
                    </a:ext>
                  </a:extLst>
                </a:gridCol>
                <a:gridCol w="1463804">
                  <a:extLst>
                    <a:ext uri="{9D8B030D-6E8A-4147-A177-3AD203B41FA5}">
                      <a16:colId xmlns:a16="http://schemas.microsoft.com/office/drawing/2014/main" val="492172804"/>
                    </a:ext>
                  </a:extLst>
                </a:gridCol>
                <a:gridCol w="2126912">
                  <a:extLst>
                    <a:ext uri="{9D8B030D-6E8A-4147-A177-3AD203B41FA5}">
                      <a16:colId xmlns:a16="http://schemas.microsoft.com/office/drawing/2014/main" val="1802412046"/>
                    </a:ext>
                  </a:extLst>
                </a:gridCol>
                <a:gridCol w="1677073">
                  <a:extLst>
                    <a:ext uri="{9D8B030D-6E8A-4147-A177-3AD203B41FA5}">
                      <a16:colId xmlns:a16="http://schemas.microsoft.com/office/drawing/2014/main" val="4183709643"/>
                    </a:ext>
                  </a:extLst>
                </a:gridCol>
                <a:gridCol w="1332707">
                  <a:extLst>
                    <a:ext uri="{9D8B030D-6E8A-4147-A177-3AD203B41FA5}">
                      <a16:colId xmlns:a16="http://schemas.microsoft.com/office/drawing/2014/main" val="3788564542"/>
                    </a:ext>
                  </a:extLst>
                </a:gridCol>
              </a:tblGrid>
              <a:tr h="587704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ptos Narrow" panose="020B0004020202020204" pitchFamily="34" charset="0"/>
                        </a:rPr>
                        <a:t>Profils employés</a:t>
                      </a:r>
                    </a:p>
                    <a:p>
                      <a:r>
                        <a:rPr lang="fr-FR" sz="1400" dirty="0">
                          <a:latin typeface="Aptos Narrow" panose="020B0004020202020204" pitchFamily="34" charset="0"/>
                        </a:rPr>
                        <a:t>Milliers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ptos Narrow" panose="020B0004020202020204" pitchFamily="34" charset="0"/>
                        </a:rPr>
                        <a:t>Taille en milliers</a:t>
                      </a:r>
                    </a:p>
                    <a:p>
                      <a:r>
                        <a:rPr lang="fr-FR" sz="1400" dirty="0">
                          <a:latin typeface="Aptos Narrow" panose="020B0004020202020204" pitchFamily="34" charset="0"/>
                        </a:rPr>
                        <a:t>Effectifs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ptos Narrow" panose="020B0004020202020204" pitchFamily="34" charset="0"/>
                        </a:rPr>
                        <a:t>Entreprise</a:t>
                      </a:r>
                    </a:p>
                    <a:p>
                      <a:r>
                        <a:rPr lang="fr-FR" sz="1400" dirty="0">
                          <a:latin typeface="Aptos Narrow" panose="020B0004020202020204" pitchFamily="34" charset="0"/>
                        </a:rPr>
                        <a:t>Lien vers page LinkedIn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ptos Narrow" panose="020B0004020202020204" pitchFamily="34" charset="0"/>
                        </a:rPr>
                        <a:t>Liens vers profils PhD employés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ptos Narrow" panose="020B0004020202020204" pitchFamily="34" charset="0"/>
                        </a:rPr>
                        <a:t>Nombre </a:t>
                      </a:r>
                    </a:p>
                    <a:p>
                      <a:r>
                        <a:rPr lang="fr-FR" sz="1400" dirty="0">
                          <a:latin typeface="Aptos Narrow" panose="020B0004020202020204" pitchFamily="34" charset="0"/>
                        </a:rPr>
                        <a:t>profils PhD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3745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2967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1K à 5K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Saft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4860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1K à 5K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L-Acoustics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041154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0,5K à 1K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Symbio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88269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11331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Plus de 10K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Legrand et filiales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65225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0,5K à 1K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LUMIBIRD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75244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4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195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36482266"/>
                  </a:ext>
                </a:extLst>
              </a:tr>
            </a:tbl>
          </a:graphicData>
        </a:graphic>
      </p:graphicFrame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16920193-6E0F-56D1-195A-021AAC329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9F3A7-BC2A-FF49-B6BB-29EDFC9D6EBD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08912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178</Words>
  <Application>Microsoft Macintosh PowerPoint</Application>
  <PresentationFormat>Grand écran</PresentationFormat>
  <Paragraphs>79</Paragraphs>
  <Slides>4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Aptos Narrow</vt:lpstr>
      <vt:lpstr>Arial</vt:lpstr>
      <vt:lpstr>Thème Office</vt:lpstr>
      <vt:lpstr>Secteur d’activité Fabrication d’appareils électroménagers, électriques et électroniques </vt:lpstr>
      <vt:lpstr>Résumé</vt:lpstr>
      <vt:lpstr>Liens vers profils Groupes d’entreprises par taille</vt:lpstr>
      <vt:lpstr>TOP entreprises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Alain Bamberger</dc:creator>
  <cp:lastModifiedBy>Alain Bamberger</cp:lastModifiedBy>
  <cp:revision>4</cp:revision>
  <dcterms:created xsi:type="dcterms:W3CDTF">2026-04-15T06:30:39Z</dcterms:created>
  <dcterms:modified xsi:type="dcterms:W3CDTF">2026-04-15T11:27:00Z</dcterms:modified>
</cp:coreProperties>
</file>