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39"/>
  </p:notesMasterIdLst>
  <p:sldIdLst>
    <p:sldId id="256" r:id="rId2"/>
    <p:sldId id="270" r:id="rId3"/>
    <p:sldId id="292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3" r:id="rId23"/>
    <p:sldId id="291" r:id="rId24"/>
    <p:sldId id="259" r:id="rId25"/>
    <p:sldId id="266" r:id="rId26"/>
    <p:sldId id="261" r:id="rId27"/>
    <p:sldId id="262" r:id="rId28"/>
    <p:sldId id="264" r:id="rId29"/>
    <p:sldId id="263" r:id="rId30"/>
    <p:sldId id="268" r:id="rId31"/>
    <p:sldId id="265" r:id="rId32"/>
    <p:sldId id="257" r:id="rId33"/>
    <p:sldId id="267" r:id="rId34"/>
    <p:sldId id="260" r:id="rId35"/>
    <p:sldId id="258" r:id="rId36"/>
    <p:sldId id="269" r:id="rId37"/>
    <p:sldId id="27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4"/>
    <p:restoredTop sz="94675"/>
  </p:normalViewPr>
  <p:slideViewPr>
    <p:cSldViewPr snapToGrid="0">
      <p:cViewPr varScale="1">
        <p:scale>
          <a:sx n="119" d="100"/>
          <a:sy n="119" d="100"/>
        </p:scale>
        <p:origin x="30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alain/Desktop/Secteurs%20d'activite&#769;%202026/Secteurs%20d'activite&#769;-Re&#769;gions%20%20copi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Chimie</a:t>
            </a:r>
            <a:r>
              <a:rPr lang="fr-FR" baseline="0"/>
              <a:t> &amp; Pharma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'Chimie &amp; Pharma'!$A$2:$A$13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'Chimie &amp; Pharma'!$B$2:$B$13</c:f>
              <c:numCache>
                <c:formatCode>General</c:formatCode>
                <c:ptCount val="12"/>
                <c:pt idx="0">
                  <c:v>1000</c:v>
                </c:pt>
                <c:pt idx="1">
                  <c:v>160</c:v>
                </c:pt>
                <c:pt idx="2">
                  <c:v>247</c:v>
                </c:pt>
                <c:pt idx="3">
                  <c:v>230</c:v>
                </c:pt>
                <c:pt idx="4">
                  <c:v>736</c:v>
                </c:pt>
                <c:pt idx="5">
                  <c:v>408</c:v>
                </c:pt>
                <c:pt idx="6">
                  <c:v>1000</c:v>
                </c:pt>
                <c:pt idx="7">
                  <c:v>343</c:v>
                </c:pt>
                <c:pt idx="8">
                  <c:v>541</c:v>
                </c:pt>
                <c:pt idx="9">
                  <c:v>740</c:v>
                </c:pt>
                <c:pt idx="10">
                  <c:v>210</c:v>
                </c:pt>
                <c:pt idx="11">
                  <c:v>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F1-EA43-B56F-6498B2E7FD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Energie</a:t>
            </a:r>
          </a:p>
        </c:rich>
      </c:tx>
      <c:layout>
        <c:manualLayout>
          <c:xMode val="edge"/>
          <c:yMode val="edge"/>
          <c:x val="0.45536674084217732"/>
          <c:y val="1.6203703703703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Energie!$A$1:$A$12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Energie!$B$1:$B$12</c:f>
              <c:numCache>
                <c:formatCode>General</c:formatCode>
                <c:ptCount val="12"/>
                <c:pt idx="0">
                  <c:v>456</c:v>
                </c:pt>
                <c:pt idx="1">
                  <c:v>61</c:v>
                </c:pt>
                <c:pt idx="2">
                  <c:v>47</c:v>
                </c:pt>
                <c:pt idx="3">
                  <c:v>51</c:v>
                </c:pt>
                <c:pt idx="4">
                  <c:v>95</c:v>
                </c:pt>
                <c:pt idx="5">
                  <c:v>78</c:v>
                </c:pt>
                <c:pt idx="6">
                  <c:v>1000</c:v>
                </c:pt>
                <c:pt idx="7">
                  <c:v>105</c:v>
                </c:pt>
                <c:pt idx="8">
                  <c:v>336</c:v>
                </c:pt>
                <c:pt idx="9">
                  <c:v>124</c:v>
                </c:pt>
                <c:pt idx="10">
                  <c:v>72</c:v>
                </c:pt>
                <c:pt idx="11">
                  <c:v>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CF-E343-8FB3-8E7699334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Agroalimentaire</a:t>
            </a:r>
            <a:r>
              <a:rPr lang="fr-FR" baseline="0"/>
              <a:t> &amp; Agriculture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Agroalimentaire!$A$1:$A$12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Agroalimentaire!$B$1:$B$12</c:f>
              <c:numCache>
                <c:formatCode>General</c:formatCode>
                <c:ptCount val="12"/>
                <c:pt idx="0">
                  <c:v>265</c:v>
                </c:pt>
                <c:pt idx="1">
                  <c:v>97</c:v>
                </c:pt>
                <c:pt idx="2">
                  <c:v>269</c:v>
                </c:pt>
                <c:pt idx="3">
                  <c:v>80</c:v>
                </c:pt>
                <c:pt idx="4">
                  <c:v>132</c:v>
                </c:pt>
                <c:pt idx="5">
                  <c:v>173</c:v>
                </c:pt>
                <c:pt idx="6">
                  <c:v>477</c:v>
                </c:pt>
                <c:pt idx="7">
                  <c:v>63</c:v>
                </c:pt>
                <c:pt idx="8">
                  <c:v>266</c:v>
                </c:pt>
                <c:pt idx="9">
                  <c:v>409</c:v>
                </c:pt>
                <c:pt idx="10">
                  <c:v>160</c:v>
                </c:pt>
                <c:pt idx="11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9A-0B4E-BB97-4BDB8EDDF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Agroalimentaire</a:t>
            </a:r>
            <a:r>
              <a:rPr lang="fr-FR" baseline="0"/>
              <a:t> &amp; Agriculture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Agroalimentaire!$A$1:$A$12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Agroalimentaire!$B$1:$B$12</c:f>
              <c:numCache>
                <c:formatCode>General</c:formatCode>
                <c:ptCount val="12"/>
                <c:pt idx="0">
                  <c:v>265</c:v>
                </c:pt>
                <c:pt idx="1">
                  <c:v>97</c:v>
                </c:pt>
                <c:pt idx="2">
                  <c:v>269</c:v>
                </c:pt>
                <c:pt idx="3">
                  <c:v>80</c:v>
                </c:pt>
                <c:pt idx="4">
                  <c:v>132</c:v>
                </c:pt>
                <c:pt idx="5">
                  <c:v>173</c:v>
                </c:pt>
                <c:pt idx="6">
                  <c:v>477</c:v>
                </c:pt>
                <c:pt idx="7">
                  <c:v>63</c:v>
                </c:pt>
                <c:pt idx="8">
                  <c:v>266</c:v>
                </c:pt>
                <c:pt idx="9">
                  <c:v>409</c:v>
                </c:pt>
                <c:pt idx="10">
                  <c:v>160</c:v>
                </c:pt>
                <c:pt idx="11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F8-C344-A87E-B0AFCEEAD6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Assurances</a:t>
            </a:r>
            <a:r>
              <a:rPr lang="fr-FR" baseline="0"/>
              <a:t> et banques</a:t>
            </a:r>
            <a:endParaRPr lang="fr-FR"/>
          </a:p>
        </c:rich>
      </c:tx>
      <c:layout>
        <c:manualLayout>
          <c:xMode val="edge"/>
          <c:yMode val="edge"/>
          <c:x val="0.45536674084217732"/>
          <c:y val="1.6203703703703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'Assurances et Banques'!$A$1:$A$12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'Assurances et Banques'!$B$1:$B$12</c:f>
              <c:numCache>
                <c:formatCode>General</c:formatCode>
                <c:ptCount val="12"/>
                <c:pt idx="0">
                  <c:v>186</c:v>
                </c:pt>
                <c:pt idx="1">
                  <c:v>22</c:v>
                </c:pt>
                <c:pt idx="2">
                  <c:v>67</c:v>
                </c:pt>
                <c:pt idx="3">
                  <c:v>35</c:v>
                </c:pt>
                <c:pt idx="4">
                  <c:v>94</c:v>
                </c:pt>
                <c:pt idx="5">
                  <c:v>86</c:v>
                </c:pt>
                <c:pt idx="6">
                  <c:v>1000</c:v>
                </c:pt>
                <c:pt idx="7">
                  <c:v>23</c:v>
                </c:pt>
                <c:pt idx="8">
                  <c:v>96</c:v>
                </c:pt>
                <c:pt idx="9">
                  <c:v>114</c:v>
                </c:pt>
                <c:pt idx="10">
                  <c:v>56</c:v>
                </c:pt>
                <c:pt idx="1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5-0F40-B28E-0302BE910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Télécommunications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Télécommunications!$A$1:$A$12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Télécommunications!$B$1:$B$12</c:f>
              <c:numCache>
                <c:formatCode>General</c:formatCode>
                <c:ptCount val="12"/>
                <c:pt idx="0">
                  <c:v>178</c:v>
                </c:pt>
                <c:pt idx="1">
                  <c:v>13</c:v>
                </c:pt>
                <c:pt idx="2">
                  <c:v>336</c:v>
                </c:pt>
                <c:pt idx="3">
                  <c:v>7</c:v>
                </c:pt>
                <c:pt idx="4">
                  <c:v>34</c:v>
                </c:pt>
                <c:pt idx="5">
                  <c:v>42</c:v>
                </c:pt>
                <c:pt idx="6">
                  <c:v>852</c:v>
                </c:pt>
                <c:pt idx="7">
                  <c:v>18</c:v>
                </c:pt>
                <c:pt idx="8">
                  <c:v>78</c:v>
                </c:pt>
                <c:pt idx="9">
                  <c:v>140</c:v>
                </c:pt>
                <c:pt idx="10">
                  <c:v>36</c:v>
                </c:pt>
                <c:pt idx="11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F43-B7F5-3CCCE0D57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Services</a:t>
            </a:r>
            <a:r>
              <a:rPr lang="fr-FR" baseline="0"/>
              <a:t> d'ingénierie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Ingénierie!$A$1:$A$12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Ingénierie!$B$1:$B$12</c:f>
              <c:numCache>
                <c:formatCode>General</c:formatCode>
                <c:ptCount val="12"/>
                <c:pt idx="0">
                  <c:v>284</c:v>
                </c:pt>
                <c:pt idx="1">
                  <c:v>43</c:v>
                </c:pt>
                <c:pt idx="2">
                  <c:v>70</c:v>
                </c:pt>
                <c:pt idx="3">
                  <c:v>18</c:v>
                </c:pt>
                <c:pt idx="4">
                  <c:v>92</c:v>
                </c:pt>
                <c:pt idx="5">
                  <c:v>96</c:v>
                </c:pt>
                <c:pt idx="6">
                  <c:v>499</c:v>
                </c:pt>
                <c:pt idx="7">
                  <c:v>26</c:v>
                </c:pt>
                <c:pt idx="8">
                  <c:v>100</c:v>
                </c:pt>
                <c:pt idx="9">
                  <c:v>224</c:v>
                </c:pt>
                <c:pt idx="10">
                  <c:v>82</c:v>
                </c:pt>
                <c:pt idx="11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CE-6543-97EE-FE1274AB9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Construction</a:t>
            </a:r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Construction!$A$2:$A$13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Construction!$B$2:$B$13</c:f>
              <c:numCache>
                <c:formatCode>General</c:formatCode>
                <c:ptCount val="12"/>
                <c:pt idx="0">
                  <c:v>264</c:v>
                </c:pt>
                <c:pt idx="1">
                  <c:v>13</c:v>
                </c:pt>
                <c:pt idx="2">
                  <c:v>47</c:v>
                </c:pt>
                <c:pt idx="3">
                  <c:v>26</c:v>
                </c:pt>
                <c:pt idx="4">
                  <c:v>69</c:v>
                </c:pt>
                <c:pt idx="5">
                  <c:v>87</c:v>
                </c:pt>
                <c:pt idx="6">
                  <c:v>583</c:v>
                </c:pt>
                <c:pt idx="7">
                  <c:v>34</c:v>
                </c:pt>
                <c:pt idx="8">
                  <c:v>87</c:v>
                </c:pt>
                <c:pt idx="9">
                  <c:v>116</c:v>
                </c:pt>
                <c:pt idx="10">
                  <c:v>83</c:v>
                </c:pt>
                <c:pt idx="1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DB-9148-9EF8-961045945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Equipements</a:t>
            </a:r>
            <a:r>
              <a:rPr lang="fr-FR" baseline="0"/>
              <a:t> médicaux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'Equipements médicaux'!$A$1:$A$12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'Equipements médicaux'!$B$1:$B$12</c:f>
              <c:numCache>
                <c:formatCode>General</c:formatCode>
                <c:ptCount val="12"/>
                <c:pt idx="0">
                  <c:v>358</c:v>
                </c:pt>
                <c:pt idx="1">
                  <c:v>19</c:v>
                </c:pt>
                <c:pt idx="2">
                  <c:v>43</c:v>
                </c:pt>
                <c:pt idx="3">
                  <c:v>26</c:v>
                </c:pt>
                <c:pt idx="4">
                  <c:v>69</c:v>
                </c:pt>
                <c:pt idx="5">
                  <c:v>87</c:v>
                </c:pt>
                <c:pt idx="6">
                  <c:v>583</c:v>
                </c:pt>
                <c:pt idx="7">
                  <c:v>34</c:v>
                </c:pt>
                <c:pt idx="8">
                  <c:v>87</c:v>
                </c:pt>
                <c:pt idx="9">
                  <c:v>116</c:v>
                </c:pt>
                <c:pt idx="10">
                  <c:v>83</c:v>
                </c:pt>
                <c:pt idx="1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4-3042-9D42-A44DF5A4C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Automobile</a:t>
            </a:r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Automobile!$A$2:$A$13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Automobile!$B$2:$B$13</c:f>
              <c:numCache>
                <c:formatCode>General</c:formatCode>
                <c:ptCount val="12"/>
                <c:pt idx="0">
                  <c:v>229</c:v>
                </c:pt>
                <c:pt idx="1">
                  <c:v>37</c:v>
                </c:pt>
                <c:pt idx="2">
                  <c:v>20</c:v>
                </c:pt>
                <c:pt idx="3">
                  <c:v>19</c:v>
                </c:pt>
                <c:pt idx="4">
                  <c:v>58</c:v>
                </c:pt>
                <c:pt idx="5">
                  <c:v>74</c:v>
                </c:pt>
                <c:pt idx="6">
                  <c:v>719</c:v>
                </c:pt>
                <c:pt idx="7">
                  <c:v>35</c:v>
                </c:pt>
                <c:pt idx="8">
                  <c:v>40</c:v>
                </c:pt>
                <c:pt idx="9">
                  <c:v>82</c:v>
                </c:pt>
                <c:pt idx="10">
                  <c:v>24</c:v>
                </c:pt>
                <c:pt idx="1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1B-8047-B61E-2EAA5C52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Recherche</a:t>
            </a:r>
            <a:r>
              <a:rPr lang="fr-FR" baseline="0"/>
              <a:t> en biotechnologie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Biotechnologie!$A$1:$A$12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Biotechnologie!$B$1:$B$12</c:f>
              <c:numCache>
                <c:formatCode>General</c:formatCode>
                <c:ptCount val="12"/>
                <c:pt idx="0">
                  <c:v>1000</c:v>
                </c:pt>
                <c:pt idx="1">
                  <c:v>114</c:v>
                </c:pt>
                <c:pt idx="2">
                  <c:v>242</c:v>
                </c:pt>
                <c:pt idx="3">
                  <c:v>119</c:v>
                </c:pt>
                <c:pt idx="4">
                  <c:v>604</c:v>
                </c:pt>
                <c:pt idx="5">
                  <c:v>343</c:v>
                </c:pt>
                <c:pt idx="6">
                  <c:v>1000</c:v>
                </c:pt>
                <c:pt idx="7">
                  <c:v>98</c:v>
                </c:pt>
                <c:pt idx="8">
                  <c:v>470</c:v>
                </c:pt>
                <c:pt idx="9">
                  <c:v>868</c:v>
                </c:pt>
                <c:pt idx="10">
                  <c:v>300</c:v>
                </c:pt>
                <c:pt idx="11">
                  <c:v>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6-E949-918D-57A4EA086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Hôpitaux et santé</a:t>
            </a:r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Hôpitaux!$A$1:$A$12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Hôpitaux!$B$1:$B$12</c:f>
              <c:numCache>
                <c:formatCode>General</c:formatCode>
                <c:ptCount val="12"/>
                <c:pt idx="0">
                  <c:v>745</c:v>
                </c:pt>
                <c:pt idx="1">
                  <c:v>169</c:v>
                </c:pt>
                <c:pt idx="2">
                  <c:v>232</c:v>
                </c:pt>
                <c:pt idx="3">
                  <c:v>121</c:v>
                </c:pt>
                <c:pt idx="4">
                  <c:v>415</c:v>
                </c:pt>
                <c:pt idx="5">
                  <c:v>316</c:v>
                </c:pt>
                <c:pt idx="6">
                  <c:v>1000</c:v>
                </c:pt>
                <c:pt idx="7">
                  <c:v>215</c:v>
                </c:pt>
                <c:pt idx="8">
                  <c:v>437</c:v>
                </c:pt>
                <c:pt idx="9">
                  <c:v>528</c:v>
                </c:pt>
                <c:pt idx="10">
                  <c:v>280</c:v>
                </c:pt>
                <c:pt idx="11">
                  <c:v>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4-9540-AF06-9AAC6F18E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Services</a:t>
            </a:r>
            <a:r>
              <a:rPr lang="fr-FR" baseline="0"/>
              <a:t> et conseil en informatique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Informatique!$A$1:$A$12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Informatique!$B$1:$B$12</c:f>
              <c:numCache>
                <c:formatCode>General</c:formatCode>
                <c:ptCount val="12"/>
                <c:pt idx="0">
                  <c:v>759</c:v>
                </c:pt>
                <c:pt idx="1">
                  <c:v>79</c:v>
                </c:pt>
                <c:pt idx="2">
                  <c:v>444</c:v>
                </c:pt>
                <c:pt idx="3">
                  <c:v>84</c:v>
                </c:pt>
                <c:pt idx="4">
                  <c:v>312</c:v>
                </c:pt>
                <c:pt idx="5">
                  <c:v>278</c:v>
                </c:pt>
                <c:pt idx="6">
                  <c:v>1000</c:v>
                </c:pt>
                <c:pt idx="7">
                  <c:v>89</c:v>
                </c:pt>
                <c:pt idx="8">
                  <c:v>352</c:v>
                </c:pt>
                <c:pt idx="9">
                  <c:v>650</c:v>
                </c:pt>
                <c:pt idx="10">
                  <c:v>267</c:v>
                </c:pt>
                <c:pt idx="11">
                  <c:v>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76-6E4A-BE05-95EACDC0D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Développement</a:t>
            </a:r>
            <a:r>
              <a:rPr lang="fr-FR" baseline="0"/>
              <a:t> de Logiciels</a:t>
            </a:r>
            <a:endParaRPr lang="fr-FR"/>
          </a:p>
        </c:rich>
      </c:tx>
      <c:layout>
        <c:manualLayout>
          <c:xMode val="edge"/>
          <c:yMode val="edge"/>
          <c:x val="0.45536674084217732"/>
          <c:y val="1.6203703703703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Logiciels!$A$1:$A$12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Logiciels!$B$1:$B$12</c:f>
              <c:numCache>
                <c:formatCode>General</c:formatCode>
                <c:ptCount val="12"/>
                <c:pt idx="0">
                  <c:v>816</c:v>
                </c:pt>
                <c:pt idx="1">
                  <c:v>100</c:v>
                </c:pt>
                <c:pt idx="2">
                  <c:v>328</c:v>
                </c:pt>
                <c:pt idx="3">
                  <c:v>54</c:v>
                </c:pt>
                <c:pt idx="4">
                  <c:v>272</c:v>
                </c:pt>
                <c:pt idx="5">
                  <c:v>196</c:v>
                </c:pt>
                <c:pt idx="6">
                  <c:v>1000</c:v>
                </c:pt>
                <c:pt idx="7">
                  <c:v>81</c:v>
                </c:pt>
                <c:pt idx="8">
                  <c:v>502</c:v>
                </c:pt>
                <c:pt idx="9">
                  <c:v>206</c:v>
                </c:pt>
                <c:pt idx="10">
                  <c:v>397</c:v>
                </c:pt>
                <c:pt idx="11">
                  <c:v>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1-2D4F-861C-5970CEDC9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Fabrication</a:t>
            </a:r>
            <a:r>
              <a:rPr lang="fr-FR" baseline="0"/>
              <a:t> de Machines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Machines!$A$1:$A$12</c:f>
              <c:strCache>
                <c:ptCount val="12"/>
                <c:pt idx="0">
                  <c:v>Île-de-France</c:v>
                </c:pt>
                <c:pt idx="1">
                  <c:v>Auvergne-Rhône-Alpes</c:v>
                </c:pt>
                <c:pt idx="2">
                  <c:v>Occitanie</c:v>
                </c:pt>
                <c:pt idx="3">
                  <c:v>Provence -Alpes-Côte d'Azur</c:v>
                </c:pt>
                <c:pt idx="4">
                  <c:v>Grand Est</c:v>
                </c:pt>
                <c:pt idx="5">
                  <c:v>Nouvelle-Aquitaine</c:v>
                </c:pt>
                <c:pt idx="6">
                  <c:v>Pays de la Loire</c:v>
                </c:pt>
                <c:pt idx="7">
                  <c:v>Hauts -de-France</c:v>
                </c:pt>
                <c:pt idx="8">
                  <c:v>Bretagne</c:v>
                </c:pt>
                <c:pt idx="9">
                  <c:v>Bourgogne-Franche-Comté</c:v>
                </c:pt>
                <c:pt idx="10">
                  <c:v>Normandie</c:v>
                </c:pt>
                <c:pt idx="11">
                  <c:v>Centre-Val de Loire</c:v>
                </c:pt>
              </c:strCache>
            </c:strRef>
          </c:cat>
          <c:val>
            <c:numRef>
              <c:f>Machines!$B$1:$B$12</c:f>
              <c:numCache>
                <c:formatCode>General</c:formatCode>
                <c:ptCount val="12"/>
                <c:pt idx="0">
                  <c:v>1000</c:v>
                </c:pt>
                <c:pt idx="1">
                  <c:v>760</c:v>
                </c:pt>
                <c:pt idx="2">
                  <c:v>409</c:v>
                </c:pt>
                <c:pt idx="3">
                  <c:v>303</c:v>
                </c:pt>
                <c:pt idx="4">
                  <c:v>286</c:v>
                </c:pt>
                <c:pt idx="5">
                  <c:v>284</c:v>
                </c:pt>
                <c:pt idx="6">
                  <c:v>251</c:v>
                </c:pt>
                <c:pt idx="7">
                  <c:v>248</c:v>
                </c:pt>
                <c:pt idx="8">
                  <c:v>180</c:v>
                </c:pt>
                <c:pt idx="9">
                  <c:v>142</c:v>
                </c:pt>
                <c:pt idx="10">
                  <c:v>107</c:v>
                </c:pt>
                <c:pt idx="1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8C-A043-B228-364CA0347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Services</a:t>
            </a:r>
            <a:r>
              <a:rPr lang="fr-FR" baseline="0"/>
              <a:t> et conseil aux entreprises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Entreprises!$A$1:$A$12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Entreprises!$B$1:$B$12</c:f>
              <c:numCache>
                <c:formatCode>General</c:formatCode>
                <c:ptCount val="12"/>
                <c:pt idx="0">
                  <c:v>632</c:v>
                </c:pt>
                <c:pt idx="1">
                  <c:v>81</c:v>
                </c:pt>
                <c:pt idx="2">
                  <c:v>203</c:v>
                </c:pt>
                <c:pt idx="3">
                  <c:v>153</c:v>
                </c:pt>
                <c:pt idx="4">
                  <c:v>232</c:v>
                </c:pt>
                <c:pt idx="5">
                  <c:v>183</c:v>
                </c:pt>
                <c:pt idx="6">
                  <c:v>1000</c:v>
                </c:pt>
                <c:pt idx="7">
                  <c:v>81</c:v>
                </c:pt>
                <c:pt idx="8">
                  <c:v>339</c:v>
                </c:pt>
                <c:pt idx="9">
                  <c:v>502</c:v>
                </c:pt>
                <c:pt idx="10">
                  <c:v>206</c:v>
                </c:pt>
                <c:pt idx="11">
                  <c:v>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27-454E-B24B-0DC5D54D8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Aéronautique</a:t>
            </a:r>
            <a:r>
              <a:rPr lang="fr-FR" baseline="0"/>
              <a:t> &amp; Défense</a:t>
            </a:r>
            <a:endParaRPr lang="fr-FR"/>
          </a:p>
        </c:rich>
      </c:tx>
      <c:layout>
        <c:manualLayout>
          <c:xMode val="edge"/>
          <c:yMode val="edge"/>
          <c:x val="0.3665986249001483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Aéronautique!$A$1:$A$12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Aéronautique!$B$1:$B$12</c:f>
              <c:numCache>
                <c:formatCode>General</c:formatCode>
                <c:ptCount val="12"/>
                <c:pt idx="0">
                  <c:v>191</c:v>
                </c:pt>
                <c:pt idx="1">
                  <c:v>19</c:v>
                </c:pt>
                <c:pt idx="2">
                  <c:v>95</c:v>
                </c:pt>
                <c:pt idx="3">
                  <c:v>73</c:v>
                </c:pt>
                <c:pt idx="4">
                  <c:v>65</c:v>
                </c:pt>
                <c:pt idx="5">
                  <c:v>44</c:v>
                </c:pt>
                <c:pt idx="6">
                  <c:v>1000</c:v>
                </c:pt>
                <c:pt idx="7">
                  <c:v>88</c:v>
                </c:pt>
                <c:pt idx="8">
                  <c:v>307</c:v>
                </c:pt>
                <c:pt idx="9">
                  <c:v>1247</c:v>
                </c:pt>
                <c:pt idx="10">
                  <c:v>98</c:v>
                </c:pt>
                <c:pt idx="11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C-EA4F-BAF5-5AF56FFCB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Electronique</a:t>
            </a:r>
            <a:r>
              <a:rPr lang="fr-FR" baseline="0"/>
              <a:t> et électrique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Elec!$A$1:$A$12</c:f>
              <c:strCache>
                <c:ptCount val="12"/>
                <c:pt idx="0">
                  <c:v>Auvergne-Rhône-Alpes</c:v>
                </c:pt>
                <c:pt idx="1">
                  <c:v>Bourgogne-Franche-Comté</c:v>
                </c:pt>
                <c:pt idx="2">
                  <c:v>Bretagne</c:v>
                </c:pt>
                <c:pt idx="3">
                  <c:v>Centre-Val de Loire</c:v>
                </c:pt>
                <c:pt idx="4">
                  <c:v>Grand Est</c:v>
                </c:pt>
                <c:pt idx="5">
                  <c:v>Hauts -de-France</c:v>
                </c:pt>
                <c:pt idx="6">
                  <c:v>Île-de-France</c:v>
                </c:pt>
                <c:pt idx="7">
                  <c:v>Normandie</c:v>
                </c:pt>
                <c:pt idx="8">
                  <c:v>Nouvelle-Aquitaine</c:v>
                </c:pt>
                <c:pt idx="9">
                  <c:v>Occitanie</c:v>
                </c:pt>
                <c:pt idx="10">
                  <c:v>Pays de la Loire</c:v>
                </c:pt>
                <c:pt idx="11">
                  <c:v>Provence -Alpes-Côte d'Azur</c:v>
                </c:pt>
              </c:strCache>
            </c:strRef>
          </c:cat>
          <c:val>
            <c:numRef>
              <c:f>Elec!$B$1:$B$12</c:f>
              <c:numCache>
                <c:formatCode>General</c:formatCode>
                <c:ptCount val="12"/>
                <c:pt idx="0">
                  <c:v>1000</c:v>
                </c:pt>
                <c:pt idx="1">
                  <c:v>56</c:v>
                </c:pt>
                <c:pt idx="2">
                  <c:v>103</c:v>
                </c:pt>
                <c:pt idx="3">
                  <c:v>61</c:v>
                </c:pt>
                <c:pt idx="4">
                  <c:v>107</c:v>
                </c:pt>
                <c:pt idx="5">
                  <c:v>72</c:v>
                </c:pt>
                <c:pt idx="6">
                  <c:v>746</c:v>
                </c:pt>
                <c:pt idx="7">
                  <c:v>89</c:v>
                </c:pt>
                <c:pt idx="8">
                  <c:v>196</c:v>
                </c:pt>
                <c:pt idx="9">
                  <c:v>257</c:v>
                </c:pt>
                <c:pt idx="10">
                  <c:v>70</c:v>
                </c:pt>
                <c:pt idx="11">
                  <c:v>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6-BB4D-9C87-BF9CF6CE5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4038080"/>
        <c:axId val="1344043008"/>
      </c:barChart>
      <c:catAx>
        <c:axId val="13440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43008"/>
        <c:crosses val="autoZero"/>
        <c:auto val="1"/>
        <c:lblAlgn val="ctr"/>
        <c:lblOffset val="100"/>
        <c:noMultiLvlLbl val="0"/>
      </c:catAx>
      <c:valAx>
        <c:axId val="1344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403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400" b="1">
          <a:solidFill>
            <a:srgbClr val="002060"/>
          </a:solidFill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F81C0-DB7E-6344-839B-4F0046C1BB68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513B6-B41C-8D4B-96FF-38F89B6CD4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225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D42E46A-9B87-8444-9239-A456CDF5902E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B9C47-A40A-1A4E-A987-90A2FE0A0E1B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0EFC2-F7EB-3D49-AFBA-31B5F2268EDB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6B99-8E96-CB4D-9F95-6C1D48ECA48E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9575B5-E55F-3447-8FD4-CDA36693A3E0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9690-22E2-784D-84EB-A0DD6770923C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0372-8B10-4440-B355-018593B4E4A2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B788-57B3-6449-A04B-9B46D549AF7F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3976-1500-F64E-9173-07C1A2606444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E82990-3BCE-7B46-903C-561E82DFC04D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B33C6E-9352-0846-8767-7BAF9CB064AE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7BD44F2-D581-7F45-9E68-E67E07A679F9}" type="datetime1">
              <a:rPr lang="fr-FR" smtClean="0"/>
              <a:t>02/09/2026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3286073%22%5D&amp;industry=%5B%2211%22%5D&amp;page=9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3286073%22%5D&amp;industry=%5B%221042%22%2C%2253%22%5D&amp;page=4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3286073%22%5D&amp;industry=%5B%228%22%5D&amp;page=2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3286073%22%5D&amp;industry=%5B%2254%22%5D&amp;page=16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3286073%22%5D&amp;industry=%5B%22201%22%2C%2223%22%5D&amp;page=10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3286073%22%5D&amp;industry=%5B%223242%22%5D&amp;page=5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3286073%22%5D&amp;industry=%5B%2248%22%5D&amp;page=2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3286073%22%5D&amp;industry=%5B%2214%22%5D&amp;page=17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3286073%22%5D&amp;industry=%5B%2217%22%5D&amp;page=2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3286073%22%5D&amp;industry=%5B%224%22%5D&amp;page=10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3286073%22%5D&amp;industry=%5B%22112%22%2C%2224%22%5D&amp;page=6&amp;spellCorrectionEnabled=true&amp;prioritizeMessage=false" TargetMode="External"/><Relationship Id="rId5" Type="http://schemas.openxmlformats.org/officeDocument/2006/relationships/hyperlink" Target="https://www.linkedin.com/search/results/people/?keywords=PhD%20&amp;origin=FACETED_SEARCH&amp;geoUrn=%5B%22103286073%22%5D&amp;industry=%5B%2212%22%5D&amp;page=12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3286073%22%5D&amp;industry=%5B%221%22%2C%2252%22%5D&amp;page=2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3286073%22%5D&amp;industry=%5B%223240%22%2C%223243%22%2C%22383%22%2C%22384%22%2C%2257%22%5D&amp;page=7&amp;spellCorrectionEnabled=true&amp;prioritizeMessage=false" TargetMode="External"/><Relationship Id="rId4" Type="http://schemas.openxmlformats.org/officeDocument/2006/relationships/hyperlink" Target="https://www.linkedin.com/search/results/people/?keywords=PhD%20OR%20Ph.D&amp;origin=FACETED_SEARCH&amp;geoUrn=%5B%22103286073%22%5D&amp;industry=%5B%2255%22%5D&amp;page=15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3286073%22%5D&amp;industry=%5B%2296%22%5D&amp;page=8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3286073%22%5D&amp;industry=%5B%2242%22%2C%2243%22%5D&amp;page=3&amp;spellCorrectionEnabled=true&amp;prioritizeMessage=false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&amp;origin=FACETED_SEARCH&amp;geoUrn=%5B%22103623254%22%5D&amp;industry=%5B%2214%22%5D" TargetMode="External"/><Relationship Id="rId13" Type="http://schemas.openxmlformats.org/officeDocument/2006/relationships/hyperlink" Target="https://www.linkedin.com/search/results/people/?keywords=PhD%20OR%20Ph.D&amp;origin=FACETED_SEARCH&amp;geoUrn=%5B%22103623254%22%5D&amp;industry=%5B%2248%22%5D&amp;page=27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3623254%22%5D&amp;industry=%5B%2242%22%2C%2243%22%5D" TargetMode="External"/><Relationship Id="rId3" Type="http://schemas.openxmlformats.org/officeDocument/2006/relationships/hyperlink" Target="https://www.linkedin.com/search/results/people/?keywords=PhD%20&amp;origin=FACETED_SEARCH&amp;geoUrn=%5B%22103623254%22%5D&amp;industry=%5B%2212%22%5D" TargetMode="External"/><Relationship Id="rId7" Type="http://schemas.openxmlformats.org/officeDocument/2006/relationships/hyperlink" Target="https://www.linkedin.com/search/results/people/?keywords=PhD%20OR%20Ph.D&amp;origin=FACETED_SEARCH&amp;geoUrn=%5B%22103623254%22%5D&amp;industry=%5B%2255%22%5D" TargetMode="External"/><Relationship Id="rId12" Type="http://schemas.openxmlformats.org/officeDocument/2006/relationships/hyperlink" Target="https://www.linkedin.com/search/results/people/?keywords=PhD%20OR%20Ph.D&amp;origin=FACETED_SEARCH&amp;geoUrn=%5B%22103623254%22%5D&amp;industry=%5B%223242%22%5D&amp;page=29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3623254%22%5D&amp;industry=%5B%228%22%5D" TargetMode="External"/><Relationship Id="rId2" Type="http://schemas.openxmlformats.org/officeDocument/2006/relationships/hyperlink" Target="https://www.linkedin.com/search/results/people/?keywords=PhD%20&amp;origin=FACETED_SEARCH&amp;geoUrn=%5B%22103623254%22%5D&amp;industry=%5B%2254%22%5D" TargetMode="External"/><Relationship Id="rId16" Type="http://schemas.openxmlformats.org/officeDocument/2006/relationships/hyperlink" Target="https://www.linkedin.com/search/results/people/?keywords=PhD%20OR%20Ph.D&amp;origin=FACETED_SEARCH&amp;geoUrn=%5B%22103623254%22%5D&amp;industry=%5B%2252%22%2C%221%22%5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3623254%22%5D&amp;industry=%5B%2296%22%5D" TargetMode="External"/><Relationship Id="rId11" Type="http://schemas.openxmlformats.org/officeDocument/2006/relationships/hyperlink" Target="https://www.linkedin.com/search/results/people/?keywords=PhD%20OR%20Ph.D&amp;origin=FACETED_SEARCH&amp;geoUrn=%5B%22103623254%22%5D&amp;industry=%5B%2217%22%5D" TargetMode="External"/><Relationship Id="rId5" Type="http://schemas.openxmlformats.org/officeDocument/2006/relationships/hyperlink" Target="https://www.linkedin.com/search/results/people/?keywords=PhD%20OR%20Ph.D&amp;origin=FACETED_SEARCH&amp;geoUrn=%5B%22103623254%22%5D&amp;industry=%5B%224%22%5D" TargetMode="External"/><Relationship Id="rId15" Type="http://schemas.openxmlformats.org/officeDocument/2006/relationships/hyperlink" Target="https://www.linkedin.com/search/results/people/?keywords=PhD%20OR%20Ph.D&amp;origin=FACETED_SEARCH&amp;geoUrn=%5B%22103623254%22%5D&amp;industry=%5B%2253%22%2C%221042%22%5D" TargetMode="External"/><Relationship Id="rId10" Type="http://schemas.openxmlformats.org/officeDocument/2006/relationships/hyperlink" Target="https://www.linkedin.com/search/results/people/?keywords=PhD%20OR%20Ph.D&amp;origin=FACETED_SEARCH&amp;geoUrn=%5B%22103623254%22%5D&amp;industry=%5B%223240%22%2C%223243%22%2C%22383%22%2C%2257%22%2C%22384%22%5D&amp;page=46&amp;spellCorrectionEnabled=true&amp;prioritizeMessage=false" TargetMode="External"/><Relationship Id="rId4" Type="http://schemas.openxmlformats.org/officeDocument/2006/relationships/hyperlink" Target="https://www.linkedin.com/search/results/people/?keywords=PhD%20OR%20Ph.D&amp;origin=FACETED_SEARCH&amp;geoUrn=%5B%22103623254%22%5D&amp;industry=%5B%2224%22%2C%22112%22%5D" TargetMode="External"/><Relationship Id="rId9" Type="http://schemas.openxmlformats.org/officeDocument/2006/relationships/hyperlink" Target="https://www.linkedin.com/search/results/people/?keywords=PhD%20OR%20Ph.D&amp;origin=FACETED_SEARCH&amp;geoUrn=%5B%22103623254%22%5D&amp;industry=%5B%2211%22%5D" TargetMode="External"/><Relationship Id="rId14" Type="http://schemas.openxmlformats.org/officeDocument/2006/relationships/hyperlink" Target="https://www.linkedin.com/search/results/people/?keywords=PhD%20OR%20Ph.D&amp;origin=FACETED_SEARCH&amp;geoUrn=%5B%22103623254%22%5D&amp;industry=%5B%22201%22%2C%2223%22%5D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&amp;origin=FACETED_SEARCH&amp;geoUrn=%5B%22103737322%22%5D&amp;industry=%5B%2214%22%5D&amp;page=24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3737322%22%5D&amp;industry=%5B%223242%22%5D&amp;page=7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3737322%22%5D&amp;industry=%5B%221042%22%2C%2253%22%5D&amp;page=2&amp;spellCorrectionEnabled=true&amp;prioritizeMessage=false" TargetMode="External"/><Relationship Id="rId3" Type="http://schemas.openxmlformats.org/officeDocument/2006/relationships/hyperlink" Target="https://www.linkedin.com/search/results/people/?keywords=PhD%20OR%20Ph.D&amp;origin=FACETED_SEARCH&amp;geoUrn=%5B%22103737322%22%5D&amp;industry=%5B%228%22%5D&amp;page=34&amp;spellCorrectionEnabled=true&amp;prioritizeMessage=false" TargetMode="External"/><Relationship Id="rId7" Type="http://schemas.openxmlformats.org/officeDocument/2006/relationships/hyperlink" Target="https://www.linkedin.com/search/results/people/?keywords=PhD%20&amp;origin=FACETED_SEARCH&amp;geoUrn=%5B%22103737322%22%5D&amp;industry=%5B%2212%22%5D&amp;page=25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3737322%22%5D&amp;industry=%5B%2252%22%2C%221%22%5D&amp;page=10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3737322%22%5D&amp;industry=%5B%2217%22%5D&amp;page=5&amp;spellCorrectionEnabled=true&amp;prioritizeMessage=false" TargetMode="External"/><Relationship Id="rId2" Type="http://schemas.openxmlformats.org/officeDocument/2006/relationships/hyperlink" Target="https://www.linkedin.com/search/results/people/?keywords=PhD%20OR%20Ph.D&amp;origin=FACETED_SEARCH&amp;geoUrn=%5B%22103737322%22%5D&amp;industry=%5B%2296%22%5D&amp;page=45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3737322%22%5D&amp;industry=%5B%2248%22%5D&amp;page=5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&amp;origin=FACETED_SEARCH&amp;geoUrn=%5B%22103737322%22%5D&amp;industry=%5B%2254%22%5D&amp;page=25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3737322%22%5D&amp;industry=%5B%2224%22%2C%22112%22%5D&amp;page=11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3737322%22%5D&amp;industry=%5B%2223%22%2C%22201%22%5D&amp;page=28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3737322%22%5D&amp;industry=%5B%2257%22%2C%223240%22%2C%223243%22%2C%22383%22%2C%22384%22%5D&amp;page=5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3737322%22%5D&amp;industry=%5B%2255%22%5D&amp;page=18&amp;spellCorrectionEnabled=true&amp;prioritizeMessage=false" TargetMode="External"/><Relationship Id="rId4" Type="http://schemas.openxmlformats.org/officeDocument/2006/relationships/hyperlink" Target="https://www.linkedin.com/search/results/people/?keywords=PhD%20OR%20Ph.D&amp;origin=FACETED_SEARCH&amp;geoUrn=%5B%22103737322%22%5D&amp;industry=%5B%224%22%5D&amp;page=33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3737322%22%5D&amp;industry=%5B%2211%22%5D&amp;page=21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3737322%22%5D&amp;industry=%5B%2243%22%2C%2242%22%5D&amp;page=7&amp;spellCorrectionEnabled=true&amp;prioritizeMessage=false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2215960%22%5D&amp;industry=%5B%22201%22%2C%2223%22%5D&amp;page=8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2215960%22%5D&amp;industry=%5B%2242%22%2C%2243%22%5D&amp;page=4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2215960%22%5D&amp;industry=%5B%228%22%5D" TargetMode="External"/><Relationship Id="rId3" Type="http://schemas.openxmlformats.org/officeDocument/2006/relationships/hyperlink" Target="https://www.linkedin.com/search/results/people/?keywords=PhD%20OR%20Ph.D&amp;origin=FACETED_SEARCH&amp;geoUrn=%5B%22102215960%22%5D&amp;industry=%5B%2211%22%5D&amp;page=16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2215960%22%5D&amp;industry=%5B%2255%22%5D&amp;page=9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2215960%22%5D&amp;industry=%5B%223240%22%2C%223243%22%2C%22383%22%2C%22384%22%2C%2257%22%5D&amp;page=6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2215960%22%5D&amp;industry=%5B%223242%22%5D&amp;page=2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2215960%22%5D&amp;industry=%5B%2254%22%5D&amp;page=23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2215960%22%5D&amp;industry=%5B%221042%22%2C%2253%22%5D&amp;page=2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2215960%22%5D&amp;industry=%5B%2296%22%5D&amp;page=9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2215960%22%5D&amp;industry=%5B%224%22%5D&amp;page=6&amp;spellCorrectionEnabled=true&amp;prioritizeMessage=false" TargetMode="External"/><Relationship Id="rId5" Type="http://schemas.openxmlformats.org/officeDocument/2006/relationships/hyperlink" Target="https://www.linkedin.com/search/results/people/?keywords=PhD%20&amp;origin=FACETED_SEARCH&amp;geoUrn=%5B%22102215960%22%5D&amp;industry=%5B%2212%22%5D&amp;page=12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2215960%22%5D&amp;industry=%5B%2248%22%5D&amp;page=3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2215960%22%5D&amp;industry=%5B%22112%22%2C%2224%22%5D&amp;page=7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2215960%22%5D&amp;industry=%5B%2214%22%5D&amp;page=13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2215960%22%5D&amp;industry=%5B%221%22%2C%2252%22%5D&amp;page=8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2215960%22%5D&amp;industry=%5B%2217%22%5D&amp;page=3&amp;spellCorrectionEnabled=true&amp;prioritizeMessage=false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1735443%22%5D&amp;industry=%5B%2211%22%5D&amp;page=24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1735443%22%5D&amp;industry=%5B%223242%22%5D&amp;page=10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1735443%22%5D&amp;industry=%5B%228%22%5D&amp;page=4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1735443%22%5D&amp;industry=%5B%2212%22%5D&amp;page=61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1735443%22%5D&amp;industry=%5B%224%22%5D&amp;page=28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1735443%22%5D&amp;industry=%5B%2242%22%2C%2243%22%5D&amp;page=10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1735443%22%5D&amp;industry=%5B%221042%22%2C%2253%22%5D&amp;page=6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1735443%22%5D&amp;industry=%5B%2254%22%5D&amp;page=74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1735443%22%5D&amp;industry=%5B%2217%22%5D&amp;page=7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1735443%22%5D&amp;industry=%5B%2255%22%5D&amp;page=29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1735443%22%5D&amp;industry=%5B%2257%22%2C%223240%22%2C%223243%22%2C%22383%22%2C%22384%22%5D&amp;page=10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1735443%22%5D&amp;industry=%5B%2296%22%5D&amp;page=32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1735443%22%5D&amp;industry=%5B%2252%22%2C%221%22%5D&amp;page=7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1735443%22%5D&amp;industry=%5B%22112%22%2C%2224%22%5D&amp;page=11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1735443%22%5D&amp;industry=%5B%2214%22%5D&amp;page=42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1735443%22%5D&amp;industry=%5B%22201%22%2C%2223%22%5D&amp;page=14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1735443%22%5D&amp;industry=%5B%2248%22%5D&amp;page=7&amp;spellCorrectionEnabled=true&amp;prioritizeMessage=false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5007536%22%5D&amp;industry=%5B%2211%22%5D&amp;page=19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5007536%22%5D&amp;industry=%5B%223240%22%2C%223243%22%2C%22383%22%2C%22384%22%2C%2257%22%5D&amp;page=8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5007536%22%5D&amp;industry=%5B%221%22%2C%2252%22%5D" TargetMode="External"/><Relationship Id="rId3" Type="http://schemas.openxmlformats.org/officeDocument/2006/relationships/hyperlink" Target="https://www.linkedin.com/search/results/people/?keywords=PhD%20&amp;origin=FACETED_SEARCH&amp;geoUrn=%5B%22105007536%22%5D&amp;industry=%5B%2212%22%5D&amp;page=35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5007536%22%5D&amp;industry=%5B%224%22%5D&amp;page=20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5007536%22%5D&amp;industry=%5B%2242%22%2C%2243%22%5D&amp;page=9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5007536%22%5D&amp;industry=%5B%2217%22%5D&amp;page=5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5007536%22%5D&amp;industry=%5B%2254%22%5D&amp;page=41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5007536%22%5D&amp;industry=%5B%228%22%5D&amp;page=5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5007536%22%5D&amp;industry=%5B%2255%22%5D&amp;page=25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5007536%22%5D&amp;industry=%5B%2248%22%5D&amp;page=9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5007536%22%5D&amp;industry=%5B%2296%22%5D&amp;page=28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5007536%22%5D&amp;industry=%5B%22112%22%2C%2224%22%5D&amp;page=8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5007536%22%5D&amp;industry=%5B%223242%22%5D&amp;page=10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5007536%22%5D&amp;industry=%5B%2214%22%5D&amp;page=32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5007536%22%5D&amp;industry=%5B%22201%22%2C%2223%22%5D&amp;page=18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5007536%22%5D&amp;industry=%5B%221042%22%2C%2253%22%5D&amp;page=8&amp;spellCorrectionEnabled=true&amp;prioritizeMessage=fals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4246759%22%5D&amp;industry=%5B%2211%22%5D&amp;page=100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4246759%22%5D&amp;industry=%5B%22112%22%2C%2224%22%5D&amp;page=75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4246759%22%5D&amp;industry=%5B%2217%22%5D&amp;page=48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4246759%22%5D&amp;industry=%5B%2212%22%5D&amp;page=99&amp;spellCorrectionEnabled=true&amp;prioritizeMessage=false" TargetMode="External"/><Relationship Id="rId7" Type="http://schemas.openxmlformats.org/officeDocument/2006/relationships/hyperlink" Target="https://www.linkedin.com/search/results/people/?keywords=PhD%20&amp;origin=FACETED_SEARCH&amp;geoUrn=%5B%22104246759%22%5D&amp;industry=%5B%2214%22%5D&amp;page=99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4246759%22%5D&amp;industry=%5B%228%22%5D&amp;page=86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4246759%22%5D&amp;industry=%5B%22201%22%2C%2223%22%5D&amp;page=48&amp;spellCorrectionEnabled=true&amp;prioritizeMessage=false" TargetMode="External"/><Relationship Id="rId2" Type="http://schemas.openxmlformats.org/officeDocument/2006/relationships/hyperlink" Target="https://www.linkedin.com/search/results/people/?keywords=PhD%20OR%20Ph.D&amp;origin=FACETED_SEARCH&amp;geoUrn=%5B%22104246759%22%5D&amp;industry=%5B%2252%22%2C%221%22%5D&amp;page=99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4246759%22%5D&amp;industry=%5B%223242%22%5D&amp;page=51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4246759%22%5D&amp;industry=%5B%224%22%5D&amp;page=100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4246759%22%5D&amp;industry=%5B%2242%22%2C%2243%22%5D&amp;page=99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4246759%22%5D&amp;industry=%5B%2296%22%5D&amp;page=99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4246759%22%5D&amp;industry=%5B%2248%22%2C%2251%22%5D&amp;page=59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4246759%22%5D&amp;industry=%5B%223240%22%2C%223243%22%2C%22383%22%2C%22384%22%2C%2257%22%5D&amp;page=99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4246759%22%5D&amp;industry=%5B%2254%22%5D&amp;page=99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4246759%22%5D&amp;industry=%5B%2255%22%5D&amp;page=99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4246759%22%5D&amp;industry=%5B%221042%22%2C%2253%22%5D&amp;page=72&amp;spellCorrectionEnabled=true&amp;prioritizeMessage=false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4433326%22%5D&amp;industry=%5B%2296%22%5D&amp;page=9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4433326%22%5D&amp;industry=%5B%221042%22%2C%2253%22%5D&amp;page=4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4433326%22%5D&amp;industry=%5B%2217%22%5D&amp;page=2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4433326%22%5D&amp;industry=%5B%2214%22%5D&amp;page=22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4433326%22%5D&amp;industry=%5B%2224%22%2C%22112%22%5D&amp;page=9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4433326%22%5D&amp;industry=%5B%22201%22%2C%2223%22%5D&amp;page=7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4433326%22%5D&amp;industry=%5B%228%22%5D&amp;page=2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4433326%22%5D&amp;industry=%5B%2254%22%5D&amp;page=35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4433326%22%5D&amp;industry=%5B%2242%22%2C%2243%22%5D&amp;page=3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&amp;origin=FACETED_SEARCH&amp;geoUrn=%5B%22104433326%22%5D&amp;industry=%5B%2212%22%5D&amp;page=10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4433326%22%5D&amp;industry=%5B%224%22%5D&amp;page=8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4433326%22%5D&amp;industry=%5B%223240%22%2C%223243%22%2C%22383%22%2C%22384%22%2C%2257%22%5D&amp;page=11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4433326%22%5D&amp;industry=%5B%223242%22%5D&amp;page=3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4433326%22%5D&amp;industry=%5B%2211%22%5D&amp;page=9&amp;spellCorrectionEnabled=true&amp;prioritizeMessage=false" TargetMode="External"/><Relationship Id="rId4" Type="http://schemas.openxmlformats.org/officeDocument/2006/relationships/hyperlink" Target="https://www.linkedin.com/search/results/people/?keywords=PhD%20OR%20Ph.D&amp;origin=FACETED_SEARCH&amp;geoUrn=%5B%22104433326%22%5D&amp;industry=%5B%2255%22%5D&amp;page=11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4433326%22%5D&amp;industry=%5B%221%22%2C%2252%22%5D&amp;page=9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4433326%22%5D&amp;industry=%5B%2248%22%5D&amp;page=4&amp;spellCorrectionEnabled=true&amp;prioritizeMessage=false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5563475%22%5D&amp;industry=%5B%221%22%2C%2252%22%5D&amp;page=31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5563475%22%5D&amp;industry=%5B%223242%22%5D&amp;page=10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5563475%22%5D&amp;industry=%5B%221042%22%2C%2253%22%5D&amp;page=4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5563475%22%5D&amp;industry=%5B%2212%22%5D&amp;page=47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5563475%22%5D&amp;industry=%5B%223240%22%2C%223243%22%2C%22383%22%2C%22384%22%2C%2257%22%5D&amp;page=34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5563475%22%5D&amp;industry=%5B%22112%22%2C%2224%22%5D&amp;page=20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5563475%22%5D&amp;industry=%5B%2217%22%5D&amp;page=8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5563475%22%5D&amp;industry=%5B%2254%22%5D&amp;page=55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5563475%22%5D&amp;industry=%5B%228%22%5D&amp;page=8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5563475%22%5D&amp;industry=%5B%2211%22%5D&amp;page=34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5563475%22%5D&amp;industry=%5B%22201%22%2C%2223%22%5D&amp;page=24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5563475%22%5D&amp;industry=%5B%2296%22%5D&amp;page=36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5563475%22%5D&amp;industry=%5B%2248%22%5D&amp;page=9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5563475%22%5D&amp;industry=%5B%2255%22%5D&amp;page=29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5563475%22%5D&amp;industry=%5B%2214%22%5D&amp;page=44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5563475%22%5D&amp;industry=%5B%224%22%5D&amp;page=30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4246759%22%5D&amp;industry=%5B%2242%22%2C%2243%22%5D&amp;page=99&amp;spellCorrectionEnabled=true&amp;prioritizeMessage=false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3876217%22%5D&amp;industry=%5B%2211%22%5D&amp;page=51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3876217%22%5D&amp;industry=%5B%223240%22%2C%223243%22%2C%22383%22%2C%22384%22%2C%2257%22%5D&amp;page=13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3876217%22%5D&amp;industry=%5B%2212%22%5D&amp;page=87&amp;spellCorrectionEnabled=true&amp;prioritizeMessage=false" TargetMode="External"/><Relationship Id="rId7" Type="http://schemas.openxmlformats.org/officeDocument/2006/relationships/hyperlink" Target="https://www.linkedin.com/search/results/people/?keywords=PhD%20&amp;origin=FACETED_SEARCH&amp;geoUrn=%5B%22103876217%22%5D&amp;industry=%5B%2214%22%5D&amp;page=53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3876217%22%5D&amp;industry=%5B%228%22%5D&amp;page=14&amp;spellCorrectionEnabled=true&amp;prioritizeMessage=false" TargetMode="External"/><Relationship Id="rId2" Type="http://schemas.openxmlformats.org/officeDocument/2006/relationships/hyperlink" Target="https://www.linkedin.com/search/results/people/?keywords=PhD%20OR%20Ph.D&amp;origin=FACETED_SEARCH&amp;geoUrn=%5B%22103876217%22%5D&amp;industry=%5B%2252%22%2C%221%22%5D&amp;page=100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3876217%22%5D&amp;industry=%5B%2217%22%5D&amp;page=10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3876217%22%5D&amp;industry=%5B%224%22%5D&amp;page=54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3876217%22%5D&amp;industry=%5B%22112%22%2C%2224%22%5D&amp;page=26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3876217%22%5D&amp;industry=%5B%2296%22%5D&amp;page=65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3876217%22%5D&amp;industry=%5B%2242%22%2C%2243%22%5D&amp;page=12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3876217%22%5D&amp;industry=%5B%22201%22%2C%2223%22%5D&amp;page=41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3876217%22%5D&amp;industry=%5B%2254%22%5D&amp;page=74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3876217%22%5D&amp;industry=%5B%2255%22%5D&amp;page=41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3876217%22%5D&amp;industry=%5B%221042%22%2C%2253%22%5D&amp;page=9&amp;spellCorrectionEnabled=true&amp;prioritizeMessage=false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4731846%22%5D&amp;industry=%5B%2211%22%5D&amp;page=21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4731846%22%5D&amp;industry=%5B%223240%22%2C%223243%22%2C%22383%22%2C%22384%22%2C%2257%22%5D&amp;page=8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4731846%22%5D&amp;industry=%5B%221042%22%2C%2253%22%5D&amp;page=3&amp;spellCorrectionEnabled=true&amp;prioritizeMessage=false" TargetMode="External"/><Relationship Id="rId3" Type="http://schemas.openxmlformats.org/officeDocument/2006/relationships/hyperlink" Target="https://www.linkedin.com/search/results/people/?keywords=PhD%20&amp;origin=FACETED_SEARCH&amp;geoUrn=%5B%22104731846%22%5D&amp;industry=%5B%2214%22%5D&amp;page=28&amp;spellCorrectionEnabled=true&amp;prioritizeMessage=false" TargetMode="External"/><Relationship Id="rId7" Type="http://schemas.openxmlformats.org/officeDocument/2006/relationships/hyperlink" Target="https://www.linkedin.com/search/results/people/?keywords=PhD%20&amp;origin=FACETED_SEARCH&amp;geoUrn=%5B%22104731846%22%5D&amp;industry=%5B%2254%22%5D&amp;page=21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4731846%22%5D&amp;industry=%5B%2248%22%5D&amp;page=9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4731846%22%5D&amp;industry=%5B%2217%22%5D&amp;page=3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4731846%22%5D&amp;industry=%5B%2212%22%5D&amp;page=30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4731846%22%5D&amp;industry=%5B%228%22%5D&amp;page=4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4731846%22%5D&amp;industry=%5B%2255%22%5D&amp;page=26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4731846%22%5D&amp;industry=%5B%223242%22%5D&amp;page=9&amp;spellCorrectionEnabled=true&amp;prioritizeMessage=false" TargetMode="External"/><Relationship Id="rId5" Type="http://schemas.openxmlformats.org/officeDocument/2006/relationships/hyperlink" Target="https://www.linkedin.com/search/results/people/?keywords=PhD%20OR%20Ph.D&amp;origin=FACETED_SEARCH&amp;geoUrn=%5B%22104731846%22%5D&amp;industry=%5B%224%22%5D&amp;page=26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4731846%22%5D&amp;industry=%5B%2242%22%2C%2243%22%5D&amp;page=6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4731846%22%5D&amp;industry=%5B%221%22%2C%2252%22%5D&amp;page=10&amp;spellCorrectionEnabled=true&amp;prioritizeMessage=false" TargetMode="External"/><Relationship Id="rId4" Type="http://schemas.openxmlformats.org/officeDocument/2006/relationships/hyperlink" Target="https://www.linkedin.com/search/results/people/?keywords=PhD%20OR%20Ph.D&amp;origin=FACETED_SEARCH&amp;geoUrn=%5B%22104731846%22%5D&amp;industry=%5B%2296%22%5D&amp;page=27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4731846%22%5D&amp;industry=%5B%2223%22%2C%22201%22%5D&amp;page=16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4731846%22%5D&amp;industry=%5B%22112%22%2C%2224%22%5D&amp;page=7&amp;spellCorrectionEnabled=true&amp;prioritizeMessage=false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search/results/people/?keywords=PhD%20OR%20Ph.D&amp;origin=FACETED_SEARCH&amp;geoUrn=%5B%22102203735%22%5D&amp;industry=%5B%22112%22%2C%2224%22%5D&amp;page=37&amp;spellCorrectionEnabled=true&amp;prioritizeMessage=false" TargetMode="External"/><Relationship Id="rId13" Type="http://schemas.openxmlformats.org/officeDocument/2006/relationships/hyperlink" Target="https://www.linkedin.com/search/results/people/?keywords=PhD%20OR%20Ph.D&amp;origin=FACETED_SEARCH&amp;geoUrn=%5B%22102203735%22%5D&amp;industry=%5B%22201%22%2C%2223%22%5D&amp;page=15&amp;spellCorrectionEnabled=true&amp;prioritizeMessage=false" TargetMode="External"/><Relationship Id="rId18" Type="http://schemas.openxmlformats.org/officeDocument/2006/relationships/hyperlink" Target="https://www.linkedin.com/search/results/people/?keywords=PhD%20OR%20Ph.D&amp;origin=FACETED_SEARCH&amp;geoUrn=%5B%22102203735%22%5D&amp;industry=%5B%221042%22%2C%2253%22%5D&amp;page=4&amp;spellCorrectionEnabled=true&amp;prioritizeMessage=false" TargetMode="External"/><Relationship Id="rId3" Type="http://schemas.openxmlformats.org/officeDocument/2006/relationships/hyperlink" Target="https://www.linkedin.com/search/results/people/?keywords=PhD%20OR%20Ph.D&amp;origin=FACETED_SEARCH&amp;geoUrn=%5B%22102203735%22%5D&amp;industry=%5B%2296%22%5D&amp;page=55&amp;spellCorrectionEnabled=true&amp;prioritizeMessage=false" TargetMode="External"/><Relationship Id="rId7" Type="http://schemas.openxmlformats.org/officeDocument/2006/relationships/hyperlink" Target="https://www.linkedin.com/search/results/people/?keywords=PhD%20OR%20Ph.D&amp;origin=FACETED_SEARCH&amp;geoUrn=%5B%22102203735%22%5D&amp;industry=%5B%2211%22%5D&amp;page=40&amp;spellCorrectionEnabled=true&amp;prioritizeMessage=false" TargetMode="External"/><Relationship Id="rId12" Type="http://schemas.openxmlformats.org/officeDocument/2006/relationships/hyperlink" Target="https://www.linkedin.com/search/results/people/?keywords=PhD%20OR%20Ph.D&amp;origin=FACETED_SEARCH&amp;geoUrn=%5B%22102203735%22%5D&amp;industry=%5B%223242%22%5D&amp;page=15&amp;spellCorrectionEnabled=true&amp;prioritizeMessage=false" TargetMode="External"/><Relationship Id="rId17" Type="http://schemas.openxmlformats.org/officeDocument/2006/relationships/hyperlink" Target="https://www.linkedin.com/search/results/people/?keywords=PhD%20OR%20Ph.D&amp;origin=FACETED_SEARCH&amp;geoUrn=%5B%22102203735%22%5D&amp;industry=%5B%2248%22%5D&amp;page=10&amp;spellCorrectionEnabled=true&amp;prioritizeMessage=false" TargetMode="External"/><Relationship Id="rId2" Type="http://schemas.openxmlformats.org/officeDocument/2006/relationships/hyperlink" Target="https://www.linkedin.com/search/results/people/?keywords=PhD%20&amp;origin=FACETED_SEARCH&amp;geoUrn=%5B%22102203735%22%5D&amp;industry=%5B%2212%22%5D&amp;page=62&amp;spellCorrectionEnabled=true&amp;prioritizeMessage=false" TargetMode="External"/><Relationship Id="rId16" Type="http://schemas.openxmlformats.org/officeDocument/2006/relationships/hyperlink" Target="https://www.linkedin.com/search/results/people/?keywords=PhD%20OR%20Ph.D&amp;origin=FACETED_SEARCH&amp;geoUrn=%5B%22102203735%22%5D&amp;industry=%5B%2242%22%2C%2243%22%5D&amp;page=13&amp;spellCorrectionEnabled=true&amp;prioritizeMessage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search/results/people/?keywords=PhD%20OR%20Ph.D&amp;origin=FACETED_SEARCH&amp;geoUrn=%5B%22102203735%22%5D&amp;industry=%5B%224%22%5D&amp;page=46&amp;spellCorrectionEnabled=true&amp;prioritizeMessage=false" TargetMode="External"/><Relationship Id="rId11" Type="http://schemas.openxmlformats.org/officeDocument/2006/relationships/hyperlink" Target="https://www.linkedin.com/search/results/people/?keywords=PhD%20OR%20Ph.D&amp;origin=FACETED_SEARCH&amp;geoUrn=%5B%22102203735%22%5D&amp;industry=%5B%223240%22%2C%223243%22%2C%22383%22%2C%22384%22%2C%2257%22%5D&amp;page=23&amp;spellCorrectionEnabled=true&amp;prioritizeMessage=false" TargetMode="External"/><Relationship Id="rId5" Type="http://schemas.openxmlformats.org/officeDocument/2006/relationships/hyperlink" Target="https://www.linkedin.com/search/results/people/?keywords=PhD%20&amp;origin=FACETED_SEARCH&amp;geoUrn=%5B%22102203735%22%5D&amp;industry=%5B%2214%22%5D&amp;page=47&amp;spellCorrectionEnabled=true&amp;prioritizeMessage=false" TargetMode="External"/><Relationship Id="rId15" Type="http://schemas.openxmlformats.org/officeDocument/2006/relationships/hyperlink" Target="https://www.linkedin.com/search/results/people/?keywords=PhD%20OR%20Ph.D&amp;origin=FACETED_SEARCH&amp;geoUrn=%5B%22102203735%22%5D&amp;industry=%5B%228%22%5D&amp;page=14&amp;spellCorrectionEnabled=true&amp;prioritizeMessage=false" TargetMode="External"/><Relationship Id="rId10" Type="http://schemas.openxmlformats.org/officeDocument/2006/relationships/hyperlink" Target="https://www.linkedin.com/search/results/people/?keywords=PhD%20OR%20Ph.D&amp;origin=FACETED_SEARCH&amp;geoUrn=%5B%22102203735%22%5D&amp;industry=%5B%221%22%2C%2252%22%5D&amp;page=29&amp;spellCorrectionEnabled=true&amp;prioritizeMessage=false" TargetMode="External"/><Relationship Id="rId4" Type="http://schemas.openxmlformats.org/officeDocument/2006/relationships/hyperlink" Target="https://www.linkedin.com/search/results/people/?keywords=PhD%20&amp;origin=FACETED_SEARCH&amp;geoUrn=%5B%22102203735%22%5D&amp;industry=%5B%2254%22%5D&amp;page=49&amp;spellCorrectionEnabled=true&amp;prioritizeMessage=false" TargetMode="External"/><Relationship Id="rId9" Type="http://schemas.openxmlformats.org/officeDocument/2006/relationships/hyperlink" Target="https://www.linkedin.com/search/results/people/?keywords=PhD%20OR%20Ph.D&amp;origin=FACETED_SEARCH&amp;geoUrn=%5B%22102203735%22%5D&amp;industry=%5B%2255%22%5D&amp;page=31&amp;spellCorrectionEnabled=true&amp;prioritizeMessage=false" TargetMode="External"/><Relationship Id="rId14" Type="http://schemas.openxmlformats.org/officeDocument/2006/relationships/hyperlink" Target="https://www.linkedin.com/search/results/people/?keywords=PhD%20OR%20Ph.D&amp;origin=FACETED_SEARCH&amp;geoUrn=%5B%22102203735%22%5D&amp;industry=%5B%2217%22%5D&amp;page=14&amp;spellCorrectionEnabled=true&amp;prioritizeMessage=false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A50456-6F0D-277E-79CC-35A36DD148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PROFILS LINKEDIN PHD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7B4F76-F027-41FA-FF48-E9AA44B510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PAR SECTEURS D’ACTIVITÉ</a:t>
            </a:r>
          </a:p>
          <a:p>
            <a:r>
              <a:rPr lang="fr-FR" b="1" dirty="0"/>
              <a:t> ET PAR RÉGIONS EN FRANCE</a:t>
            </a:r>
          </a:p>
          <a:p>
            <a:r>
              <a:rPr lang="fr-FR" sz="1700" dirty="0"/>
              <a:t>2/09/2026</a:t>
            </a:r>
          </a:p>
        </p:txBody>
      </p:sp>
    </p:spTree>
    <p:extLst>
      <p:ext uri="{BB962C8B-B14F-4D97-AF65-F5344CB8AC3E}">
        <p14:creationId xmlns:p14="http://schemas.microsoft.com/office/powerpoint/2010/main" val="1304977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E83B8-0E02-D620-12FD-A208D16F9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E5C0C6-164E-0C9E-6577-8E2AF06F5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77746352-9D94-6764-E739-6A94057262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1647898"/>
              </p:ext>
            </p:extLst>
          </p:nvPr>
        </p:nvGraphicFramePr>
        <p:xfrm>
          <a:off x="1219200" y="871369"/>
          <a:ext cx="9753599" cy="4996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755D17C-551F-E5B9-28CD-1F3E3CD1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46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3A839-0A25-9DA8-4A9F-7AA24F414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1">
            <a:extLst>
              <a:ext uri="{FF2B5EF4-FFF2-40B4-BE49-F238E27FC236}">
                <a16:creationId xmlns:a16="http://schemas.microsoft.com/office/drawing/2014/main" id="{5331A735-345F-E245-A85E-01FD0BF334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997573"/>
              </p:ext>
            </p:extLst>
          </p:nvPr>
        </p:nvGraphicFramePr>
        <p:xfrm>
          <a:off x="1371600" y="731520"/>
          <a:ext cx="9601200" cy="544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E6A1C59-5717-2562-76E7-BADB60493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20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24532-1DAD-6A12-F165-F1B67E23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93245F8A-7F63-5A43-AADD-0007342E24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816338"/>
              </p:ext>
            </p:extLst>
          </p:nvPr>
        </p:nvGraphicFramePr>
        <p:xfrm>
          <a:off x="1371600" y="694944"/>
          <a:ext cx="9601200" cy="544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6770EAC-450C-FC89-01F2-79833656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86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B8BEC-6D13-C8F2-FB68-3C1DAF07D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1">
            <a:extLst>
              <a:ext uri="{FF2B5EF4-FFF2-40B4-BE49-F238E27FC236}">
                <a16:creationId xmlns:a16="http://schemas.microsoft.com/office/drawing/2014/main" id="{33CB1307-563E-3944-9EC1-985E66418D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325692"/>
              </p:ext>
            </p:extLst>
          </p:nvPr>
        </p:nvGraphicFramePr>
        <p:xfrm>
          <a:off x="1371600" y="597408"/>
          <a:ext cx="9601200" cy="551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639B80C-16C1-2927-9C68-36A5404F6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65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7D550-8D13-02CB-27F3-98D5AEF66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19CC47C-9CA0-C04F-9AF9-E9C7D55894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42608"/>
              </p:ext>
            </p:extLst>
          </p:nvPr>
        </p:nvGraphicFramePr>
        <p:xfrm>
          <a:off x="1371600" y="743712"/>
          <a:ext cx="9601200" cy="512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42FD3E8-3EA1-4392-AC89-65A454BE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768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E364C-7AA1-D948-5357-C5184380A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19CC47C-9CA0-C04F-9AF9-E9C7D55894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809417"/>
              </p:ext>
            </p:extLst>
          </p:nvPr>
        </p:nvGraphicFramePr>
        <p:xfrm>
          <a:off x="1371600" y="755904"/>
          <a:ext cx="9601200" cy="5111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A255407-6565-5A68-1FE5-7607F247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639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AD065-25EF-F9D7-2CCB-4B690B03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45A8AC74-BA74-0542-BDD6-9232D7C494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28108"/>
              </p:ext>
            </p:extLst>
          </p:nvPr>
        </p:nvGraphicFramePr>
        <p:xfrm>
          <a:off x="1371600" y="694944"/>
          <a:ext cx="9601200" cy="517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DA7C84D-FF51-9101-C5DB-C42CFE69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57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EFEB7-DBDE-C110-A506-CC3AC3CC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11DE6CA-2916-7940-84FF-9B0AEE86C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391738"/>
              </p:ext>
            </p:extLst>
          </p:nvPr>
        </p:nvGraphicFramePr>
        <p:xfrm>
          <a:off x="1371600" y="621792"/>
          <a:ext cx="9601200" cy="5718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0A30469-9B74-DEA4-6931-3D54B48A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96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7ECF3-09D8-FD20-59D3-7D12B9F9E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9D82B5C-9F87-EA1E-04CE-253F9C2373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326175"/>
              </p:ext>
            </p:extLst>
          </p:nvPr>
        </p:nvGraphicFramePr>
        <p:xfrm>
          <a:off x="1371600" y="731520"/>
          <a:ext cx="9601200" cy="5135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64A812D-2B7D-17D6-FCCB-7770759E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48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AF656-EB71-D7C5-49EE-328963848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B7F7C71-FB10-E04E-9267-02D0DE7792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958157"/>
              </p:ext>
            </p:extLst>
          </p:nvPr>
        </p:nvGraphicFramePr>
        <p:xfrm>
          <a:off x="1371600" y="621792"/>
          <a:ext cx="9601200" cy="5245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C83D1E7-89D0-738D-E505-46D04B05F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57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59F289-4E45-0FC3-CCFC-307A109A2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21485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Secteurs d’activité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AF4A32-7D5C-3E6C-6B1D-F647C0278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9316"/>
            <a:ext cx="9601200" cy="35814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fr-FR" dirty="0"/>
              <a:t>Chaque profil LinkedIn renseigne un secteur d'activité, choisi au sein d'un menu LinkedIn.</a:t>
            </a:r>
          </a:p>
          <a:p>
            <a:pPr fontAlgn="base"/>
            <a:r>
              <a:rPr lang="fr-FR" dirty="0"/>
              <a:t>Nous filtrons ici les profils LinkedIn Alumni PhD pour</a:t>
            </a:r>
          </a:p>
          <a:p>
            <a:pPr lvl="1" fontAlgn="base"/>
            <a:r>
              <a:rPr lang="fr-FR" i="0" dirty="0"/>
              <a:t>une vingtaine de secteurs d’activité</a:t>
            </a:r>
          </a:p>
          <a:p>
            <a:pPr lvl="1" fontAlgn="base"/>
            <a:r>
              <a:rPr lang="fr-FR" i="0" dirty="0"/>
              <a:t>Les 12 régions en France</a:t>
            </a:r>
          </a:p>
          <a:p>
            <a:r>
              <a:rPr lang="fr-FR" dirty="0"/>
              <a:t>On met ainsi en évidence par région l’importance relative des différents secteurs d’activité par région</a:t>
            </a:r>
          </a:p>
          <a:p>
            <a:r>
              <a:rPr lang="fr-FR" dirty="0"/>
              <a:t>Le Lecteur naviguera à travers les profils en utilisant les différents filtres et découvrira notamment les entreprises qui emploient les profils</a:t>
            </a:r>
          </a:p>
          <a:p>
            <a:r>
              <a:rPr lang="fr-FR" dirty="0"/>
              <a:t>Attention! </a:t>
            </a:r>
            <a:r>
              <a:rPr lang="fr-FR" dirty="0" err="1"/>
              <a:t>Linkedin</a:t>
            </a:r>
            <a:r>
              <a:rPr lang="fr-FR" dirty="0"/>
              <a:t> affiche 1000 résultats au maximum par requête. Île-de-France et aussi Auvergne-Rhône-Alpes atteignent cette limite pour certains secteurs.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9C3108-D948-1F6F-531D-0C00D31F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039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6C875-7A79-0B2D-1278-27D6A3371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2EEB6F7-A690-3345-AAF7-2BD8C1FB87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289235"/>
              </p:ext>
            </p:extLst>
          </p:nvPr>
        </p:nvGraphicFramePr>
        <p:xfrm>
          <a:off x="1371600" y="621792"/>
          <a:ext cx="9601200" cy="5245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D9A1CF4-1133-6C29-0A3D-336411EC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081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6467E-6C73-A348-42F9-13DE5B020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4006F21-C17A-C84C-8155-948CEA5AB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529429"/>
              </p:ext>
            </p:extLst>
          </p:nvPr>
        </p:nvGraphicFramePr>
        <p:xfrm>
          <a:off x="1371600" y="743712"/>
          <a:ext cx="9601200" cy="512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626A63A-2764-58C2-0989-B710FB9F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099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C47D4F1-0BAB-5C1B-9920-F7B724271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CHAQUE </a:t>
            </a:r>
            <a:r>
              <a:rPr lang="fr-FR" dirty="0" err="1"/>
              <a:t>rEGION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2CF4CA-C8DB-1D40-AFB7-5E6721089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Profils PhD des secteurs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E9A7F1-9F7F-901F-A7BF-A806CB8E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611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75A82-A810-AF9B-AE08-9B2611A8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2F16E9-CC75-6B34-BEA9-935ADCF57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21485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Secteurs d’activité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46FF86-4990-6FBD-CB63-D911E3D4B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9316"/>
            <a:ext cx="9601200" cy="35814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fr-FR" dirty="0"/>
              <a:t>Chaque profil LinkedIn renseigne un secteur d'activité, choisi au sein d'un menu LinkedIn.</a:t>
            </a:r>
          </a:p>
          <a:p>
            <a:pPr fontAlgn="base"/>
            <a:r>
              <a:rPr lang="fr-FR" dirty="0"/>
              <a:t>Nous filtrons ici les profils LinkedIn Alumni PhD pour</a:t>
            </a:r>
          </a:p>
          <a:p>
            <a:pPr lvl="1" fontAlgn="base"/>
            <a:r>
              <a:rPr lang="fr-FR" i="0" dirty="0"/>
              <a:t>une vingtaine de secteurs d’activité</a:t>
            </a:r>
          </a:p>
          <a:p>
            <a:pPr lvl="1" fontAlgn="base"/>
            <a:r>
              <a:rPr lang="fr-FR" i="0" dirty="0"/>
              <a:t>Les 12 régions en France</a:t>
            </a:r>
          </a:p>
          <a:p>
            <a:r>
              <a:rPr lang="fr-FR" dirty="0"/>
              <a:t>On met ainsi en évidence par région l’importance relative des différents secteurs d’activité par région</a:t>
            </a:r>
          </a:p>
          <a:p>
            <a:r>
              <a:rPr lang="fr-FR" dirty="0"/>
              <a:t>Le Lecteur naviguera à travers les profils en utilisant les différents filtres et découvrira notamment les entreprises qui emploient les profils</a:t>
            </a:r>
          </a:p>
          <a:p>
            <a:r>
              <a:rPr lang="fr-FR" dirty="0"/>
              <a:t>Attention! </a:t>
            </a:r>
            <a:r>
              <a:rPr lang="fr-FR" dirty="0" err="1"/>
              <a:t>Linkedin</a:t>
            </a:r>
            <a:r>
              <a:rPr lang="fr-FR" dirty="0"/>
              <a:t> affiche 1000 résultats au maximum par requête. Île-de-France et aussi Auvergne-Rhône-Alpes atteignent cette limite pour certains secteurs.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B7CF1E-B2D5-6A08-1D80-4EA731103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50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638C2-A051-0AEB-CE88-ABA6D3ABD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37FBE-B09D-2FBA-0CB0-BC3308F8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Bourgogne-Franche-Comté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7C1B4BE-BEEC-5C99-ACC0-FAE29E6F1C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902745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D3F3CF8-B08F-EDA1-5435-5C490E4C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71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820AA-39F5-DB54-F896-252DF414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CC6964-B676-4AFD-B549-0C9B0435E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Auvergne-Rhône-Alpes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506701-E43C-4A66-DCDA-D2217B7664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283271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Agro-alimentaire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9123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B423474-90FA-7C12-4B7A-7C2E4141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98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6D68-07EC-3F87-A6C7-B1818CB50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9BBA0-F064-A74F-95A9-4A20538C9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Bretagne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D506C12-F706-68F5-6D88-AF9E04C22A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315039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0,7%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2983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E072895-4ED7-1C63-C648-4AF07057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07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0C6AE-7978-C6B6-2F7C-98521792C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E5A511-D16A-851E-0085-CD3B4012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Centre-Val de Loire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B25B8AD-4F60-E664-758E-868D601C84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228540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0,5%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BF0309-BA49-FF38-2D42-ECF7F121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07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3D15-1A04-EA84-0120-6D65A16A6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7B5CAD-0F54-21AB-A086-FB0032870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Grand Est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470F994-7E3D-70F7-360E-1C9837DA68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832147"/>
              </p:ext>
            </p:extLst>
          </p:nvPr>
        </p:nvGraphicFramePr>
        <p:xfrm>
          <a:off x="2780858" y="1113663"/>
          <a:ext cx="7374362" cy="4953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317353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20,1%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0,9%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575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3668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AA96C67-785C-C7AF-8160-A8047BBD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19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9BD71-36BD-C4EB-DA7A-713013839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5E8A3B-A3F3-C09C-4384-541E24AD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Hauts-de-France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8CF09DC-CCE8-FC89-369B-BC1432BF7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962788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BB26EF0-73D2-E966-F0FD-832F2B63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3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6DA7342-CB58-0B90-916A-AB2559D98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chaque secteur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33226C-7ADA-B73E-0DB2-1A8D4D82E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Profils PhD des 12 Régions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279542-AF0B-6A0F-3FF7-02D8CE355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27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6160A-C25B-9EF4-2FD6-1AB0D45ED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04BF12-E209-79E6-F131-3FBAD0D7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Île-de-France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EACF3FC-AFB8-0D50-D75E-1FEC1086B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251161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14350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B0652BD-52CA-7457-5D12-DE0A9EF5B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0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0D9A5-7FB7-06A1-1E00-24504E62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B662C-CC0D-6F9F-A608-20FCA945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Normandie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E5A4362-845F-18AF-8ADA-0D3159960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836003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423278F-2E10-0134-B600-230C0A45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769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704DBC-77A1-0B5F-1DCE-C70A8B29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Nouvelle-Aquitaine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8EC4BC2-A812-0999-30F2-89E1EFAC12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412273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sng" strike="noStrike" dirty="0">
                        <a:solidFill>
                          <a:srgbClr val="467886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4271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5FEF147-2D6E-2FB3-36B3-C8721573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44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0162-01CA-AB23-1763-B3860E034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3AC5FB-1837-2C33-6165-EC4326BF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Occitanie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8E67A94-C039-2535-372E-D161DA5A71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0074044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17,7%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7045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FB5A6E8-7338-0E4A-9CDF-E14CC62D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6929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1FA45-9425-20FD-93CA-CF9DD34FE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7B8A5D-E834-59A6-E9CE-2D56F3233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Pays de la Loire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0C0694D-A5B0-2E6B-6BCA-4BE89D04A3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162919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2476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A900B7D-E374-5B7E-BE2D-F94EE4D3F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610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BD062-7F8C-A21B-467E-2469A2B19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88F11B-DD15-1CF6-8DDD-0FA65A2F5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3" y="223221"/>
            <a:ext cx="9601200" cy="615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Provence-Alpes- Côte d’Azur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7B582E6-1529-3005-E604-FBCA9BACDD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193497"/>
              </p:ext>
            </p:extLst>
          </p:nvPr>
        </p:nvGraphicFramePr>
        <p:xfrm>
          <a:off x="2780858" y="1113664"/>
          <a:ext cx="7374362" cy="475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386">
                  <a:extLst>
                    <a:ext uri="{9D8B030D-6E8A-4147-A177-3AD203B41FA5}">
                      <a16:colId xmlns:a16="http://schemas.microsoft.com/office/drawing/2014/main" val="3450310385"/>
                    </a:ext>
                  </a:extLst>
                </a:gridCol>
                <a:gridCol w="1491873">
                  <a:extLst>
                    <a:ext uri="{9D8B030D-6E8A-4147-A177-3AD203B41FA5}">
                      <a16:colId xmlns:a16="http://schemas.microsoft.com/office/drawing/2014/main" val="233951509"/>
                    </a:ext>
                  </a:extLst>
                </a:gridCol>
                <a:gridCol w="1549103">
                  <a:extLst>
                    <a:ext uri="{9D8B030D-6E8A-4147-A177-3AD203B41FA5}">
                      <a16:colId xmlns:a16="http://schemas.microsoft.com/office/drawing/2014/main" val="367462100"/>
                    </a:ext>
                  </a:extLst>
                </a:gridCol>
              </a:tblGrid>
              <a:tr h="2748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chemeClr val="bg1"/>
                          </a:solidFill>
                          <a:latin typeface="Aptos Narrow" panose="020B0004020202020204" pitchFamily="34" charset="0"/>
                        </a:rPr>
                        <a:t>Secteurs d’activité-Liens vers profil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Profils PhD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Répartition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59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Recherche en biotechnologie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1228634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en informatique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739751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produits chimiques et pharmaceutiques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8974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​Hôpitaux et services de santé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305005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Développement de logiciels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7162060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et conseil aux entreprises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1882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Electronique et électrique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074768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de machines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435103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Aéronautique et défense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410471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Energie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988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Services d'ingénierie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337057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Agroalimentaire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951619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Fabrication d'équipements médicaux 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0493676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Télécommunications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62395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Assurances et Banques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951502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Construction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594798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sng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Automobile</a:t>
                      </a:r>
                      <a:endParaRPr lang="fr-FR" sz="1400" b="1" i="0" u="sng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3032301"/>
                  </a:ext>
                </a:extLst>
              </a:tr>
              <a:tr h="247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4978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94873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286365C-77EB-3456-DD17-FC11CF2B5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26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B69026-185E-A550-9F8E-422CF64F9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802" y="304800"/>
            <a:ext cx="7734749" cy="608744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Total secteurs par région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8F8F65C-BC12-FEAE-A3D2-F054BF9B9A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427811"/>
              </p:ext>
            </p:extLst>
          </p:nvPr>
        </p:nvGraphicFramePr>
        <p:xfrm>
          <a:off x="4018052" y="1098817"/>
          <a:ext cx="4155896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691">
                  <a:extLst>
                    <a:ext uri="{9D8B030D-6E8A-4147-A177-3AD203B41FA5}">
                      <a16:colId xmlns:a16="http://schemas.microsoft.com/office/drawing/2014/main" val="3242953357"/>
                    </a:ext>
                  </a:extLst>
                </a:gridCol>
                <a:gridCol w="1469205">
                  <a:extLst>
                    <a:ext uri="{9D8B030D-6E8A-4147-A177-3AD203B41FA5}">
                      <a16:colId xmlns:a16="http://schemas.microsoft.com/office/drawing/2014/main" val="2038715150"/>
                    </a:ext>
                  </a:extLst>
                </a:gridCol>
              </a:tblGrid>
              <a:tr h="23006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Région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PhD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363032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ptos Narrow" panose="020B0004020202020204" pitchFamily="34" charset="0"/>
                        </a:rPr>
                        <a:t>Auvergne-Rhône-Alpes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Aptos Narrow" panose="020B0004020202020204" pitchFamily="34" charset="0"/>
                        </a:rPr>
                        <a:t>9123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417138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Bourgogne-Franche-Comté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1224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085921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Bretagne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2983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988258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Centre-Val de Loire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1241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393769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Grand 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3668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865738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Hauts-de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2773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728619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b="1" dirty="0">
                          <a:latin typeface="Aptos Narrow" panose="020B0004020202020204" pitchFamily="34" charset="0"/>
                        </a:rPr>
                        <a:t>Île-de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latin typeface="Aptos Narrow" panose="020B0004020202020204" pitchFamily="34" charset="0"/>
                        </a:rPr>
                        <a:t>14350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502860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Normandie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1505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591463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Nouvelle-Aquitaine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4271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430308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Occitanie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7045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782905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Pays de la Loire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2476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137542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r>
                        <a:rPr lang="fr-FR" sz="1400" dirty="0">
                          <a:latin typeface="Aptos Narrow" panose="020B0004020202020204" pitchFamily="34" charset="0"/>
                        </a:rPr>
                        <a:t>Provence-Alpes-Côte d’Azur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4978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933420"/>
                  </a:ext>
                </a:extLst>
              </a:tr>
              <a:tr h="230068">
                <a:tc>
                  <a:txBody>
                    <a:bodyPr/>
                    <a:lstStyle/>
                    <a:p>
                      <a:endParaRPr lang="fr-FR" sz="1400" dirty="0"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ptos Narrow" panose="020B0004020202020204" pitchFamily="34" charset="0"/>
                        </a:rPr>
                        <a:t>55390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81295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D641FC4-032F-BA96-8FEA-716AEEEF99F1}"/>
              </a:ext>
            </a:extLst>
          </p:cNvPr>
          <p:cNvSpPr txBox="1"/>
          <p:nvPr/>
        </p:nvSpPr>
        <p:spPr>
          <a:xfrm>
            <a:off x="1371600" y="5766442"/>
            <a:ext cx="10128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Attention! </a:t>
            </a:r>
            <a:r>
              <a:rPr lang="fr-FR" sz="1400" dirty="0" err="1"/>
              <a:t>Linkedin</a:t>
            </a:r>
            <a:r>
              <a:rPr lang="fr-FR" sz="1400" dirty="0"/>
              <a:t> affiche 1000 résultats au maximum par requête. Île-de-France et aussi Auvergne-Rhône-Alpes atteignent cette limite pour certains secteurs. Les totaux pour ces deux régions sont donc sous-estimés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508A09D-D7A1-1BA5-F5B7-BCC9D32B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502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6E658-570C-006A-EB82-49C4BE498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82" y="244737"/>
            <a:ext cx="11144922" cy="562087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Total par secteur  sur 10 Régions ( Hors </a:t>
            </a:r>
            <a:r>
              <a:rPr lang="fr-FR" dirty="0" err="1"/>
              <a:t>IdF</a:t>
            </a:r>
            <a:r>
              <a:rPr lang="fr-FR" dirty="0"/>
              <a:t> &amp; ARA)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F3236C8-E5C2-CB04-E7C8-7603F1C774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792427"/>
              </p:ext>
            </p:extLst>
          </p:nvPr>
        </p:nvGraphicFramePr>
        <p:xfrm>
          <a:off x="2600663" y="1020784"/>
          <a:ext cx="7578759" cy="559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1621">
                  <a:extLst>
                    <a:ext uri="{9D8B030D-6E8A-4147-A177-3AD203B41FA5}">
                      <a16:colId xmlns:a16="http://schemas.microsoft.com/office/drawing/2014/main" val="2947630322"/>
                    </a:ext>
                  </a:extLst>
                </a:gridCol>
                <a:gridCol w="1215614">
                  <a:extLst>
                    <a:ext uri="{9D8B030D-6E8A-4147-A177-3AD203B41FA5}">
                      <a16:colId xmlns:a16="http://schemas.microsoft.com/office/drawing/2014/main" val="3390768762"/>
                    </a:ext>
                  </a:extLst>
                </a:gridCol>
                <a:gridCol w="1441524">
                  <a:extLst>
                    <a:ext uri="{9D8B030D-6E8A-4147-A177-3AD203B41FA5}">
                      <a16:colId xmlns:a16="http://schemas.microsoft.com/office/drawing/2014/main" val="3094130199"/>
                    </a:ext>
                  </a:extLst>
                </a:gridCol>
              </a:tblGrid>
              <a:tr h="2943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Secteurs d'activité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9631603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Fabrication de produits chimiques et pharmaceutiques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12,8%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8847965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Recherche en biotechnologie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3769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6867051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​Hôpitaux et services de santé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8142047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Services et conseil en informatique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3555012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Développement de logiciels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4351975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Services et conseil aux entreprises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0670658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Aéronautique et défense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2325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201922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Fabrication de machines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2294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7,1%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3686448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Agroalimentaire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1776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5808010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Electronique et électrique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5319814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Energie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1197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7601612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Services d'ingénierie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902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4519530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Télécommunications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838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8856775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Assurances et Banques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721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8156588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Construction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656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2,0%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2606230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Fabrication d'équipements médicaux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142061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Automobile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428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9839454"/>
                  </a:ext>
                </a:extLst>
              </a:tr>
              <a:tr h="2943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32164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6704915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6D9012-831A-B667-0C5B-A95967E65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1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5542C58-5C1E-1341-89B5-71236889F1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706431"/>
              </p:ext>
            </p:extLst>
          </p:nvPr>
        </p:nvGraphicFramePr>
        <p:xfrm>
          <a:off x="1371600" y="512064"/>
          <a:ext cx="96012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C2789C9-28B8-B19B-2356-3E7A612D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205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3DDD-E057-6A96-EC5D-BC0FBA8F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A4730FE7-20EC-BF48-BF6C-9F0C1166A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950946"/>
              </p:ext>
            </p:extLst>
          </p:nvPr>
        </p:nvGraphicFramePr>
        <p:xfrm>
          <a:off x="1371600" y="426720"/>
          <a:ext cx="9601200" cy="544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F0375A2-2FE6-78E5-4D53-BC070F1A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8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E0EEE-229D-89DB-72BB-9BF1778AC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692225B-7503-A845-8DDF-F1D0EF0B64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415978"/>
              </p:ext>
            </p:extLst>
          </p:nvPr>
        </p:nvGraphicFramePr>
        <p:xfrm>
          <a:off x="1371600" y="548640"/>
          <a:ext cx="9601200" cy="5318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9279E41-075D-13FE-D750-57E62D7E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92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507F2-DCA2-25C9-FF64-C8523414A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20D59B3-EC9F-F74D-B1D7-40647BC7EE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135768"/>
              </p:ext>
            </p:extLst>
          </p:nvPr>
        </p:nvGraphicFramePr>
        <p:xfrm>
          <a:off x="1371600" y="536448"/>
          <a:ext cx="9601200" cy="565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34C4A02-A980-BDC5-2E0D-EC93AAE0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F1742-D535-DF8D-0FD6-E73090E88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4F50359-73E1-2245-B780-13319BD231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288074"/>
              </p:ext>
            </p:extLst>
          </p:nvPr>
        </p:nvGraphicFramePr>
        <p:xfrm>
          <a:off x="1371600" y="585216"/>
          <a:ext cx="9601200" cy="551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8659F98-B57A-7CAD-0A18-3022A8210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035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993C9-D6DA-A803-A72A-460CABA1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1D865F3-7AB1-224F-BE54-52873650C0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850592"/>
              </p:ext>
            </p:extLst>
          </p:nvPr>
        </p:nvGraphicFramePr>
        <p:xfrm>
          <a:off x="1371600" y="499872"/>
          <a:ext cx="9601200" cy="536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4EA2179-7402-4464-5C18-A25630DB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385335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Cadrage</Template>
  <TotalTime>143</TotalTime>
  <Words>1863</Words>
  <Application>Microsoft Macintosh PowerPoint</Application>
  <PresentationFormat>Grand écran</PresentationFormat>
  <Paragraphs>856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1" baseType="lpstr">
      <vt:lpstr>Aptos</vt:lpstr>
      <vt:lpstr>Aptos Narrow</vt:lpstr>
      <vt:lpstr>Franklin Gothic Book</vt:lpstr>
      <vt:lpstr>Cadrage</vt:lpstr>
      <vt:lpstr>PROFILS LINKEDIN PHD</vt:lpstr>
      <vt:lpstr>Secteurs d’activité</vt:lpstr>
      <vt:lpstr>Pour chaque secteur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CHAQUE rEGION</vt:lpstr>
      <vt:lpstr>Secteurs d’activité</vt:lpstr>
      <vt:lpstr>Bourgogne-Franche-Comté</vt:lpstr>
      <vt:lpstr>Auvergne-Rhône-Alpes</vt:lpstr>
      <vt:lpstr>Bretagne</vt:lpstr>
      <vt:lpstr>Centre-Val de Loire</vt:lpstr>
      <vt:lpstr>Grand Est</vt:lpstr>
      <vt:lpstr>Hauts-de-France</vt:lpstr>
      <vt:lpstr>Île-de-France</vt:lpstr>
      <vt:lpstr>Normandie</vt:lpstr>
      <vt:lpstr>Nouvelle-Aquitaine</vt:lpstr>
      <vt:lpstr>Occitanie</vt:lpstr>
      <vt:lpstr>Pays de la Loire</vt:lpstr>
      <vt:lpstr>Provence-Alpes- Côte d’Azur</vt:lpstr>
      <vt:lpstr>Total secteurs par région</vt:lpstr>
      <vt:lpstr>Total par secteur  sur 10 Régions ( Hors IdF &amp; ARA)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Alain Bamberger</dc:creator>
  <cp:lastModifiedBy>Alain Bamberger</cp:lastModifiedBy>
  <cp:revision>9</cp:revision>
  <dcterms:created xsi:type="dcterms:W3CDTF">2026-08-31T12:59:28Z</dcterms:created>
  <dcterms:modified xsi:type="dcterms:W3CDTF">2026-09-02T19:39:32Z</dcterms:modified>
</cp:coreProperties>
</file>